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av" ContentType="audio/wav"/>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67"/>
  </p:notesMasterIdLst>
  <p:sldIdLst>
    <p:sldId id="540" r:id="rId2"/>
    <p:sldId id="569" r:id="rId3"/>
    <p:sldId id="542" r:id="rId4"/>
    <p:sldId id="585" r:id="rId5"/>
    <p:sldId id="586" r:id="rId6"/>
    <p:sldId id="587" r:id="rId7"/>
    <p:sldId id="584" r:id="rId8"/>
    <p:sldId id="547" r:id="rId9"/>
    <p:sldId id="548" r:id="rId10"/>
    <p:sldId id="549" r:id="rId11"/>
    <p:sldId id="550" r:id="rId12"/>
    <p:sldId id="551" r:id="rId13"/>
    <p:sldId id="552" r:id="rId14"/>
    <p:sldId id="553" r:id="rId15"/>
    <p:sldId id="554" r:id="rId16"/>
    <p:sldId id="555" r:id="rId17"/>
    <p:sldId id="556" r:id="rId18"/>
    <p:sldId id="558" r:id="rId19"/>
    <p:sldId id="559" r:id="rId20"/>
    <p:sldId id="560" r:id="rId21"/>
    <p:sldId id="561" r:id="rId22"/>
    <p:sldId id="562" r:id="rId23"/>
    <p:sldId id="563" r:id="rId24"/>
    <p:sldId id="564" r:id="rId25"/>
    <p:sldId id="565" r:id="rId26"/>
    <p:sldId id="566" r:id="rId27"/>
    <p:sldId id="567" r:id="rId28"/>
    <p:sldId id="568" r:id="rId29"/>
    <p:sldId id="388" r:id="rId30"/>
    <p:sldId id="427" r:id="rId31"/>
    <p:sldId id="428" r:id="rId32"/>
    <p:sldId id="431" r:id="rId33"/>
    <p:sldId id="432" r:id="rId34"/>
    <p:sldId id="539" r:id="rId35"/>
    <p:sldId id="536" r:id="rId36"/>
    <p:sldId id="489" r:id="rId37"/>
    <p:sldId id="490" r:id="rId38"/>
    <p:sldId id="491" r:id="rId39"/>
    <p:sldId id="492" r:id="rId40"/>
    <p:sldId id="493" r:id="rId41"/>
    <p:sldId id="494" r:id="rId42"/>
    <p:sldId id="495" r:id="rId43"/>
    <p:sldId id="496" r:id="rId44"/>
    <p:sldId id="497" r:id="rId45"/>
    <p:sldId id="498" r:id="rId46"/>
    <p:sldId id="499" r:id="rId47"/>
    <p:sldId id="500" r:id="rId48"/>
    <p:sldId id="501" r:id="rId49"/>
    <p:sldId id="502" r:id="rId50"/>
    <p:sldId id="503" r:id="rId51"/>
    <p:sldId id="504" r:id="rId52"/>
    <p:sldId id="538" r:id="rId53"/>
    <p:sldId id="535" r:id="rId54"/>
    <p:sldId id="506" r:id="rId55"/>
    <p:sldId id="507" r:id="rId56"/>
    <p:sldId id="508" r:id="rId57"/>
    <p:sldId id="509" r:id="rId58"/>
    <p:sldId id="510" r:id="rId59"/>
    <p:sldId id="511" r:id="rId60"/>
    <p:sldId id="512" r:id="rId61"/>
    <p:sldId id="513" r:id="rId62"/>
    <p:sldId id="532" r:id="rId63"/>
    <p:sldId id="583" r:id="rId64"/>
    <p:sldId id="487" r:id="rId65"/>
    <p:sldId id="430" r:id="rId66"/>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656" autoAdjust="0"/>
    <p:restoredTop sz="86397" autoAdjust="0"/>
  </p:normalViewPr>
  <p:slideViewPr>
    <p:cSldViewPr>
      <p:cViewPr varScale="1">
        <p:scale>
          <a:sx n="58" d="100"/>
          <a:sy n="58" d="100"/>
        </p:scale>
        <p:origin x="108" y="1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133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70660"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p:spPr>
      </p:sp>
      <p:sp>
        <p:nvSpPr>
          <p:cNvPr id="133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33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133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D5E7BBAE-7267-4B62-8879-EC6918093AA3}" type="slidenum">
              <a:rPr lang="en-US"/>
              <a:pPr>
                <a:defRPr/>
              </a:pPr>
              <a:t>‹#›</a:t>
            </a:fld>
            <a:endParaRPr lang="en-US"/>
          </a:p>
        </p:txBody>
      </p:sp>
    </p:spTree>
    <p:extLst>
      <p:ext uri="{BB962C8B-B14F-4D97-AF65-F5344CB8AC3E}">
        <p14:creationId xmlns:p14="http://schemas.microsoft.com/office/powerpoint/2010/main" val="7056544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59E27769-EA51-4051-A4E7-4E24D7733D40}" type="slidenum">
              <a:rPr lang="en-US" smtClean="0"/>
              <a:pPr/>
              <a:t>36</a:t>
            </a:fld>
            <a:endParaRPr lang="en-US" smtClean="0"/>
          </a:p>
        </p:txBody>
      </p:sp>
      <p:sp>
        <p:nvSpPr>
          <p:cNvPr id="95235" name="Rectangle 2"/>
          <p:cNvSpPr>
            <a:spLocks noGrp="1" noRot="1" noChangeAspect="1" noChangeArrowheads="1" noTextEdit="1"/>
          </p:cNvSpPr>
          <p:nvPr>
            <p:ph type="sldImg"/>
          </p:nvPr>
        </p:nvSpPr>
        <p:spPr>
          <a:xfrm>
            <a:off x="381000" y="685800"/>
            <a:ext cx="6096000" cy="3429000"/>
          </a:xfrm>
          <a:ln/>
        </p:spPr>
      </p:sp>
      <p:sp>
        <p:nvSpPr>
          <p:cNvPr id="95236" name="Rectangle 3"/>
          <p:cNvSpPr>
            <a:spLocks noGrp="1" noChangeArrowheads="1"/>
          </p:cNvSpPr>
          <p:nvPr>
            <p:ph type="body" idx="1"/>
          </p:nvPr>
        </p:nvSpPr>
        <p:spPr>
          <a:noFill/>
          <a:ln/>
        </p:spPr>
        <p:txBody>
          <a:bodyPr/>
          <a:lstStyle/>
          <a:p>
            <a:pPr eaLnBrk="1" hangingPunct="1"/>
            <a:r>
              <a:rPr lang="en-US" dirty="0" smtClean="0"/>
              <a:t>The border between Guatemala and Mexico runs through Mexico’s Chiapas Forest and Guatemala’s El </a:t>
            </a:r>
            <a:r>
              <a:rPr lang="en-US" dirty="0" err="1" smtClean="0"/>
              <a:t>Peten</a:t>
            </a:r>
            <a:r>
              <a:rPr lang="en-US" dirty="0" smtClean="0"/>
              <a:t>. In this pair of images, the border even without the black lines that have been overlaid on the images to show the outlines of the two countries. The region crossed by this border was once biologically very diverse. On the Guatemalan side, it still is, as most of the El </a:t>
            </a:r>
            <a:r>
              <a:rPr lang="en-US" dirty="0" err="1" smtClean="0"/>
              <a:t>Peten</a:t>
            </a:r>
            <a:r>
              <a:rPr lang="en-US" dirty="0" smtClean="0"/>
              <a:t> remains as closed canopy forest because of lower population densities and the protected status of the Sierra de </a:t>
            </a:r>
            <a:r>
              <a:rPr lang="en-US" dirty="0" err="1" smtClean="0"/>
              <a:t>Lacondon</a:t>
            </a:r>
            <a:r>
              <a:rPr lang="en-US" dirty="0" smtClean="0"/>
              <a:t> and Laguna del Tigre National Parks. Across the border in Chiapas, however, a larger and increasing population has an obvious effect on the landscape. Between 1974 and 2000, much of the forest on the Mexican side of the border has been converted to cropland or pasture.</a:t>
            </a:r>
          </a:p>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C27FD846-F05C-4E0E-AFCE-F902490DBFEC}" type="slidenum">
              <a:rPr lang="en-US" smtClean="0"/>
              <a:pPr/>
              <a:t>37</a:t>
            </a:fld>
            <a:endParaRPr lang="en-US" smtClean="0"/>
          </a:p>
        </p:txBody>
      </p:sp>
      <p:sp>
        <p:nvSpPr>
          <p:cNvPr id="96259" name="Rectangle 2"/>
          <p:cNvSpPr>
            <a:spLocks noGrp="1" noRot="1" noChangeAspect="1" noChangeArrowheads="1" noTextEdit="1"/>
          </p:cNvSpPr>
          <p:nvPr>
            <p:ph type="sldImg"/>
          </p:nvPr>
        </p:nvSpPr>
        <p:spPr>
          <a:xfrm>
            <a:off x="381000" y="685800"/>
            <a:ext cx="6096000" cy="3429000"/>
          </a:xfrm>
          <a:ln/>
        </p:spPr>
      </p:sp>
      <p:sp>
        <p:nvSpPr>
          <p:cNvPr id="962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498A0FBE-9572-4401-94AD-353811FF8B11}" type="slidenum">
              <a:rPr lang="en-US" smtClean="0"/>
              <a:pPr/>
              <a:t>39</a:t>
            </a:fld>
            <a:endParaRPr lang="en-US" smtClean="0"/>
          </a:p>
        </p:txBody>
      </p:sp>
      <p:sp>
        <p:nvSpPr>
          <p:cNvPr id="98307" name="Rectangle 2"/>
          <p:cNvSpPr>
            <a:spLocks noGrp="1" noRot="1" noChangeAspect="1" noChangeArrowheads="1" noTextEdit="1"/>
          </p:cNvSpPr>
          <p:nvPr>
            <p:ph type="sldImg"/>
          </p:nvPr>
        </p:nvSpPr>
        <p:spPr>
          <a:xfrm>
            <a:off x="381000" y="685800"/>
            <a:ext cx="6096000" cy="3429000"/>
          </a:xfrm>
          <a:ln/>
        </p:spPr>
      </p:sp>
      <p:sp>
        <p:nvSpPr>
          <p:cNvPr id="98308" name="Rectangle 3"/>
          <p:cNvSpPr>
            <a:spLocks noGrp="1" noChangeArrowheads="1"/>
          </p:cNvSpPr>
          <p:nvPr>
            <p:ph type="body" idx="1"/>
          </p:nvPr>
        </p:nvSpPr>
        <p:spPr>
          <a:noFill/>
          <a:ln/>
        </p:spPr>
        <p:txBody>
          <a:bodyPr/>
          <a:lstStyle/>
          <a:p>
            <a:pPr eaLnBrk="1" hangingPunct="1"/>
            <a:r>
              <a:rPr lang="en-US" smtClean="0"/>
              <a:t>On the slopes and the surrounding areas of Mt. Olympus in the Olympic Peninsula of the Pacific Northwest, one of the last remnants of temperate forests in the United States is quickly disappearing. Between 1971 and 2002, nearly half a million hectares (1.1 million acres), or almost 29 per cent of the forest covering the Peninsula, was clear-cut. That is an area equal in size to the Olympic National Park and its fi ve adjacent wilderness areas.  The 1974 image shows the characteristic patchwork of purple and pink areas where clear-cutting has taken place. Light green patches signify regrowth in the forest areas. On a percentage basis, forests owned by Native tribes on the Peninsula were the most severely impacted during this period of time: 48 per cent of the forests on Native lands were clear-felled. In the 2000 image, clear-cutting is obviously still continuing, as is development to the north, west, and south of the national park. There is evidence of good regrowth of  trees in forest reserve areas in preparation for the next clear-felling cycle.</a:t>
            </a:r>
          </a:p>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7C844FB7-9CB1-4EC3-A74A-DA00AFB5DA43}" type="slidenum">
              <a:rPr lang="en-US" smtClean="0"/>
              <a:pPr/>
              <a:t>40</a:t>
            </a:fld>
            <a:endParaRPr lang="en-US" smtClean="0"/>
          </a:p>
        </p:txBody>
      </p:sp>
      <p:sp>
        <p:nvSpPr>
          <p:cNvPr id="99331" name="Rectangle 2"/>
          <p:cNvSpPr>
            <a:spLocks noGrp="1" noRot="1" noChangeAspect="1" noChangeArrowheads="1" noTextEdit="1"/>
          </p:cNvSpPr>
          <p:nvPr>
            <p:ph type="sldImg"/>
          </p:nvPr>
        </p:nvSpPr>
        <p:spPr>
          <a:xfrm>
            <a:off x="381000" y="685800"/>
            <a:ext cx="6096000" cy="3429000"/>
          </a:xfrm>
          <a:ln/>
        </p:spPr>
      </p:sp>
      <p:sp>
        <p:nvSpPr>
          <p:cNvPr id="993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65616987-6A87-48D7-8F31-69F4E4A9DA70}" type="slidenum">
              <a:rPr lang="en-US" smtClean="0"/>
              <a:pPr/>
              <a:t>41</a:t>
            </a:fld>
            <a:endParaRPr lang="en-US" smtClean="0"/>
          </a:p>
        </p:txBody>
      </p:sp>
      <p:sp>
        <p:nvSpPr>
          <p:cNvPr id="100355" name="Rectangle 2"/>
          <p:cNvSpPr>
            <a:spLocks noGrp="1" noRot="1" noChangeAspect="1" noChangeArrowheads="1" noTextEdit="1"/>
          </p:cNvSpPr>
          <p:nvPr>
            <p:ph type="sldImg"/>
          </p:nvPr>
        </p:nvSpPr>
        <p:spPr>
          <a:xfrm>
            <a:off x="381000" y="685800"/>
            <a:ext cx="6096000" cy="3429000"/>
          </a:xfrm>
          <a:ln/>
        </p:spPr>
      </p:sp>
      <p:sp>
        <p:nvSpPr>
          <p:cNvPr id="1003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9DA81FD8-D40D-4471-96DA-D216C96EC223}" type="slidenum">
              <a:rPr lang="en-US" smtClean="0"/>
              <a:pPr/>
              <a:t>42</a:t>
            </a:fld>
            <a:endParaRPr lang="en-US" smtClean="0"/>
          </a:p>
        </p:txBody>
      </p:sp>
      <p:sp>
        <p:nvSpPr>
          <p:cNvPr id="101379" name="Rectangle 2"/>
          <p:cNvSpPr>
            <a:spLocks noGrp="1" noRot="1" noChangeAspect="1" noChangeArrowheads="1" noTextEdit="1"/>
          </p:cNvSpPr>
          <p:nvPr>
            <p:ph type="sldImg"/>
          </p:nvPr>
        </p:nvSpPr>
        <p:spPr>
          <a:xfrm>
            <a:off x="381000" y="685800"/>
            <a:ext cx="6096000" cy="3429000"/>
          </a:xfrm>
          <a:ln/>
        </p:spPr>
      </p:sp>
      <p:sp>
        <p:nvSpPr>
          <p:cNvPr id="1013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D9D14CD4-A764-4283-8F98-CD2D4CE87433}" type="slidenum">
              <a:rPr lang="en-US" smtClean="0"/>
              <a:pPr/>
              <a:t>43</a:t>
            </a:fld>
            <a:endParaRPr lang="en-US" smtClean="0"/>
          </a:p>
        </p:txBody>
      </p:sp>
      <p:sp>
        <p:nvSpPr>
          <p:cNvPr id="103427" name="Rectangle 2"/>
          <p:cNvSpPr>
            <a:spLocks noGrp="1" noRot="1" noChangeAspect="1" noChangeArrowheads="1" noTextEdit="1"/>
          </p:cNvSpPr>
          <p:nvPr>
            <p:ph type="sldImg"/>
          </p:nvPr>
        </p:nvSpPr>
        <p:spPr>
          <a:xfrm>
            <a:off x="381000" y="685800"/>
            <a:ext cx="6096000" cy="3429000"/>
          </a:xfrm>
          <a:ln/>
        </p:spPr>
      </p:sp>
      <p:sp>
        <p:nvSpPr>
          <p:cNvPr id="103428" name="Rectangle 3"/>
          <p:cNvSpPr>
            <a:spLocks noGrp="1" noChangeArrowheads="1"/>
          </p:cNvSpPr>
          <p:nvPr>
            <p:ph type="body" idx="1"/>
          </p:nvPr>
        </p:nvSpPr>
        <p:spPr>
          <a:noFill/>
          <a:ln/>
        </p:spPr>
        <p:txBody>
          <a:bodyPr/>
          <a:lstStyle/>
          <a:p>
            <a:pPr eaLnBrk="1" hangingPunct="1"/>
            <a:r>
              <a:rPr lang="en-US" smtClean="0"/>
              <a:t>For decades, heavy demands have been placed on the land-locked Dead Sea to meet the needs of growing populations in the countries that border it. Both Israel and Jordan draw water from rivers that flow into the Dead Sea, reducing the amount of water that would naturally replenish it. The amount of area devoted to evaporation ponds for producing salt has greatly expanded over the past three decades. The creation of salt works tends to accelerate evaporation, further contributing to the reduction in water level. Currently, it is estimated that the water level of the Dead Sea is dropping at a rate of about one metre (3 feet) per year.  These two images, from 1973 and 2002, reveal dramatic changes in the Dead Sea over a period of about 30 years. Declining water levels, coupled with impoundments and land reclamation projects, have greatly increased the amount of exposed arid land along the coastline. The near-complete closing off of the southern part of the Sea by dry land (2002 image) reveals the severity of water level decline.</a:t>
            </a:r>
          </a:p>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766F62AE-89C6-4C9A-AB29-AE9125C8608D}" type="slidenum">
              <a:rPr lang="en-US" smtClean="0"/>
              <a:pPr/>
              <a:t>44</a:t>
            </a:fld>
            <a:endParaRPr lang="en-US" smtClean="0"/>
          </a:p>
        </p:txBody>
      </p:sp>
      <p:sp>
        <p:nvSpPr>
          <p:cNvPr id="104451" name="Rectangle 2"/>
          <p:cNvSpPr>
            <a:spLocks noGrp="1" noRot="1" noChangeAspect="1" noChangeArrowheads="1" noTextEdit="1"/>
          </p:cNvSpPr>
          <p:nvPr>
            <p:ph type="sldImg"/>
          </p:nvPr>
        </p:nvSpPr>
        <p:spPr>
          <a:xfrm>
            <a:off x="381000" y="685800"/>
            <a:ext cx="6096000" cy="3429000"/>
          </a:xfrm>
          <a:ln/>
        </p:spPr>
      </p:sp>
      <p:sp>
        <p:nvSpPr>
          <p:cNvPr id="104452" name="Rectangle 3"/>
          <p:cNvSpPr>
            <a:spLocks noGrp="1" noChangeArrowheads="1"/>
          </p:cNvSpPr>
          <p:nvPr>
            <p:ph type="body" idx="1"/>
          </p:nvPr>
        </p:nvSpPr>
        <p:spPr>
          <a:noFill/>
          <a:ln/>
        </p:spPr>
        <p:txBody>
          <a:bodyPr/>
          <a:lstStyle/>
          <a:p>
            <a:pPr eaLnBrk="1" hangingPunct="1"/>
            <a:r>
              <a:rPr lang="en-US" smtClean="0"/>
              <a:t>The Three Gorges Dam on the Chang Jiang (Yangtze) River in China is one of the largest single construction projects ever attempted on the planet. The dam was constructed to supply approximately one-ninth of China’s electricity—as much power as could be generated by at least fifteen nuclear power plants. It is a relatively environmentally clean option compared to coal burning or nuclear power plants. It is also hoped that the dam will help control flooding on a river where seasonal floods during the past century has caused death of over one million people.  However, the Three Gorges Dam project has also had negative environmental and social impacts as a result of the massive construction efforts and the submergence of land along the river above the dam. The former village of Zigui (top center of image) has already been submerged. The 1987 image shows the nature of the river and surrounding landscape before work on the dam was begun. In the May 2004 image, the enormous Three Gorges Dam is clearly visible, as is the reservoir of impounded river water that has been created behind it.</a:t>
            </a:r>
          </a:p>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19191ED4-77ED-4E8D-A919-73373CB404E8}" type="slidenum">
              <a:rPr lang="en-US" smtClean="0"/>
              <a:pPr/>
              <a:t>50</a:t>
            </a:fld>
            <a:endParaRPr lang="en-US" smtClean="0"/>
          </a:p>
        </p:txBody>
      </p:sp>
      <p:sp>
        <p:nvSpPr>
          <p:cNvPr id="105475" name="Rectangle 2"/>
          <p:cNvSpPr>
            <a:spLocks noGrp="1" noRot="1" noChangeAspect="1" noChangeArrowheads="1" noTextEdit="1"/>
          </p:cNvSpPr>
          <p:nvPr>
            <p:ph type="sldImg"/>
          </p:nvPr>
        </p:nvSpPr>
        <p:spPr>
          <a:xfrm>
            <a:off x="381000" y="685800"/>
            <a:ext cx="6096000" cy="3429000"/>
          </a:xfrm>
          <a:ln/>
        </p:spPr>
      </p:sp>
      <p:sp>
        <p:nvSpPr>
          <p:cNvPr id="1054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FB219016-33FE-4904-B07D-8981C39B28CD}" type="slidenum">
              <a:rPr lang="en-US" smtClean="0"/>
              <a:pPr/>
              <a:t>51</a:t>
            </a:fld>
            <a:endParaRPr lang="en-US" smtClean="0"/>
          </a:p>
        </p:txBody>
      </p:sp>
      <p:sp>
        <p:nvSpPr>
          <p:cNvPr id="91139" name="Rectangle 2"/>
          <p:cNvSpPr>
            <a:spLocks noGrp="1" noRot="1" noChangeAspect="1" noChangeArrowheads="1" noTextEdit="1"/>
          </p:cNvSpPr>
          <p:nvPr>
            <p:ph type="sldImg"/>
          </p:nvPr>
        </p:nvSpPr>
        <p:spPr>
          <a:xfrm>
            <a:off x="381000" y="685800"/>
            <a:ext cx="6096000" cy="3429000"/>
          </a:xfrm>
          <a:ln/>
        </p:spPr>
      </p:sp>
      <p:sp>
        <p:nvSpPr>
          <p:cNvPr id="911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FB219016-33FE-4904-B07D-8981C39B28CD}" type="slidenum">
              <a:rPr lang="en-US" smtClean="0"/>
              <a:pPr/>
              <a:t>53</a:t>
            </a:fld>
            <a:endParaRPr lang="en-US" smtClean="0"/>
          </a:p>
        </p:txBody>
      </p:sp>
      <p:sp>
        <p:nvSpPr>
          <p:cNvPr id="91139" name="Rectangle 2"/>
          <p:cNvSpPr>
            <a:spLocks noGrp="1" noRot="1" noChangeAspect="1" noChangeArrowheads="1" noTextEdit="1"/>
          </p:cNvSpPr>
          <p:nvPr>
            <p:ph type="sldImg"/>
          </p:nvPr>
        </p:nvSpPr>
        <p:spPr>
          <a:xfrm>
            <a:off x="381000" y="685800"/>
            <a:ext cx="6096000" cy="3429000"/>
          </a:xfrm>
          <a:ln/>
        </p:spPr>
      </p:sp>
      <p:sp>
        <p:nvSpPr>
          <p:cNvPr id="9114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0306099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F5C40795-C595-4574-818E-C29BE3148E16}" type="slidenum">
              <a:rPr lang="en-US" smtClean="0"/>
              <a:pPr/>
              <a:t>57</a:t>
            </a:fld>
            <a:endParaRPr lang="en-US" smtClean="0"/>
          </a:p>
        </p:txBody>
      </p:sp>
      <p:sp>
        <p:nvSpPr>
          <p:cNvPr id="106499" name="Rectangle 2"/>
          <p:cNvSpPr>
            <a:spLocks noGrp="1" noRot="1" noChangeAspect="1" noChangeArrowheads="1" noTextEdit="1"/>
          </p:cNvSpPr>
          <p:nvPr>
            <p:ph type="sldImg"/>
          </p:nvPr>
        </p:nvSpPr>
        <p:spPr>
          <a:xfrm>
            <a:off x="381000" y="685800"/>
            <a:ext cx="6096000" cy="3429000"/>
          </a:xfrm>
          <a:ln/>
        </p:spPr>
      </p:sp>
      <p:sp>
        <p:nvSpPr>
          <p:cNvPr id="1065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85568538-9EB6-455A-8D20-D81179610703}" type="slidenum">
              <a:rPr lang="en-US" smtClean="0"/>
              <a:pPr/>
              <a:t>58</a:t>
            </a:fld>
            <a:endParaRPr lang="en-US" smtClean="0"/>
          </a:p>
        </p:txBody>
      </p:sp>
      <p:sp>
        <p:nvSpPr>
          <p:cNvPr id="107523" name="Rectangle 2"/>
          <p:cNvSpPr>
            <a:spLocks noGrp="1" noRot="1" noChangeAspect="1" noChangeArrowheads="1" noTextEdit="1"/>
          </p:cNvSpPr>
          <p:nvPr>
            <p:ph type="sldImg"/>
          </p:nvPr>
        </p:nvSpPr>
        <p:spPr>
          <a:xfrm>
            <a:off x="381000" y="685800"/>
            <a:ext cx="6096000" cy="3429000"/>
          </a:xfrm>
          <a:ln/>
        </p:spPr>
      </p:sp>
      <p:sp>
        <p:nvSpPr>
          <p:cNvPr id="1075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9808B7F6-FA9F-4E32-BBB8-3CC80775ADE0}" type="slidenum">
              <a:rPr lang="en-US" smtClean="0"/>
              <a:pPr/>
              <a:t>60</a:t>
            </a:fld>
            <a:endParaRPr lang="en-US" smtClean="0"/>
          </a:p>
        </p:txBody>
      </p:sp>
      <p:sp>
        <p:nvSpPr>
          <p:cNvPr id="108547" name="Rectangle 2"/>
          <p:cNvSpPr>
            <a:spLocks noGrp="1" noRot="1" noChangeAspect="1" noChangeArrowheads="1" noTextEdit="1"/>
          </p:cNvSpPr>
          <p:nvPr>
            <p:ph type="sldImg"/>
          </p:nvPr>
        </p:nvSpPr>
        <p:spPr>
          <a:xfrm>
            <a:off x="381000" y="685800"/>
            <a:ext cx="6096000" cy="3429000"/>
          </a:xfrm>
          <a:ln/>
        </p:spPr>
      </p:sp>
      <p:sp>
        <p:nvSpPr>
          <p:cNvPr id="1085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5A68A8BA-F5F0-47E6-8CBB-EABA20278E45}" type="slidenum">
              <a:rPr lang="en-US" smtClean="0"/>
              <a:pPr/>
              <a:t>63</a:t>
            </a:fld>
            <a:endParaRPr lang="en-US" smtClean="0"/>
          </a:p>
        </p:txBody>
      </p:sp>
      <p:sp>
        <p:nvSpPr>
          <p:cNvPr id="83971" name="Rectangle 2"/>
          <p:cNvSpPr>
            <a:spLocks noGrp="1" noRot="1" noChangeAspect="1" noChangeArrowheads="1" noTextEdit="1"/>
          </p:cNvSpPr>
          <p:nvPr>
            <p:ph type="sldImg"/>
          </p:nvPr>
        </p:nvSpPr>
        <p:spPr>
          <a:xfrm>
            <a:off x="381000" y="685800"/>
            <a:ext cx="6096000" cy="3429000"/>
          </a:xfrm>
          <a:ln/>
        </p:spPr>
      </p:sp>
      <p:sp>
        <p:nvSpPr>
          <p:cNvPr id="83972"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267579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pPr>
              <a:defRPr/>
            </a:pPr>
            <a:endParaRPr lang="en-US"/>
          </a:p>
        </p:txBody>
      </p:sp>
      <p:sp>
        <p:nvSpPr>
          <p:cNvPr id="19" name="Footer Placeholder 18"/>
          <p:cNvSpPr>
            <a:spLocks noGrp="1"/>
          </p:cNvSpPr>
          <p:nvPr>
            <p:ph type="ftr" sz="quarter" idx="11"/>
          </p:nvPr>
        </p:nvSpPr>
        <p:spPr/>
        <p:txBody>
          <a:bodyPr/>
          <a:lstStyle/>
          <a:p>
            <a:pPr>
              <a:defRPr/>
            </a:pPr>
            <a:endParaRPr lang="en-US"/>
          </a:p>
        </p:txBody>
      </p:sp>
      <p:sp>
        <p:nvSpPr>
          <p:cNvPr id="27" name="Slide Number Placeholder 26"/>
          <p:cNvSpPr>
            <a:spLocks noGrp="1"/>
          </p:cNvSpPr>
          <p:nvPr>
            <p:ph type="sldNum" sz="quarter" idx="12"/>
          </p:nvPr>
        </p:nvSpPr>
        <p:spPr/>
        <p:txBody>
          <a:bodyPr/>
          <a:lstStyle/>
          <a:p>
            <a:pPr>
              <a:defRPr/>
            </a:pPr>
            <a:fld id="{FB7BCF37-A2EB-4456-89DF-26829A4C8112}"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25ED254-8E22-49FC-B180-B819D18DE930}"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F9A648C-521C-4C3C-944F-F4CD917CEFDA}"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BBE6BC3-6A5E-4637-B91A-2318F1BBBC96}"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1725F61D-93DA-4C81-AC55-F2D681FAA79E}"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5DD2D00A-7A10-4341-853A-37D853FE7C27}"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E41DED7D-F963-4988-B892-A3B533A0D47C}"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55D0FCE9-5901-4F69-9BC7-A287AD2FB87B}"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10769600" y="6356351"/>
            <a:ext cx="812800" cy="365125"/>
          </a:xfrm>
        </p:spPr>
        <p:txBody>
          <a:bodyPr/>
          <a:lstStyle/>
          <a:p>
            <a:pPr>
              <a:defRPr/>
            </a:pPr>
            <a:fld id="{9D26250C-5F91-4079-8EA9-80185024902E}" type="slidenum">
              <a:rPr lang="en-US" smtClean="0"/>
              <a:pPr>
                <a:defRPr/>
              </a:pPr>
              <a:t>‹#›</a:t>
            </a:fld>
            <a:endParaRPr lang="en-US"/>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D8B82B2-EB84-4CCF-A7FD-E3B78A3E877A}"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0F0C86D-4DA8-4422-8AD4-7EC4B2C07C6F}"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09600" y="1600201"/>
            <a:ext cx="109728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38A2569-F022-4E89-A7CE-99E49ABEE3AF}" type="slidenum">
              <a:rPr lang="en-US"/>
              <a:pPr>
                <a:defRPr/>
              </a:pPr>
              <a:t>‹#›</a:t>
            </a:fld>
            <a:endParaRPr lang="en-US"/>
          </a:p>
        </p:txBody>
      </p:sp>
    </p:spTree>
    <p:extLst>
      <p:ext uri="{BB962C8B-B14F-4D97-AF65-F5344CB8AC3E}">
        <p14:creationId xmlns:p14="http://schemas.microsoft.com/office/powerpoint/2010/main" val="1044470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775CB2A2-4BCF-45FD-A88A-49EB7B581F89}" type="slidenum">
              <a:rPr lang="en-US" smtClean="0"/>
              <a:pPr>
                <a:defRPr/>
              </a:pPr>
              <a:t>‹#›</a:t>
            </a:fld>
            <a:endParaRPr lang="en-US"/>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mailto:rmitchel@uoregon.edu"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hyperlink" Target="mailto:rmitchel@uoregon.edu" TargetMode="Externa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hyperlink" Target="file:///R:\Courses\IEP\readings+CanvasStuff\CanvasStuff\JuliaButterflyHill.pdf"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3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8.jpeg"/><Relationship Id="rId5" Type="http://schemas.openxmlformats.org/officeDocument/2006/relationships/hyperlink" Target="https://www.youtube.com/watch?v=JsIB81sLe2w" TargetMode="External"/><Relationship Id="rId4" Type="http://schemas.openxmlformats.org/officeDocument/2006/relationships/image" Target="../media/image17.png"/></Relationships>
</file>

<file path=ppt/slides/_rels/slide3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4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23.jpeg"/></Relationships>
</file>

<file path=ppt/slides/_rels/slide4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4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earthobservatory.nasa.gov/WorldOfChange/AralSea" TargetMode="External"/><Relationship Id="rId4" Type="http://schemas.openxmlformats.org/officeDocument/2006/relationships/hyperlink" Target="http://archive.aramcoworld.com/issue/201505/reviving.the.north.aral.sea.htm"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4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17.png"/></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17.png"/></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17.png"/></Relationships>
</file>

<file path=ppt/slides/_rels/slide48.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oleObject" Target="../embeddings/oleObject5.bin"/><Relationship Id="rId7" Type="http://schemas.openxmlformats.org/officeDocument/2006/relationships/image" Target="../media/image41.jpeg"/><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17.png"/></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17.png"/></Relationships>
</file>

<file path=ppt/slides/_rels/slide5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en.wikipedia.org/wiki/Overfishing#/media/File:Chilean_purse_seine.jpg"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http://www.bbc.com/future/story/20180607-how-to-spot-the-secretive-activities-of-rogue-fishing-boats"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49.jpeg"/><Relationship Id="rId4" Type="http://schemas.openxmlformats.org/officeDocument/2006/relationships/image" Target="../media/image1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51.jpeg"/></Relationships>
</file>

<file path=ppt/slides/_rels/slide5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www.nytimes.com/packages/pdf/opinion/030430_edt_MARK.pdf" TargetMode="External"/><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librarycatalog.ohs.org/" TargetMode="External"/><Relationship Id="rId7" Type="http://schemas.openxmlformats.org/officeDocument/2006/relationships/hyperlink" Target="http://www.nwmapsco.com/ZybachB/Thesis/05-081_Chapter_3b.pdf" TargetMode="External"/><Relationship Id="rId2" Type="http://schemas.openxmlformats.org/officeDocument/2006/relationships/image" Target="../media/image53.wmf"/><Relationship Id="rId1" Type="http://schemas.openxmlformats.org/officeDocument/2006/relationships/slideLayout" Target="../slideLayouts/slideLayout2.xml"/><Relationship Id="rId6" Type="http://schemas.openxmlformats.org/officeDocument/2006/relationships/hyperlink" Target="http://historyink.com/results.cfm?keyword=Weather&amp;searchfield=topics" TargetMode="External"/><Relationship Id="rId5" Type="http://schemas.openxmlformats.org/officeDocument/2006/relationships/hyperlink" Target="http://www.pacificcohistory.org/columbia.htm" TargetMode="External"/><Relationship Id="rId4" Type="http://schemas.openxmlformats.org/officeDocument/2006/relationships/hyperlink" Target="http://books.google.com/books?id=wZA8AAAAIAAJ" TargetMode="External"/></Relationships>
</file>

<file path=ppt/slides/_rels/slide6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55.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 Lecture Recording</a:t>
            </a:r>
            <a:endParaRPr lang="en-US" dirty="0"/>
          </a:p>
        </p:txBody>
      </p:sp>
      <p:sp>
        <p:nvSpPr>
          <p:cNvPr id="3" name="Content Placeholder 2"/>
          <p:cNvSpPr>
            <a:spLocks noGrp="1"/>
          </p:cNvSpPr>
          <p:nvPr>
            <p:ph idx="1"/>
          </p:nvPr>
        </p:nvSpPr>
        <p:spPr/>
        <p:txBody>
          <a:bodyPr>
            <a:normAutofit/>
          </a:bodyPr>
          <a:lstStyle/>
          <a:p>
            <a:pPr marL="0" indent="0">
              <a:buNone/>
            </a:pPr>
            <a:endParaRPr lang="en-US" sz="4000" b="1" dirty="0" smtClean="0">
              <a:solidFill>
                <a:srgbClr val="FF0000"/>
              </a:solidFill>
            </a:endParaRPr>
          </a:p>
          <a:p>
            <a:pPr marL="0" indent="0">
              <a:buNone/>
            </a:pPr>
            <a:endParaRPr lang="en-US" sz="4000" b="1" dirty="0">
              <a:solidFill>
                <a:srgbClr val="FF0000"/>
              </a:solidFill>
            </a:endParaRPr>
          </a:p>
          <a:p>
            <a:pPr marL="0" indent="0" algn="ctr">
              <a:buNone/>
            </a:pPr>
            <a:r>
              <a:rPr lang="en-US" sz="4000" b="1" dirty="0" smtClean="0">
                <a:solidFill>
                  <a:srgbClr val="FF0000"/>
                </a:solidFill>
              </a:rPr>
              <a:t>Start </a:t>
            </a:r>
            <a:r>
              <a:rPr lang="en-US" sz="4000" b="1" dirty="0">
                <a:solidFill>
                  <a:srgbClr val="FF0000"/>
                </a:solidFill>
              </a:rPr>
              <a:t>Lecture Recording</a:t>
            </a:r>
          </a:p>
        </p:txBody>
      </p:sp>
      <p:sp>
        <p:nvSpPr>
          <p:cNvPr id="4" name="Slide Number Placeholder 3"/>
          <p:cNvSpPr>
            <a:spLocks noGrp="1"/>
          </p:cNvSpPr>
          <p:nvPr>
            <p:ph type="sldNum" sz="quarter" idx="12"/>
          </p:nvPr>
        </p:nvSpPr>
        <p:spPr/>
        <p:txBody>
          <a:bodyPr/>
          <a:lstStyle/>
          <a:p>
            <a:fld id="{B373FC94-9B7A-47AC-B108-CB31F5C43551}" type="slidenum">
              <a:rPr lang="en-US" smtClean="0"/>
              <a:t>1</a:t>
            </a:fld>
            <a:endParaRPr lang="en-US"/>
          </a:p>
        </p:txBody>
      </p:sp>
    </p:spTree>
    <p:extLst>
      <p:ext uri="{BB962C8B-B14F-4D97-AF65-F5344CB8AC3E}">
        <p14:creationId xmlns:p14="http://schemas.microsoft.com/office/powerpoint/2010/main" val="11249229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2130426"/>
            <a:ext cx="9144000" cy="1470025"/>
          </a:xfrm>
        </p:spPr>
        <p:txBody>
          <a:bodyPr>
            <a:normAutofit fontScale="90000"/>
          </a:bodyPr>
          <a:lstStyle/>
          <a:p>
            <a:r>
              <a:rPr lang="en-US" dirty="0" smtClean="0"/>
              <a:t>PS477/577:</a:t>
            </a:r>
            <a:r>
              <a:rPr lang="en-US" smtClean="0"/>
              <a:t/>
            </a:r>
            <a:br>
              <a:rPr lang="en-US" smtClean="0"/>
            </a:br>
            <a:r>
              <a:rPr lang="en-US" smtClean="0"/>
              <a:t>International </a:t>
            </a:r>
            <a:r>
              <a:rPr lang="en-US" dirty="0" smtClean="0"/>
              <a:t>Environmental Politics</a:t>
            </a:r>
            <a:endParaRPr lang="en-US" dirty="0"/>
          </a:p>
        </p:txBody>
      </p:sp>
      <p:sp>
        <p:nvSpPr>
          <p:cNvPr id="5" name="Subtitle 4"/>
          <p:cNvSpPr>
            <a:spLocks noGrp="1"/>
          </p:cNvSpPr>
          <p:nvPr>
            <p:ph type="subTitle" idx="1"/>
          </p:nvPr>
        </p:nvSpPr>
        <p:spPr>
          <a:xfrm>
            <a:off x="2057400" y="4114800"/>
            <a:ext cx="7854696" cy="1752600"/>
          </a:xfrm>
        </p:spPr>
        <p:txBody>
          <a:bodyPr/>
          <a:lstStyle/>
          <a:p>
            <a:r>
              <a:rPr lang="en-US" dirty="0" smtClean="0"/>
              <a:t>Prof. Ronald B. Mitchell</a:t>
            </a:r>
          </a:p>
          <a:p>
            <a:r>
              <a:rPr lang="en-US" dirty="0" smtClean="0">
                <a:hlinkClick r:id="rId2"/>
              </a:rPr>
              <a:t>rmitchel@uoregon.edu</a:t>
            </a:r>
            <a:endParaRPr lang="en-US" dirty="0"/>
          </a:p>
        </p:txBody>
      </p:sp>
    </p:spTree>
    <p:extLst>
      <p:ext uri="{BB962C8B-B14F-4D97-AF65-F5344CB8AC3E}">
        <p14:creationId xmlns:p14="http://schemas.microsoft.com/office/powerpoint/2010/main" val="301382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 for today</a:t>
            </a:r>
            <a:endParaRPr lang="en-US" dirty="0"/>
          </a:p>
        </p:txBody>
      </p:sp>
      <p:sp>
        <p:nvSpPr>
          <p:cNvPr id="3" name="Content Placeholder 2"/>
          <p:cNvSpPr>
            <a:spLocks noGrp="1"/>
          </p:cNvSpPr>
          <p:nvPr>
            <p:ph idx="1"/>
          </p:nvPr>
        </p:nvSpPr>
        <p:spPr/>
        <p:txBody>
          <a:bodyPr/>
          <a:lstStyle/>
          <a:p>
            <a:r>
              <a:rPr lang="en-US" dirty="0" smtClean="0"/>
              <a:t>A Word on this class in the time of Coronavirus</a:t>
            </a:r>
          </a:p>
          <a:p>
            <a:r>
              <a:rPr lang="en-US" dirty="0" smtClean="0"/>
              <a:t>Learning Zoom and Solving Zoom problems</a:t>
            </a:r>
          </a:p>
          <a:p>
            <a:r>
              <a:rPr lang="en-US" dirty="0" smtClean="0"/>
              <a:t>Themes of the Course</a:t>
            </a:r>
          </a:p>
          <a:p>
            <a:r>
              <a:rPr lang="en-US" dirty="0" smtClean="0"/>
              <a:t>Review syllabus</a:t>
            </a:r>
            <a:endParaRPr lang="en-US" dirty="0"/>
          </a:p>
        </p:txBody>
      </p:sp>
      <p:sp>
        <p:nvSpPr>
          <p:cNvPr id="4" name="Slide Number Placeholder 3"/>
          <p:cNvSpPr>
            <a:spLocks noGrp="1"/>
          </p:cNvSpPr>
          <p:nvPr>
            <p:ph type="sldNum" sz="quarter" idx="12"/>
          </p:nvPr>
        </p:nvSpPr>
        <p:spPr/>
        <p:txBody>
          <a:bodyPr/>
          <a:lstStyle/>
          <a:p>
            <a:fld id="{B373FC94-9B7A-47AC-B108-CB31F5C43551}" type="slidenum">
              <a:rPr lang="en-US" smtClean="0"/>
              <a:t>3</a:t>
            </a:fld>
            <a:endParaRPr lang="en-US"/>
          </a:p>
        </p:txBody>
      </p:sp>
    </p:spTree>
    <p:extLst>
      <p:ext uri="{BB962C8B-B14F-4D97-AF65-F5344CB8AC3E}">
        <p14:creationId xmlns:p14="http://schemas.microsoft.com/office/powerpoint/2010/main" val="13172743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word on this class in </a:t>
            </a:r>
            <a:br>
              <a:rPr lang="en-US" dirty="0" smtClean="0"/>
            </a:br>
            <a:r>
              <a:rPr lang="en-US" dirty="0" smtClean="0"/>
              <a:t>the time of Coronavirus </a:t>
            </a:r>
            <a:endParaRPr lang="en-US" dirty="0"/>
          </a:p>
        </p:txBody>
      </p:sp>
      <p:sp>
        <p:nvSpPr>
          <p:cNvPr id="3" name="Content Placeholder 2"/>
          <p:cNvSpPr>
            <a:spLocks noGrp="1"/>
          </p:cNvSpPr>
          <p:nvPr>
            <p:ph idx="1"/>
          </p:nvPr>
        </p:nvSpPr>
        <p:spPr/>
        <p:txBody>
          <a:bodyPr>
            <a:normAutofit/>
          </a:bodyPr>
          <a:lstStyle/>
          <a:p>
            <a:r>
              <a:rPr lang="en-US" dirty="0" smtClean="0"/>
              <a:t>Coronavirus/</a:t>
            </a:r>
            <a:r>
              <a:rPr lang="en-US" dirty="0" err="1" smtClean="0"/>
              <a:t>COVID</a:t>
            </a:r>
            <a:r>
              <a:rPr lang="en-US" dirty="0" smtClean="0"/>
              <a:t>-19 has </a:t>
            </a:r>
            <a:r>
              <a:rPr lang="en-US" dirty="0"/>
              <a:t>disrupted everything </a:t>
            </a:r>
            <a:r>
              <a:rPr lang="en-US" dirty="0" smtClean="0"/>
              <a:t>and will do so </a:t>
            </a:r>
            <a:r>
              <a:rPr lang="en-US" dirty="0"/>
              <a:t>for some </a:t>
            </a:r>
            <a:r>
              <a:rPr lang="en-US" dirty="0" smtClean="0"/>
              <a:t>time, but how it disrupts will change</a:t>
            </a:r>
          </a:p>
          <a:p>
            <a:r>
              <a:rPr lang="en-US" dirty="0" smtClean="0"/>
              <a:t>Individual </a:t>
            </a:r>
            <a:r>
              <a:rPr lang="en-US" dirty="0"/>
              <a:t>and collective successes depend on </a:t>
            </a:r>
            <a:r>
              <a:rPr lang="en-US" dirty="0" smtClean="0"/>
              <a:t>being flexible </a:t>
            </a:r>
            <a:r>
              <a:rPr lang="en-US" dirty="0"/>
              <a:t>and compassionate with </a:t>
            </a:r>
            <a:r>
              <a:rPr lang="en-US" dirty="0" smtClean="0"/>
              <a:t>selves and others</a:t>
            </a:r>
          </a:p>
          <a:p>
            <a:r>
              <a:rPr lang="en-US" dirty="0" smtClean="0"/>
              <a:t>I will bring my </a:t>
            </a:r>
            <a:r>
              <a:rPr lang="en-US" dirty="0"/>
              <a:t>best to </a:t>
            </a:r>
            <a:r>
              <a:rPr lang="en-US" dirty="0" smtClean="0"/>
              <a:t>teaching; you please bring your </a:t>
            </a:r>
            <a:r>
              <a:rPr lang="en-US" dirty="0"/>
              <a:t>best to </a:t>
            </a:r>
            <a:r>
              <a:rPr lang="en-US" dirty="0" smtClean="0"/>
              <a:t>learning</a:t>
            </a:r>
          </a:p>
          <a:p>
            <a:r>
              <a:rPr lang="en-US" dirty="0" smtClean="0"/>
              <a:t>Will challenge you </a:t>
            </a:r>
            <a:r>
              <a:rPr lang="en-US" dirty="0"/>
              <a:t>intellectually </a:t>
            </a:r>
            <a:r>
              <a:rPr lang="en-US" dirty="0" smtClean="0"/>
              <a:t>but recognize that numerous worries and realities mean many can’t bring their best “</a:t>
            </a:r>
            <a:r>
              <a:rPr lang="en-US" dirty="0" err="1" smtClean="0"/>
              <a:t>studenting</a:t>
            </a:r>
            <a:r>
              <a:rPr lang="en-US" dirty="0" smtClean="0"/>
              <a:t>” to class</a:t>
            </a:r>
          </a:p>
          <a:p>
            <a:r>
              <a:rPr lang="en-US" i="1" dirty="0" smtClean="0"/>
              <a:t>Do everything </a:t>
            </a:r>
            <a:r>
              <a:rPr lang="en-US" i="1" dirty="0"/>
              <a:t>that is more important than school first and </a:t>
            </a:r>
            <a:r>
              <a:rPr lang="en-US" i="1" dirty="0" smtClean="0"/>
              <a:t>then </a:t>
            </a:r>
            <a:r>
              <a:rPr lang="en-US" i="1" dirty="0"/>
              <a:t>do your best </a:t>
            </a:r>
            <a:r>
              <a:rPr lang="en-US" i="1" dirty="0" smtClean="0"/>
              <a:t>“</a:t>
            </a:r>
            <a:r>
              <a:rPr lang="en-US" i="1" dirty="0" err="1" smtClean="0"/>
              <a:t>studenting</a:t>
            </a:r>
            <a:r>
              <a:rPr lang="en-US" i="1" dirty="0" smtClean="0"/>
              <a:t>” with what is left over</a:t>
            </a:r>
            <a:endParaRPr lang="en-US" dirty="0"/>
          </a:p>
        </p:txBody>
      </p:sp>
      <p:sp>
        <p:nvSpPr>
          <p:cNvPr id="4" name="Slide Number Placeholder 3"/>
          <p:cNvSpPr>
            <a:spLocks noGrp="1"/>
          </p:cNvSpPr>
          <p:nvPr>
            <p:ph type="sldNum" sz="quarter" idx="12"/>
          </p:nvPr>
        </p:nvSpPr>
        <p:spPr/>
        <p:txBody>
          <a:bodyPr/>
          <a:lstStyle/>
          <a:p>
            <a:fld id="{B373FC94-9B7A-47AC-B108-CB31F5C43551}" type="slidenum">
              <a:rPr lang="en-US" smtClean="0"/>
              <a:t>4</a:t>
            </a:fld>
            <a:endParaRPr lang="en-US"/>
          </a:p>
        </p:txBody>
      </p:sp>
    </p:spTree>
    <p:extLst>
      <p:ext uri="{BB962C8B-B14F-4D97-AF65-F5344CB8AC3E}">
        <p14:creationId xmlns:p14="http://schemas.microsoft.com/office/powerpoint/2010/main" val="18802509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Using Canvas and Zoom </a:t>
            </a:r>
            <a:r>
              <a:rPr lang="en-US" dirty="0" smtClean="0"/>
              <a:t/>
            </a:r>
            <a:br>
              <a:rPr lang="en-US" dirty="0" smtClean="0"/>
            </a:br>
            <a:r>
              <a:rPr lang="en-US" b="1" i="1" u="sng" dirty="0" smtClean="0">
                <a:solidFill>
                  <a:srgbClr val="FF0000"/>
                </a:solidFill>
              </a:rPr>
              <a:t>ALWAYS </a:t>
            </a:r>
            <a:r>
              <a:rPr lang="en-US" b="1" i="1" u="sng" dirty="0">
                <a:solidFill>
                  <a:srgbClr val="FF0000"/>
                </a:solidFill>
              </a:rPr>
              <a:t>access Zoom through Canvas </a:t>
            </a:r>
          </a:p>
        </p:txBody>
      </p:sp>
      <p:sp>
        <p:nvSpPr>
          <p:cNvPr id="3" name="Content Placeholder 2"/>
          <p:cNvSpPr>
            <a:spLocks noGrp="1"/>
          </p:cNvSpPr>
          <p:nvPr>
            <p:ph idx="1"/>
          </p:nvPr>
        </p:nvSpPr>
        <p:spPr>
          <a:xfrm>
            <a:off x="609599" y="1935480"/>
            <a:ext cx="11160369" cy="4389120"/>
          </a:xfrm>
        </p:spPr>
        <p:txBody>
          <a:bodyPr>
            <a:normAutofit/>
          </a:bodyPr>
          <a:lstStyle/>
          <a:p>
            <a:r>
              <a:rPr lang="en-US" dirty="0" smtClean="0"/>
              <a:t>Lectures</a:t>
            </a:r>
            <a:r>
              <a:rPr lang="en-US" dirty="0" smtClean="0"/>
              <a:t>: </a:t>
            </a:r>
            <a:r>
              <a:rPr lang="en-US" dirty="0"/>
              <a:t>Live  on </a:t>
            </a:r>
            <a:r>
              <a:rPr lang="en-US" dirty="0" smtClean="0"/>
              <a:t>Zoom or Recorded</a:t>
            </a:r>
            <a:endParaRPr lang="en-US" dirty="0"/>
          </a:p>
          <a:p>
            <a:r>
              <a:rPr lang="en-US" dirty="0" smtClean="0"/>
              <a:t>Sections: Live on Zoom or Recorded</a:t>
            </a:r>
            <a:endParaRPr lang="en-US" dirty="0"/>
          </a:p>
          <a:p>
            <a:r>
              <a:rPr lang="en-US" dirty="0"/>
              <a:t>Office </a:t>
            </a:r>
            <a:r>
              <a:rPr lang="en-US" dirty="0" smtClean="0"/>
              <a:t>hours: </a:t>
            </a:r>
            <a:r>
              <a:rPr lang="en-US" dirty="0"/>
              <a:t>Live </a:t>
            </a:r>
            <a:r>
              <a:rPr lang="en-US" dirty="0" smtClean="0"/>
              <a:t>on Zoom</a:t>
            </a:r>
            <a:endParaRPr lang="en-US" dirty="0"/>
          </a:p>
          <a:p>
            <a:r>
              <a:rPr lang="en-US" dirty="0"/>
              <a:t>Questions: Email Prof or GE</a:t>
            </a:r>
          </a:p>
          <a:p>
            <a:r>
              <a:rPr lang="en-US" dirty="0" smtClean="0"/>
              <a:t>Assignments, Quizzes, Surveys: </a:t>
            </a:r>
            <a:r>
              <a:rPr lang="en-US" dirty="0"/>
              <a:t>On </a:t>
            </a:r>
            <a:r>
              <a:rPr lang="en-US" dirty="0" smtClean="0"/>
              <a:t>Canvas</a:t>
            </a:r>
            <a:endParaRPr lang="en-US" dirty="0"/>
          </a:p>
        </p:txBody>
      </p:sp>
      <p:sp>
        <p:nvSpPr>
          <p:cNvPr id="4" name="Slide Number Placeholder 3"/>
          <p:cNvSpPr>
            <a:spLocks noGrp="1"/>
          </p:cNvSpPr>
          <p:nvPr>
            <p:ph type="sldNum" sz="quarter" idx="12"/>
          </p:nvPr>
        </p:nvSpPr>
        <p:spPr/>
        <p:txBody>
          <a:bodyPr/>
          <a:lstStyle/>
          <a:p>
            <a:fld id="{B373FC94-9B7A-47AC-B108-CB31F5C43551}" type="slidenum">
              <a:rPr lang="en-US" smtClean="0"/>
              <a:t>5</a:t>
            </a:fld>
            <a:endParaRPr lang="en-US"/>
          </a:p>
        </p:txBody>
      </p:sp>
    </p:spTree>
    <p:extLst>
      <p:ext uri="{BB962C8B-B14F-4D97-AF65-F5344CB8AC3E}">
        <p14:creationId xmlns:p14="http://schemas.microsoft.com/office/powerpoint/2010/main" val="40030635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Staying on top of the class</a:t>
            </a:r>
            <a:endParaRPr lang="en-US" dirty="0"/>
          </a:p>
        </p:txBody>
      </p:sp>
      <p:sp>
        <p:nvSpPr>
          <p:cNvPr id="3" name="Content Placeholder 2"/>
          <p:cNvSpPr>
            <a:spLocks noGrp="1"/>
          </p:cNvSpPr>
          <p:nvPr>
            <p:ph idx="1"/>
          </p:nvPr>
        </p:nvSpPr>
        <p:spPr/>
        <p:txBody>
          <a:bodyPr/>
          <a:lstStyle/>
          <a:p>
            <a:r>
              <a:rPr lang="en-US" dirty="0" smtClean="0"/>
              <a:t>Make sure you receive </a:t>
            </a:r>
            <a:r>
              <a:rPr lang="en-US" dirty="0" err="1" smtClean="0"/>
              <a:t>UOREGON</a:t>
            </a:r>
            <a:r>
              <a:rPr lang="en-US" dirty="0" smtClean="0"/>
              <a:t> emails promptly == that is how Canvas contacts you. Set Canvas NOTIFICATIONS properly to get daily or immediate notifications, NOT weekly or never!</a:t>
            </a:r>
          </a:p>
          <a:p>
            <a:r>
              <a:rPr lang="en-US" dirty="0" smtClean="0"/>
              <a:t>Make sure you go to the Canvas course page every day or two and check Syllabus, Assignments and Announcements</a:t>
            </a:r>
            <a:endParaRPr lang="en-US" dirty="0"/>
          </a:p>
        </p:txBody>
      </p:sp>
      <p:sp>
        <p:nvSpPr>
          <p:cNvPr id="4" name="Slide Number Placeholder 3"/>
          <p:cNvSpPr>
            <a:spLocks noGrp="1"/>
          </p:cNvSpPr>
          <p:nvPr>
            <p:ph type="sldNum" sz="quarter" idx="12"/>
          </p:nvPr>
        </p:nvSpPr>
        <p:spPr/>
        <p:txBody>
          <a:bodyPr/>
          <a:lstStyle/>
          <a:p>
            <a:fld id="{B373FC94-9B7A-47AC-B108-CB31F5C43551}" type="slidenum">
              <a:rPr lang="en-US" smtClean="0"/>
              <a:t>6</a:t>
            </a:fld>
            <a:endParaRPr lang="en-US"/>
          </a:p>
        </p:txBody>
      </p:sp>
    </p:spTree>
    <p:extLst>
      <p:ext uri="{BB962C8B-B14F-4D97-AF65-F5344CB8AC3E}">
        <p14:creationId xmlns:p14="http://schemas.microsoft.com/office/powerpoint/2010/main" val="10898648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809" t="10952" r="1238" b="47143"/>
          <a:stretch/>
        </p:blipFill>
        <p:spPr>
          <a:xfrm>
            <a:off x="209550" y="205740"/>
            <a:ext cx="11772900" cy="7848600"/>
          </a:xfrm>
          <a:prstGeom prst="rect">
            <a:avLst/>
          </a:prstGeom>
        </p:spPr>
      </p:pic>
      <p:sp>
        <p:nvSpPr>
          <p:cNvPr id="2" name="Title 1"/>
          <p:cNvSpPr>
            <a:spLocks noGrp="1"/>
          </p:cNvSpPr>
          <p:nvPr>
            <p:ph type="title"/>
          </p:nvPr>
        </p:nvSpPr>
        <p:spPr/>
        <p:txBody>
          <a:bodyPr/>
          <a:lstStyle/>
          <a:p>
            <a:endParaRPr lang="en-US"/>
          </a:p>
        </p:txBody>
      </p:sp>
      <p:sp>
        <p:nvSpPr>
          <p:cNvPr id="5" name="Rectangle 4"/>
          <p:cNvSpPr/>
          <p:nvPr/>
        </p:nvSpPr>
        <p:spPr>
          <a:xfrm>
            <a:off x="3729279" y="4130040"/>
            <a:ext cx="2107770" cy="51144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90014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Getting the </a:t>
            </a:r>
            <a:r>
              <a:rPr lang="en-US" smtClean="0"/>
              <a:t>Tech Working</a:t>
            </a:r>
            <a:endParaRPr lang="en-US" dirty="0"/>
          </a:p>
        </p:txBody>
      </p:sp>
      <p:sp>
        <p:nvSpPr>
          <p:cNvPr id="5" name="Text Placeholder 4"/>
          <p:cNvSpPr>
            <a:spLocks noGrp="1"/>
          </p:cNvSpPr>
          <p:nvPr>
            <p:ph type="body" idx="1"/>
          </p:nvPr>
        </p:nvSpPr>
        <p:spPr/>
        <p:txBody>
          <a:bodyPr/>
          <a:lstStyle/>
          <a:p>
            <a:endParaRPr lang="en-US"/>
          </a:p>
        </p:txBody>
      </p:sp>
      <p:sp>
        <p:nvSpPr>
          <p:cNvPr id="4" name="Slide Number Placeholder 3"/>
          <p:cNvSpPr>
            <a:spLocks noGrp="1"/>
          </p:cNvSpPr>
          <p:nvPr>
            <p:ph type="sldNum" sz="quarter" idx="12"/>
          </p:nvPr>
        </p:nvSpPr>
        <p:spPr/>
        <p:txBody>
          <a:bodyPr/>
          <a:lstStyle/>
          <a:p>
            <a:fld id="{B373FC94-9B7A-47AC-B108-CB31F5C43551}" type="slidenum">
              <a:rPr lang="en-US" smtClean="0"/>
              <a:t>8</a:t>
            </a:fld>
            <a:endParaRPr lang="en-US"/>
          </a:p>
        </p:txBody>
      </p:sp>
    </p:spTree>
    <p:extLst>
      <p:ext uri="{BB962C8B-B14F-4D97-AF65-F5344CB8AC3E}">
        <p14:creationId xmlns:p14="http://schemas.microsoft.com/office/powerpoint/2010/main" val="5986128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We are going to get Tech issues out of the way first: Virtual Classroom via Zoom</a:t>
            </a:r>
            <a:endParaRPr lang="en-US" dirty="0"/>
          </a:p>
        </p:txBody>
      </p:sp>
      <p:sp>
        <p:nvSpPr>
          <p:cNvPr id="3" name="Content Placeholder 2"/>
          <p:cNvSpPr>
            <a:spLocks noGrp="1"/>
          </p:cNvSpPr>
          <p:nvPr>
            <p:ph idx="1"/>
          </p:nvPr>
        </p:nvSpPr>
        <p:spPr/>
        <p:txBody>
          <a:bodyPr/>
          <a:lstStyle/>
          <a:p>
            <a:r>
              <a:rPr lang="en-US" dirty="0" smtClean="0"/>
              <a:t>Because it’s a large class</a:t>
            </a:r>
          </a:p>
          <a:p>
            <a:pPr lvl="1"/>
            <a:r>
              <a:rPr lang="en-US" dirty="0" smtClean="0"/>
              <a:t>I am the only one who is Unmuted, everyone else Muted</a:t>
            </a:r>
          </a:p>
          <a:p>
            <a:pPr lvl="1"/>
            <a:r>
              <a:rPr lang="en-US" dirty="0"/>
              <a:t>I am the only one who </a:t>
            </a:r>
            <a:r>
              <a:rPr lang="en-US" dirty="0" smtClean="0"/>
              <a:t>can Share Video and Share Screens, </a:t>
            </a:r>
            <a:r>
              <a:rPr lang="en-US" dirty="0"/>
              <a:t>everyone else </a:t>
            </a:r>
            <a:r>
              <a:rPr lang="en-US" dirty="0" smtClean="0"/>
              <a:t>is prevented from doing so.</a:t>
            </a:r>
          </a:p>
          <a:p>
            <a:r>
              <a:rPr lang="en-US" dirty="0" smtClean="0"/>
              <a:t>If you can hear me but not see me, or see me but not hear me, do not worry, this is a test. Just sign off, have a good morning and watch email for another opportunity. Please send me an email at </a:t>
            </a:r>
            <a:r>
              <a:rPr lang="en-US" b="1" dirty="0">
                <a:solidFill>
                  <a:schemeClr val="accent1"/>
                </a:solidFill>
              </a:rPr>
              <a:t>rmitchel@uoregon.edu</a:t>
            </a:r>
            <a:r>
              <a:rPr lang="en-US" dirty="0"/>
              <a:t> </a:t>
            </a:r>
            <a:r>
              <a:rPr lang="en-US" dirty="0" smtClean="0"/>
              <a:t>and tell me what the problems were.</a:t>
            </a:r>
            <a:endParaRPr lang="en-US" dirty="0"/>
          </a:p>
        </p:txBody>
      </p:sp>
      <p:sp>
        <p:nvSpPr>
          <p:cNvPr id="4" name="Slide Number Placeholder 3"/>
          <p:cNvSpPr>
            <a:spLocks noGrp="1"/>
          </p:cNvSpPr>
          <p:nvPr>
            <p:ph type="sldNum" sz="quarter" idx="12"/>
          </p:nvPr>
        </p:nvSpPr>
        <p:spPr/>
        <p:txBody>
          <a:bodyPr/>
          <a:lstStyle/>
          <a:p>
            <a:fld id="{B373FC94-9B7A-47AC-B108-CB31F5C43551}" type="slidenum">
              <a:rPr lang="en-US" smtClean="0"/>
              <a:t>9</a:t>
            </a:fld>
            <a:endParaRPr lang="en-US"/>
          </a:p>
        </p:txBody>
      </p:sp>
    </p:spTree>
    <p:extLst>
      <p:ext uri="{BB962C8B-B14F-4D97-AF65-F5344CB8AC3E}">
        <p14:creationId xmlns:p14="http://schemas.microsoft.com/office/powerpoint/2010/main" val="16555919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the Chat Window by doing:</a:t>
            </a:r>
            <a:endParaRPr lang="en-US" dirty="0"/>
          </a:p>
        </p:txBody>
      </p:sp>
      <p:sp>
        <p:nvSpPr>
          <p:cNvPr id="3" name="Content Placeholder 2"/>
          <p:cNvSpPr>
            <a:spLocks noGrp="1"/>
          </p:cNvSpPr>
          <p:nvPr>
            <p:ph idx="1"/>
          </p:nvPr>
        </p:nvSpPr>
        <p:spPr/>
        <p:txBody>
          <a:bodyPr/>
          <a:lstStyle/>
          <a:p>
            <a:pPr fontAlgn="t"/>
            <a:r>
              <a:rPr lang="en-US" b="1" dirty="0" smtClean="0"/>
              <a:t>Mac: ⌘</a:t>
            </a:r>
            <a:r>
              <a:rPr lang="en-US" b="1" dirty="0"/>
              <a:t>+</a:t>
            </a:r>
            <a:r>
              <a:rPr lang="en-US" b="1" dirty="0" err="1"/>
              <a:t>Shift+H</a:t>
            </a:r>
            <a:endParaRPr lang="en-US" dirty="0"/>
          </a:p>
          <a:p>
            <a:pPr fontAlgn="t"/>
            <a:r>
              <a:rPr lang="en-US" b="1" dirty="0" smtClean="0"/>
              <a:t>PC/Windows: </a:t>
            </a:r>
            <a:r>
              <a:rPr lang="en-US" b="1" dirty="0" err="1" smtClean="0"/>
              <a:t>Alt+H</a:t>
            </a:r>
            <a:endParaRPr lang="en-US" b="1" dirty="0" smtClean="0"/>
          </a:p>
          <a:p>
            <a:pPr marL="0" indent="0" fontAlgn="t">
              <a:buNone/>
            </a:pPr>
            <a:r>
              <a:rPr lang="en-US" b="1" dirty="0"/>
              <a:t> </a:t>
            </a:r>
            <a:r>
              <a:rPr lang="en-US" b="1" dirty="0" smtClean="0"/>
              <a:t>    OR</a:t>
            </a:r>
          </a:p>
          <a:p>
            <a:pPr fontAlgn="t"/>
            <a:r>
              <a:rPr lang="en-US" b="1" dirty="0" smtClean="0"/>
              <a:t>Click the part of your screen that says “Start Chat”</a:t>
            </a:r>
            <a:endParaRPr lang="en-US" dirty="0"/>
          </a:p>
          <a:p>
            <a:endParaRPr lang="en-US" dirty="0"/>
          </a:p>
        </p:txBody>
      </p:sp>
      <p:sp>
        <p:nvSpPr>
          <p:cNvPr id="4" name="Slide Number Placeholder 3"/>
          <p:cNvSpPr>
            <a:spLocks noGrp="1"/>
          </p:cNvSpPr>
          <p:nvPr>
            <p:ph type="sldNum" sz="quarter" idx="12"/>
          </p:nvPr>
        </p:nvSpPr>
        <p:spPr/>
        <p:txBody>
          <a:bodyPr/>
          <a:lstStyle/>
          <a:p>
            <a:fld id="{B373FC94-9B7A-47AC-B108-CB31F5C43551}" type="slidenum">
              <a:rPr lang="en-US" smtClean="0"/>
              <a:t>10</a:t>
            </a:fld>
            <a:endParaRPr lang="en-US"/>
          </a:p>
        </p:txBody>
      </p:sp>
    </p:spTree>
    <p:extLst>
      <p:ext uri="{BB962C8B-B14F-4D97-AF65-F5344CB8AC3E}">
        <p14:creationId xmlns:p14="http://schemas.microsoft.com/office/powerpoint/2010/main" val="28547614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the Participants Window by doing:</a:t>
            </a:r>
            <a:endParaRPr lang="en-US" dirty="0"/>
          </a:p>
        </p:txBody>
      </p:sp>
      <p:sp>
        <p:nvSpPr>
          <p:cNvPr id="3" name="Content Placeholder 2"/>
          <p:cNvSpPr>
            <a:spLocks noGrp="1"/>
          </p:cNvSpPr>
          <p:nvPr>
            <p:ph idx="1"/>
          </p:nvPr>
        </p:nvSpPr>
        <p:spPr/>
        <p:txBody>
          <a:bodyPr/>
          <a:lstStyle/>
          <a:p>
            <a:pPr fontAlgn="t"/>
            <a:r>
              <a:rPr lang="en-US" b="1" dirty="0"/>
              <a:t>Mac: </a:t>
            </a:r>
            <a:r>
              <a:rPr lang="en-US" b="1" dirty="0" smtClean="0"/>
              <a:t>⌘+U</a:t>
            </a:r>
            <a:endParaRPr lang="en-US" dirty="0" smtClean="0"/>
          </a:p>
          <a:p>
            <a:pPr fontAlgn="t"/>
            <a:r>
              <a:rPr lang="en-US" b="1" dirty="0" smtClean="0"/>
              <a:t>PC/Windows</a:t>
            </a:r>
            <a:r>
              <a:rPr lang="en-US" b="1" dirty="0"/>
              <a:t>: </a:t>
            </a:r>
            <a:r>
              <a:rPr lang="en-US" b="1" dirty="0" err="1" smtClean="0"/>
              <a:t>Alt+U</a:t>
            </a:r>
            <a:endParaRPr lang="en-US" b="1" dirty="0"/>
          </a:p>
          <a:p>
            <a:pPr marL="0" indent="0" fontAlgn="t">
              <a:buNone/>
            </a:pPr>
            <a:r>
              <a:rPr lang="en-US" b="1" dirty="0" smtClean="0"/>
              <a:t>     </a:t>
            </a:r>
            <a:r>
              <a:rPr lang="en-US" b="1" dirty="0"/>
              <a:t>OR</a:t>
            </a:r>
          </a:p>
          <a:p>
            <a:pPr fontAlgn="t"/>
            <a:r>
              <a:rPr lang="en-US" b="1" dirty="0"/>
              <a:t>Click the part of your screen that says </a:t>
            </a:r>
            <a:r>
              <a:rPr lang="en-US" b="1" dirty="0" smtClean="0"/>
              <a:t>“Participants”</a:t>
            </a:r>
            <a:endParaRPr lang="en-US" dirty="0"/>
          </a:p>
          <a:p>
            <a:endParaRPr lang="en-US" dirty="0"/>
          </a:p>
        </p:txBody>
      </p:sp>
      <p:sp>
        <p:nvSpPr>
          <p:cNvPr id="4" name="Slide Number Placeholder 3"/>
          <p:cNvSpPr>
            <a:spLocks noGrp="1"/>
          </p:cNvSpPr>
          <p:nvPr>
            <p:ph type="sldNum" sz="quarter" idx="12"/>
          </p:nvPr>
        </p:nvSpPr>
        <p:spPr/>
        <p:txBody>
          <a:bodyPr/>
          <a:lstStyle/>
          <a:p>
            <a:fld id="{B373FC94-9B7A-47AC-B108-CB31F5C43551}" type="slidenum">
              <a:rPr lang="en-US" smtClean="0"/>
              <a:t>11</a:t>
            </a:fld>
            <a:endParaRPr lang="en-US"/>
          </a:p>
        </p:txBody>
      </p:sp>
    </p:spTree>
    <p:extLst>
      <p:ext uri="{BB962C8B-B14F-4D97-AF65-F5344CB8AC3E}">
        <p14:creationId xmlns:p14="http://schemas.microsoft.com/office/powerpoint/2010/main" val="31824411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dirty="0" smtClean="0"/>
              <a:t>I will send a Chat now saying </a:t>
            </a:r>
            <a:br>
              <a:rPr lang="en-US" sz="5400" dirty="0" smtClean="0"/>
            </a:br>
            <a:r>
              <a:rPr lang="en-US" sz="5400" dirty="0" smtClean="0"/>
              <a:t>“Hello – click Yes if you see this”</a:t>
            </a:r>
            <a:endParaRPr lang="en-US" sz="5400" dirty="0"/>
          </a:p>
        </p:txBody>
      </p:sp>
      <p:sp>
        <p:nvSpPr>
          <p:cNvPr id="3" name="Content Placeholder 2"/>
          <p:cNvSpPr>
            <a:spLocks noGrp="1"/>
          </p:cNvSpPr>
          <p:nvPr>
            <p:ph idx="1"/>
          </p:nvPr>
        </p:nvSpPr>
        <p:spPr>
          <a:xfrm>
            <a:off x="609600" y="1935480"/>
            <a:ext cx="11262102" cy="4389120"/>
          </a:xfrm>
        </p:spPr>
        <p:txBody>
          <a:bodyPr>
            <a:normAutofit/>
          </a:bodyPr>
          <a:lstStyle/>
          <a:p>
            <a:r>
              <a:rPr lang="en-US" sz="3400" i="1" dirty="0" smtClean="0">
                <a:solidFill>
                  <a:srgbClr val="FF0000"/>
                </a:solidFill>
              </a:rPr>
              <a:t>Wait a moment and then …</a:t>
            </a:r>
          </a:p>
          <a:p>
            <a:endParaRPr lang="en-US" dirty="0" smtClean="0"/>
          </a:p>
          <a:p>
            <a:r>
              <a:rPr lang="en-US" dirty="0" smtClean="0"/>
              <a:t>In the PARTICIPANTS window (</a:t>
            </a:r>
            <a:r>
              <a:rPr lang="en-US" b="1" i="1" u="sng" dirty="0" smtClean="0"/>
              <a:t>NOT</a:t>
            </a:r>
            <a:r>
              <a:rPr lang="en-US" dirty="0" smtClean="0"/>
              <a:t> the Chat window)</a:t>
            </a:r>
            <a:endParaRPr lang="en-US" dirty="0"/>
          </a:p>
          <a:p>
            <a:endParaRPr lang="en-US" sz="3400" i="1" dirty="0" smtClean="0">
              <a:solidFill>
                <a:srgbClr val="FF0000"/>
              </a:solidFill>
            </a:endParaRPr>
          </a:p>
          <a:p>
            <a:r>
              <a:rPr lang="en-US" sz="3400" i="1" dirty="0" smtClean="0">
                <a:solidFill>
                  <a:srgbClr val="FF0000"/>
                </a:solidFill>
              </a:rPr>
              <a:t>Click “Yes” if you see my “</a:t>
            </a:r>
            <a:r>
              <a:rPr lang="en-US" sz="3600" dirty="0">
                <a:solidFill>
                  <a:srgbClr val="FF0000"/>
                </a:solidFill>
              </a:rPr>
              <a:t>Hello – click Yes if you see </a:t>
            </a:r>
            <a:r>
              <a:rPr lang="en-US" sz="3600" dirty="0" smtClean="0">
                <a:solidFill>
                  <a:srgbClr val="FF0000"/>
                </a:solidFill>
              </a:rPr>
              <a:t>this”</a:t>
            </a:r>
            <a:endParaRPr lang="en-US" sz="3400" i="1" dirty="0">
              <a:solidFill>
                <a:srgbClr val="FF0000"/>
              </a:solidFill>
            </a:endParaRPr>
          </a:p>
          <a:p>
            <a:endParaRPr lang="en-US" sz="3400" i="1" dirty="0" smtClean="0">
              <a:solidFill>
                <a:srgbClr val="FF0000"/>
              </a:solidFill>
            </a:endParaRPr>
          </a:p>
          <a:p>
            <a:r>
              <a:rPr lang="en-US" sz="3400" i="1" dirty="0" smtClean="0">
                <a:solidFill>
                  <a:srgbClr val="FF0000"/>
                </a:solidFill>
              </a:rPr>
              <a:t>Click “No” if you can’t</a:t>
            </a:r>
            <a:endParaRPr lang="en-US" sz="3400" dirty="0"/>
          </a:p>
        </p:txBody>
      </p:sp>
    </p:spTree>
    <p:extLst>
      <p:ext uri="{BB962C8B-B14F-4D97-AF65-F5344CB8AC3E}">
        <p14:creationId xmlns:p14="http://schemas.microsoft.com/office/powerpoint/2010/main" val="15398339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t>Can you hear my voice?  </a:t>
            </a:r>
            <a:endParaRPr lang="en-US" sz="5400" dirty="0"/>
          </a:p>
        </p:txBody>
      </p:sp>
      <p:sp>
        <p:nvSpPr>
          <p:cNvPr id="3" name="Content Placeholder 2"/>
          <p:cNvSpPr>
            <a:spLocks noGrp="1"/>
          </p:cNvSpPr>
          <p:nvPr>
            <p:ph idx="1"/>
          </p:nvPr>
        </p:nvSpPr>
        <p:spPr>
          <a:xfrm>
            <a:off x="609600" y="1935480"/>
            <a:ext cx="11262102" cy="4389120"/>
          </a:xfrm>
        </p:spPr>
        <p:txBody>
          <a:bodyPr>
            <a:normAutofit/>
          </a:bodyPr>
          <a:lstStyle/>
          <a:p>
            <a:r>
              <a:rPr lang="en-US" sz="3400" i="1" dirty="0" smtClean="0">
                <a:solidFill>
                  <a:srgbClr val="FF0000"/>
                </a:solidFill>
              </a:rPr>
              <a:t>Click “Yes” if you can </a:t>
            </a:r>
          </a:p>
          <a:p>
            <a:endParaRPr lang="en-US" sz="3400" i="1" dirty="0">
              <a:solidFill>
                <a:srgbClr val="FF0000"/>
              </a:solidFill>
            </a:endParaRPr>
          </a:p>
          <a:p>
            <a:r>
              <a:rPr lang="en-US" sz="3400" i="1" dirty="0" smtClean="0">
                <a:solidFill>
                  <a:srgbClr val="FF0000"/>
                </a:solidFill>
              </a:rPr>
              <a:t>Click “No” if you can’t</a:t>
            </a:r>
            <a:endParaRPr lang="en-US" sz="3400" dirty="0"/>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t="45517" r="58404"/>
          <a:stretch/>
        </p:blipFill>
        <p:spPr>
          <a:xfrm>
            <a:off x="6323310" y="1971171"/>
            <a:ext cx="1927440" cy="2524629"/>
          </a:xfrm>
          <a:prstGeom prst="rect">
            <a:avLst/>
          </a:prstGeom>
        </p:spPr>
      </p:pic>
    </p:spTree>
    <p:extLst>
      <p:ext uri="{BB962C8B-B14F-4D97-AF65-F5344CB8AC3E}">
        <p14:creationId xmlns:p14="http://schemas.microsoft.com/office/powerpoint/2010/main" val="3909605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t>Can you see video of me talking?</a:t>
            </a:r>
            <a:endParaRPr lang="en-US" sz="5400" dirty="0"/>
          </a:p>
        </p:txBody>
      </p:sp>
      <p:sp>
        <p:nvSpPr>
          <p:cNvPr id="3" name="Content Placeholder 2"/>
          <p:cNvSpPr>
            <a:spLocks noGrp="1"/>
          </p:cNvSpPr>
          <p:nvPr>
            <p:ph idx="1"/>
          </p:nvPr>
        </p:nvSpPr>
        <p:spPr>
          <a:xfrm>
            <a:off x="609600" y="1935480"/>
            <a:ext cx="11262102" cy="4389120"/>
          </a:xfrm>
        </p:spPr>
        <p:txBody>
          <a:bodyPr>
            <a:normAutofit/>
          </a:bodyPr>
          <a:lstStyle/>
          <a:p>
            <a:r>
              <a:rPr lang="en-US" sz="3400" i="1" dirty="0" smtClean="0">
                <a:solidFill>
                  <a:srgbClr val="FF0000"/>
                </a:solidFill>
              </a:rPr>
              <a:t>Click “Yes” if you can </a:t>
            </a:r>
          </a:p>
          <a:p>
            <a:endParaRPr lang="en-US" sz="3400" i="1" dirty="0">
              <a:solidFill>
                <a:srgbClr val="FF0000"/>
              </a:solidFill>
            </a:endParaRPr>
          </a:p>
          <a:p>
            <a:r>
              <a:rPr lang="en-US" sz="3400" i="1" dirty="0" smtClean="0">
                <a:solidFill>
                  <a:srgbClr val="FF0000"/>
                </a:solidFill>
              </a:rPr>
              <a:t>Click “No” if you can’t</a:t>
            </a:r>
            <a:endParaRPr lang="en-US" sz="3400"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r="51646" b="55263"/>
          <a:stretch/>
        </p:blipFill>
        <p:spPr>
          <a:xfrm>
            <a:off x="5956515" y="1854855"/>
            <a:ext cx="2195594" cy="2031345"/>
          </a:xfrm>
          <a:prstGeom prst="rect">
            <a:avLst/>
          </a:prstGeom>
        </p:spPr>
      </p:pic>
    </p:spTree>
    <p:extLst>
      <p:ext uri="{BB962C8B-B14F-4D97-AF65-F5344CB8AC3E}">
        <p14:creationId xmlns:p14="http://schemas.microsoft.com/office/powerpoint/2010/main" val="26794621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t>Can you see my </a:t>
            </a:r>
            <a:r>
              <a:rPr lang="en-US" sz="5400" dirty="0" err="1" smtClean="0"/>
              <a:t>Powerpoint</a:t>
            </a:r>
            <a:r>
              <a:rPr lang="en-US" sz="5400" dirty="0" smtClean="0"/>
              <a:t> slides?</a:t>
            </a:r>
            <a:endParaRPr lang="en-US" sz="5400" dirty="0"/>
          </a:p>
        </p:txBody>
      </p:sp>
      <p:sp>
        <p:nvSpPr>
          <p:cNvPr id="3" name="Content Placeholder 2"/>
          <p:cNvSpPr>
            <a:spLocks noGrp="1"/>
          </p:cNvSpPr>
          <p:nvPr>
            <p:ph idx="1"/>
          </p:nvPr>
        </p:nvSpPr>
        <p:spPr>
          <a:xfrm>
            <a:off x="609600" y="1935480"/>
            <a:ext cx="11262102" cy="4389120"/>
          </a:xfrm>
        </p:spPr>
        <p:txBody>
          <a:bodyPr>
            <a:normAutofit/>
          </a:bodyPr>
          <a:lstStyle/>
          <a:p>
            <a:r>
              <a:rPr lang="en-US" sz="3400" i="1" dirty="0" smtClean="0">
                <a:solidFill>
                  <a:srgbClr val="FF0000"/>
                </a:solidFill>
              </a:rPr>
              <a:t>Click “Yes” if you can </a:t>
            </a:r>
          </a:p>
          <a:p>
            <a:endParaRPr lang="en-US" sz="3400" i="1" dirty="0">
              <a:solidFill>
                <a:srgbClr val="FF0000"/>
              </a:solidFill>
            </a:endParaRPr>
          </a:p>
          <a:p>
            <a:r>
              <a:rPr lang="en-US" sz="3400" i="1" dirty="0" smtClean="0">
                <a:solidFill>
                  <a:srgbClr val="FF0000"/>
                </a:solidFill>
              </a:rPr>
              <a:t>Click “No” if you can’t</a:t>
            </a:r>
            <a:endParaRPr lang="en-US" sz="3400" dirty="0"/>
          </a:p>
        </p:txBody>
      </p:sp>
    </p:spTree>
    <p:extLst>
      <p:ext uri="{BB962C8B-B14F-4D97-AF65-F5344CB8AC3E}">
        <p14:creationId xmlns:p14="http://schemas.microsoft.com/office/powerpoint/2010/main" val="16504704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dirty="0"/>
              <a:t>Did you log in </a:t>
            </a:r>
            <a:r>
              <a:rPr lang="en-US" sz="5400" dirty="0" smtClean="0"/>
              <a:t>using your UO </a:t>
            </a:r>
            <a:r>
              <a:rPr lang="en-US" sz="5400" dirty="0"/>
              <a:t>email address </a:t>
            </a:r>
            <a:r>
              <a:rPr lang="en-US" sz="5400" dirty="0" smtClean="0"/>
              <a:t>(</a:t>
            </a:r>
            <a:r>
              <a:rPr lang="en-US" sz="5400" dirty="0" err="1" smtClean="0">
                <a:solidFill>
                  <a:srgbClr val="FF0000"/>
                </a:solidFill>
              </a:rPr>
              <a:t>withOUT</a:t>
            </a:r>
            <a:r>
              <a:rPr lang="en-US" sz="5400" dirty="0" smtClean="0"/>
              <a:t> </a:t>
            </a:r>
            <a:r>
              <a:rPr lang="en-US" sz="5400" dirty="0"/>
              <a:t>the @uoregon.edu part)?</a:t>
            </a:r>
          </a:p>
        </p:txBody>
      </p:sp>
      <p:sp>
        <p:nvSpPr>
          <p:cNvPr id="3" name="Content Placeholder 2"/>
          <p:cNvSpPr>
            <a:spLocks noGrp="1"/>
          </p:cNvSpPr>
          <p:nvPr>
            <p:ph idx="1"/>
          </p:nvPr>
        </p:nvSpPr>
        <p:spPr>
          <a:xfrm>
            <a:off x="609600" y="1935480"/>
            <a:ext cx="11262102" cy="4389120"/>
          </a:xfrm>
        </p:spPr>
        <p:txBody>
          <a:bodyPr>
            <a:normAutofit/>
          </a:bodyPr>
          <a:lstStyle/>
          <a:p>
            <a:r>
              <a:rPr lang="en-US" sz="3400" i="1" dirty="0">
                <a:solidFill>
                  <a:srgbClr val="FF0000"/>
                </a:solidFill>
              </a:rPr>
              <a:t>Click “Yes” if you </a:t>
            </a:r>
            <a:r>
              <a:rPr lang="en-US" sz="3400" i="1" dirty="0" smtClean="0">
                <a:solidFill>
                  <a:srgbClr val="FF0000"/>
                </a:solidFill>
              </a:rPr>
              <a:t>did</a:t>
            </a:r>
            <a:endParaRPr lang="en-US" sz="3400" i="1" dirty="0">
              <a:solidFill>
                <a:srgbClr val="FF0000"/>
              </a:solidFill>
            </a:endParaRPr>
          </a:p>
          <a:p>
            <a:endParaRPr lang="en-US" sz="3400" i="1" dirty="0">
              <a:solidFill>
                <a:srgbClr val="FF0000"/>
              </a:solidFill>
            </a:endParaRPr>
          </a:p>
          <a:p>
            <a:r>
              <a:rPr lang="en-US" sz="3400" i="1" dirty="0">
                <a:solidFill>
                  <a:srgbClr val="FF0000"/>
                </a:solidFill>
              </a:rPr>
              <a:t>Click “No” if you </a:t>
            </a:r>
            <a:r>
              <a:rPr lang="en-US" sz="3400" i="1" dirty="0" smtClean="0">
                <a:solidFill>
                  <a:srgbClr val="FF0000"/>
                </a:solidFill>
              </a:rPr>
              <a:t>did not</a:t>
            </a:r>
            <a:endParaRPr lang="en-US" sz="3400" dirty="0"/>
          </a:p>
          <a:p>
            <a:endParaRPr lang="en-US" sz="3400" i="1" dirty="0">
              <a:solidFill>
                <a:srgbClr val="FF0000"/>
              </a:solidFill>
            </a:endParaRPr>
          </a:p>
          <a:p>
            <a:r>
              <a:rPr lang="en-US" sz="3400" dirty="0" smtClean="0"/>
              <a:t>Entering UO email address is essential to take attendance</a:t>
            </a:r>
            <a:endParaRPr lang="en-US" sz="3400" dirty="0"/>
          </a:p>
        </p:txBody>
      </p:sp>
    </p:spTree>
    <p:extLst>
      <p:ext uri="{BB962C8B-B14F-4D97-AF65-F5344CB8AC3E}">
        <p14:creationId xmlns:p14="http://schemas.microsoft.com/office/powerpoint/2010/main" val="19230974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t>Can you hear the </a:t>
            </a:r>
            <a:r>
              <a:rPr lang="en-US" sz="5400" dirty="0" err="1" smtClean="0"/>
              <a:t>Youtube</a:t>
            </a:r>
            <a:r>
              <a:rPr lang="en-US" sz="5400" dirty="0" smtClean="0"/>
              <a:t> AUDIO?</a:t>
            </a:r>
            <a:endParaRPr lang="en-US" sz="5400" dirty="0"/>
          </a:p>
        </p:txBody>
      </p:sp>
      <p:sp>
        <p:nvSpPr>
          <p:cNvPr id="3" name="Content Placeholder 2"/>
          <p:cNvSpPr>
            <a:spLocks noGrp="1"/>
          </p:cNvSpPr>
          <p:nvPr>
            <p:ph idx="1"/>
          </p:nvPr>
        </p:nvSpPr>
        <p:spPr>
          <a:xfrm>
            <a:off x="609600" y="1935480"/>
            <a:ext cx="11262102" cy="4389120"/>
          </a:xfrm>
        </p:spPr>
        <p:txBody>
          <a:bodyPr>
            <a:normAutofit/>
          </a:bodyPr>
          <a:lstStyle/>
          <a:p>
            <a:r>
              <a:rPr lang="en-US" sz="3400" i="1" dirty="0">
                <a:solidFill>
                  <a:srgbClr val="FF0000"/>
                </a:solidFill>
              </a:rPr>
              <a:t>Click “Yes” if you </a:t>
            </a:r>
            <a:r>
              <a:rPr lang="en-US" sz="3400" i="1" dirty="0" smtClean="0">
                <a:solidFill>
                  <a:srgbClr val="FF0000"/>
                </a:solidFill>
              </a:rPr>
              <a:t>did</a:t>
            </a:r>
            <a:endParaRPr lang="en-US" sz="3400" i="1" dirty="0">
              <a:solidFill>
                <a:srgbClr val="FF0000"/>
              </a:solidFill>
            </a:endParaRPr>
          </a:p>
          <a:p>
            <a:endParaRPr lang="en-US" sz="3400" i="1" dirty="0">
              <a:solidFill>
                <a:srgbClr val="FF0000"/>
              </a:solidFill>
            </a:endParaRPr>
          </a:p>
          <a:p>
            <a:r>
              <a:rPr lang="en-US" sz="3400" i="1" dirty="0">
                <a:solidFill>
                  <a:srgbClr val="FF0000"/>
                </a:solidFill>
              </a:rPr>
              <a:t>Click “No” if you </a:t>
            </a:r>
            <a:r>
              <a:rPr lang="en-US" sz="3400" i="1" dirty="0" smtClean="0">
                <a:solidFill>
                  <a:srgbClr val="FF0000"/>
                </a:solidFill>
              </a:rPr>
              <a:t>did not</a:t>
            </a:r>
            <a:endParaRPr lang="en-US" sz="3400" dirty="0"/>
          </a:p>
          <a:p>
            <a:endParaRPr lang="en-US" sz="3400" i="1" dirty="0">
              <a:solidFill>
                <a:srgbClr val="FF0000"/>
              </a:solidFill>
            </a:endParaRPr>
          </a:p>
          <a:p>
            <a:r>
              <a:rPr lang="en-US" sz="3400" dirty="0" smtClean="0"/>
              <a:t>Entering UO email address is essential to take attendance</a:t>
            </a:r>
            <a:endParaRPr lang="en-US" sz="3400"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45517" r="58404"/>
          <a:stretch/>
        </p:blipFill>
        <p:spPr>
          <a:xfrm>
            <a:off x="6648773" y="1971171"/>
            <a:ext cx="1927440" cy="2524629"/>
          </a:xfrm>
          <a:prstGeom prst="rect">
            <a:avLst/>
          </a:prstGeom>
        </p:spPr>
      </p:pic>
    </p:spTree>
    <p:extLst>
      <p:ext uri="{BB962C8B-B14F-4D97-AF65-F5344CB8AC3E}">
        <p14:creationId xmlns:p14="http://schemas.microsoft.com/office/powerpoint/2010/main" val="12634287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Zoom “tricks”</a:t>
            </a:r>
            <a:endParaRPr lang="en-US" dirty="0"/>
          </a:p>
        </p:txBody>
      </p:sp>
      <p:graphicFrame>
        <p:nvGraphicFramePr>
          <p:cNvPr id="5" name="Content Placeholder 4"/>
          <p:cNvGraphicFramePr>
            <a:graphicFrameLocks noGrp="1"/>
          </p:cNvGraphicFramePr>
          <p:nvPr>
            <p:ph idx="1"/>
            <p:extLst/>
          </p:nvPr>
        </p:nvGraphicFramePr>
        <p:xfrm>
          <a:off x="413288" y="2376407"/>
          <a:ext cx="11365424" cy="3413760"/>
        </p:xfrm>
        <a:graphic>
          <a:graphicData uri="http://schemas.openxmlformats.org/drawingml/2006/table">
            <a:tbl>
              <a:tblPr firstRow="1" bandRow="1">
                <a:tableStyleId>{5C22544A-7EE6-4342-B048-85BDC9FD1C3A}</a:tableStyleId>
              </a:tblPr>
              <a:tblGrid>
                <a:gridCol w="5484726">
                  <a:extLst>
                    <a:ext uri="{9D8B030D-6E8A-4147-A177-3AD203B41FA5}">
                      <a16:colId xmlns:a16="http://schemas.microsoft.com/office/drawing/2014/main" val="2579296518"/>
                    </a:ext>
                  </a:extLst>
                </a:gridCol>
                <a:gridCol w="2889515">
                  <a:extLst>
                    <a:ext uri="{9D8B030D-6E8A-4147-A177-3AD203B41FA5}">
                      <a16:colId xmlns:a16="http://schemas.microsoft.com/office/drawing/2014/main" val="617498337"/>
                    </a:ext>
                  </a:extLst>
                </a:gridCol>
                <a:gridCol w="2991183">
                  <a:extLst>
                    <a:ext uri="{9D8B030D-6E8A-4147-A177-3AD203B41FA5}">
                      <a16:colId xmlns:a16="http://schemas.microsoft.com/office/drawing/2014/main" val="671421147"/>
                    </a:ext>
                  </a:extLst>
                </a:gridCol>
              </a:tblGrid>
              <a:tr h="370840">
                <a:tc>
                  <a:txBody>
                    <a:bodyPr/>
                    <a:lstStyle/>
                    <a:p>
                      <a:pPr marL="0" marR="0">
                        <a:spcBef>
                          <a:spcPts val="0"/>
                        </a:spcBef>
                        <a:spcAft>
                          <a:spcPts val="0"/>
                        </a:spcAft>
                      </a:pPr>
                      <a:r>
                        <a:rPr lang="en-US" sz="3200" b="1" dirty="0">
                          <a:effectLst/>
                          <a:latin typeface="Times New Roman" panose="02020603050405020304" pitchFamily="18" charset="0"/>
                          <a:ea typeface="Calibri" panose="020F0502020204030204" pitchFamily="34" charset="0"/>
                        </a:rPr>
                        <a:t>Action</a:t>
                      </a:r>
                    </a:p>
                  </a:txBody>
                  <a:tcPr marL="68580" marR="68580" marT="0" marB="0"/>
                </a:tc>
                <a:tc>
                  <a:txBody>
                    <a:bodyPr/>
                    <a:lstStyle/>
                    <a:p>
                      <a:pPr marL="0" marR="0" algn="ctr">
                        <a:spcBef>
                          <a:spcPts val="0"/>
                        </a:spcBef>
                        <a:spcAft>
                          <a:spcPts val="0"/>
                        </a:spcAft>
                      </a:pPr>
                      <a:r>
                        <a:rPr lang="en-US" sz="3200" b="1">
                          <a:effectLst/>
                          <a:latin typeface="Cambria Math" panose="02040503050406030204" pitchFamily="18" charset="0"/>
                          <a:ea typeface="Calibri" panose="020F0502020204030204" pitchFamily="34" charset="0"/>
                          <a:cs typeface="Cambria Math" panose="02040503050406030204" pitchFamily="18" charset="0"/>
                        </a:rPr>
                        <a:t>MAC</a:t>
                      </a:r>
                      <a:endParaRPr lang="en-US" sz="3200" b="1">
                        <a:effectLst/>
                        <a:latin typeface="Times New Roman" panose="02020603050405020304" pitchFamily="18"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3200" b="1">
                          <a:effectLst/>
                          <a:latin typeface="Times New Roman" panose="02020603050405020304" pitchFamily="18" charset="0"/>
                          <a:ea typeface="Calibri" panose="020F0502020204030204" pitchFamily="34" charset="0"/>
                        </a:rPr>
                        <a:t>Windows</a:t>
                      </a:r>
                    </a:p>
                  </a:txBody>
                  <a:tcPr marL="68580" marR="68580" marT="0" marB="0"/>
                </a:tc>
                <a:extLst>
                  <a:ext uri="{0D108BD9-81ED-4DB2-BD59-A6C34878D82A}">
                    <a16:rowId xmlns:a16="http://schemas.microsoft.com/office/drawing/2014/main" val="2143198155"/>
                  </a:ext>
                </a:extLst>
              </a:tr>
              <a:tr h="370840">
                <a:tc>
                  <a:txBody>
                    <a:bodyPr/>
                    <a:lstStyle/>
                    <a:p>
                      <a:pPr marL="0" marR="0">
                        <a:spcBef>
                          <a:spcPts val="0"/>
                        </a:spcBef>
                        <a:spcAft>
                          <a:spcPts val="0"/>
                        </a:spcAft>
                      </a:pPr>
                      <a:r>
                        <a:rPr lang="en-US" sz="3200" b="1" dirty="0">
                          <a:effectLst/>
                          <a:latin typeface="Times New Roman" panose="02020603050405020304" pitchFamily="18" charset="0"/>
                          <a:ea typeface="Calibri" panose="020F0502020204030204" pitchFamily="34" charset="0"/>
                        </a:rPr>
                        <a:t>Chat panel display</a:t>
                      </a:r>
                    </a:p>
                  </a:txBody>
                  <a:tcPr marL="68580" marR="68580" marT="0" marB="0"/>
                </a:tc>
                <a:tc>
                  <a:txBody>
                    <a:bodyPr/>
                    <a:lstStyle/>
                    <a:p>
                      <a:pPr marL="0" marR="0" algn="ctr">
                        <a:spcBef>
                          <a:spcPts val="0"/>
                        </a:spcBef>
                        <a:spcAft>
                          <a:spcPts val="0"/>
                        </a:spcAft>
                      </a:pPr>
                      <a:r>
                        <a:rPr lang="en-US" sz="3200" b="1" dirty="0">
                          <a:effectLst/>
                          <a:latin typeface="Cambria Math" panose="02040503050406030204" pitchFamily="18" charset="0"/>
                          <a:ea typeface="Calibri" panose="020F0502020204030204" pitchFamily="34" charset="0"/>
                          <a:cs typeface="Cambria Math" panose="02040503050406030204" pitchFamily="18" charset="0"/>
                        </a:rPr>
                        <a:t>⌘</a:t>
                      </a:r>
                      <a:r>
                        <a:rPr lang="en-US" sz="3200" b="1" dirty="0">
                          <a:effectLst/>
                          <a:latin typeface="Times New Roman" panose="02020603050405020304" pitchFamily="18" charset="0"/>
                          <a:ea typeface="Calibri" panose="020F0502020204030204" pitchFamily="34" charset="0"/>
                        </a:rPr>
                        <a:t>+</a:t>
                      </a:r>
                      <a:r>
                        <a:rPr lang="en-US" sz="3200" b="1" dirty="0" err="1">
                          <a:effectLst/>
                          <a:latin typeface="Times New Roman" panose="02020603050405020304" pitchFamily="18" charset="0"/>
                          <a:ea typeface="Calibri" panose="020F0502020204030204" pitchFamily="34" charset="0"/>
                        </a:rPr>
                        <a:t>Shift+H</a:t>
                      </a:r>
                      <a:endParaRPr lang="en-US" sz="3200" b="1" dirty="0">
                        <a:effectLst/>
                        <a:latin typeface="Times New Roman" panose="02020603050405020304" pitchFamily="18"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3200" b="1" dirty="0" err="1">
                          <a:effectLst/>
                          <a:latin typeface="Times New Roman" panose="02020603050405020304" pitchFamily="18" charset="0"/>
                          <a:ea typeface="Calibri" panose="020F0502020204030204" pitchFamily="34" charset="0"/>
                        </a:rPr>
                        <a:t>Alt+H</a:t>
                      </a:r>
                      <a:endParaRPr lang="en-US" sz="3200" b="1" dirty="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2842287798"/>
                  </a:ext>
                </a:extLst>
              </a:tr>
              <a:tr h="370840">
                <a:tc>
                  <a:txBody>
                    <a:bodyPr/>
                    <a:lstStyle/>
                    <a:p>
                      <a:pPr marL="0" marR="0">
                        <a:spcBef>
                          <a:spcPts val="0"/>
                        </a:spcBef>
                        <a:spcAft>
                          <a:spcPts val="0"/>
                        </a:spcAft>
                      </a:pPr>
                      <a:r>
                        <a:rPr lang="en-US" sz="3200" b="1">
                          <a:effectLst/>
                          <a:latin typeface="Times New Roman" panose="02020603050405020304" pitchFamily="18" charset="0"/>
                          <a:ea typeface="Calibri" panose="020F0502020204030204" pitchFamily="34" charset="0"/>
                        </a:rPr>
                        <a:t>Participant panel display </a:t>
                      </a:r>
                    </a:p>
                  </a:txBody>
                  <a:tcPr marL="68580" marR="68580" marT="0" marB="0"/>
                </a:tc>
                <a:tc>
                  <a:txBody>
                    <a:bodyPr/>
                    <a:lstStyle/>
                    <a:p>
                      <a:pPr marL="0" marR="0" algn="ctr">
                        <a:spcBef>
                          <a:spcPts val="0"/>
                        </a:spcBef>
                        <a:spcAft>
                          <a:spcPts val="0"/>
                        </a:spcAft>
                      </a:pPr>
                      <a:r>
                        <a:rPr lang="en-US" sz="3200" b="1" dirty="0">
                          <a:effectLst/>
                          <a:latin typeface="Cambria Math" panose="02040503050406030204" pitchFamily="18" charset="0"/>
                          <a:ea typeface="Calibri" panose="020F0502020204030204" pitchFamily="34" charset="0"/>
                          <a:cs typeface="Cambria Math" panose="02040503050406030204" pitchFamily="18" charset="0"/>
                        </a:rPr>
                        <a:t>⌘</a:t>
                      </a:r>
                      <a:r>
                        <a:rPr lang="en-US" sz="3200" b="1" dirty="0">
                          <a:effectLst/>
                          <a:latin typeface="Times New Roman" panose="02020603050405020304" pitchFamily="18" charset="0"/>
                          <a:ea typeface="Calibri" panose="020F0502020204030204" pitchFamily="34" charset="0"/>
                        </a:rPr>
                        <a:t>+U</a:t>
                      </a:r>
                    </a:p>
                  </a:txBody>
                  <a:tcPr marL="68580" marR="68580" marT="0" marB="0"/>
                </a:tc>
                <a:tc>
                  <a:txBody>
                    <a:bodyPr/>
                    <a:lstStyle/>
                    <a:p>
                      <a:pPr marL="0" marR="0" algn="ctr">
                        <a:spcBef>
                          <a:spcPts val="0"/>
                        </a:spcBef>
                        <a:spcAft>
                          <a:spcPts val="0"/>
                        </a:spcAft>
                      </a:pPr>
                      <a:r>
                        <a:rPr lang="en-US" sz="3200" b="1" dirty="0" err="1">
                          <a:effectLst/>
                          <a:latin typeface="Times New Roman" panose="02020603050405020304" pitchFamily="18" charset="0"/>
                          <a:ea typeface="Calibri" panose="020F0502020204030204" pitchFamily="34" charset="0"/>
                        </a:rPr>
                        <a:t>Alt+U</a:t>
                      </a:r>
                      <a:endParaRPr lang="en-US" sz="3200" b="1" dirty="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1632073233"/>
                  </a:ext>
                </a:extLst>
              </a:tr>
              <a:tr h="370840">
                <a:tc>
                  <a:txBody>
                    <a:bodyPr/>
                    <a:lstStyle/>
                    <a:p>
                      <a:pPr marL="0" marR="0">
                        <a:spcBef>
                          <a:spcPts val="0"/>
                        </a:spcBef>
                        <a:spcAft>
                          <a:spcPts val="0"/>
                        </a:spcAft>
                      </a:pPr>
                      <a:r>
                        <a:rPr lang="en-US" sz="3200" b="1" dirty="0">
                          <a:effectLst/>
                          <a:latin typeface="Times New Roman" panose="02020603050405020304" pitchFamily="18" charset="0"/>
                          <a:ea typeface="Calibri" panose="020F0502020204030204" pitchFamily="34" charset="0"/>
                        </a:rPr>
                        <a:t>Audio mute/unmute </a:t>
                      </a:r>
                      <a:r>
                        <a:rPr lang="en-US" sz="3200" b="1" dirty="0" smtClean="0">
                          <a:effectLst/>
                          <a:latin typeface="Times New Roman" panose="02020603050405020304" pitchFamily="18" charset="0"/>
                          <a:ea typeface="Calibri" panose="020F0502020204030204" pitchFamily="34" charset="0"/>
                        </a:rPr>
                        <a:t>(disabled</a:t>
                      </a:r>
                      <a:r>
                        <a:rPr lang="en-US" sz="3200" b="1" dirty="0">
                          <a:effectLst/>
                          <a:latin typeface="Times New Roman" panose="02020603050405020304" pitchFamily="18" charset="0"/>
                          <a:ea typeface="Calibri" panose="020F0502020204030204" pitchFamily="34" charset="0"/>
                        </a:rPr>
                        <a:t>)</a:t>
                      </a:r>
                    </a:p>
                  </a:txBody>
                  <a:tcPr marL="68580" marR="68580" marT="0" marB="0"/>
                </a:tc>
                <a:tc>
                  <a:txBody>
                    <a:bodyPr/>
                    <a:lstStyle/>
                    <a:p>
                      <a:pPr marL="0" marR="0" algn="ctr">
                        <a:spcBef>
                          <a:spcPts val="0"/>
                        </a:spcBef>
                        <a:spcAft>
                          <a:spcPts val="0"/>
                        </a:spcAft>
                      </a:pPr>
                      <a:r>
                        <a:rPr lang="en-US" sz="3200" b="1" dirty="0">
                          <a:effectLst/>
                          <a:latin typeface="Cambria Math" panose="02040503050406030204" pitchFamily="18" charset="0"/>
                          <a:ea typeface="Calibri" panose="020F0502020204030204" pitchFamily="34" charset="0"/>
                          <a:cs typeface="Cambria Math" panose="02040503050406030204" pitchFamily="18" charset="0"/>
                        </a:rPr>
                        <a:t>⌘</a:t>
                      </a:r>
                      <a:r>
                        <a:rPr lang="en-US" sz="3200" b="1" dirty="0">
                          <a:effectLst/>
                          <a:latin typeface="Times New Roman" panose="02020603050405020304" pitchFamily="18" charset="0"/>
                          <a:ea typeface="Calibri" panose="020F0502020204030204" pitchFamily="34" charset="0"/>
                        </a:rPr>
                        <a:t>+</a:t>
                      </a:r>
                      <a:r>
                        <a:rPr lang="en-US" sz="3200" b="1" dirty="0" err="1">
                          <a:effectLst/>
                          <a:latin typeface="Times New Roman" panose="02020603050405020304" pitchFamily="18" charset="0"/>
                          <a:ea typeface="Calibri" panose="020F0502020204030204" pitchFamily="34" charset="0"/>
                        </a:rPr>
                        <a:t>Shift+A</a:t>
                      </a:r>
                      <a:endParaRPr lang="en-US" sz="3200" b="1" dirty="0">
                        <a:effectLst/>
                        <a:latin typeface="Times New Roman" panose="02020603050405020304" pitchFamily="18"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3200" b="1" dirty="0" err="1">
                          <a:effectLst/>
                          <a:latin typeface="Times New Roman" panose="02020603050405020304" pitchFamily="18" charset="0"/>
                          <a:ea typeface="Calibri" panose="020F0502020204030204" pitchFamily="34" charset="0"/>
                        </a:rPr>
                        <a:t>Alt+A</a:t>
                      </a:r>
                      <a:endParaRPr lang="en-US" sz="3200" b="1" dirty="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1968103152"/>
                  </a:ext>
                </a:extLst>
              </a:tr>
              <a:tr h="370840">
                <a:tc>
                  <a:txBody>
                    <a:bodyPr/>
                    <a:lstStyle/>
                    <a:p>
                      <a:pPr marL="0" marR="0">
                        <a:spcBef>
                          <a:spcPts val="0"/>
                        </a:spcBef>
                        <a:spcAft>
                          <a:spcPts val="0"/>
                        </a:spcAft>
                      </a:pPr>
                      <a:r>
                        <a:rPr lang="en-US" sz="3200" b="1" dirty="0">
                          <a:effectLst/>
                          <a:latin typeface="Times New Roman" panose="02020603050405020304" pitchFamily="18" charset="0"/>
                          <a:ea typeface="Calibri" panose="020F0502020204030204" pitchFamily="34" charset="0"/>
                        </a:rPr>
                        <a:t>Video start/stop </a:t>
                      </a:r>
                      <a:r>
                        <a:rPr lang="en-US" sz="3200" b="1" dirty="0" smtClean="0">
                          <a:effectLst/>
                          <a:latin typeface="Times New Roman" panose="02020603050405020304" pitchFamily="18" charset="0"/>
                          <a:ea typeface="Calibri" panose="020F0502020204030204" pitchFamily="34" charset="0"/>
                        </a:rPr>
                        <a:t>(disabled</a:t>
                      </a:r>
                      <a:r>
                        <a:rPr lang="en-US" sz="3200" b="1" dirty="0">
                          <a:effectLst/>
                          <a:latin typeface="Times New Roman" panose="02020603050405020304" pitchFamily="18" charset="0"/>
                          <a:ea typeface="Calibri" panose="020F0502020204030204" pitchFamily="34" charset="0"/>
                        </a:rPr>
                        <a:t>)</a:t>
                      </a:r>
                    </a:p>
                  </a:txBody>
                  <a:tcPr marL="68580" marR="68580" marT="0" marB="0"/>
                </a:tc>
                <a:tc>
                  <a:txBody>
                    <a:bodyPr/>
                    <a:lstStyle/>
                    <a:p>
                      <a:pPr marL="0" marR="0" algn="ctr">
                        <a:spcBef>
                          <a:spcPts val="0"/>
                        </a:spcBef>
                        <a:spcAft>
                          <a:spcPts val="0"/>
                        </a:spcAft>
                      </a:pPr>
                      <a:r>
                        <a:rPr lang="en-US" sz="3200" b="1">
                          <a:effectLst/>
                          <a:latin typeface="Cambria Math" panose="02040503050406030204" pitchFamily="18" charset="0"/>
                          <a:ea typeface="Calibri" panose="020F0502020204030204" pitchFamily="34" charset="0"/>
                          <a:cs typeface="Cambria Math" panose="02040503050406030204" pitchFamily="18" charset="0"/>
                        </a:rPr>
                        <a:t>⌘</a:t>
                      </a:r>
                      <a:r>
                        <a:rPr lang="en-US" sz="3200" b="1">
                          <a:effectLst/>
                          <a:latin typeface="Times New Roman" panose="02020603050405020304" pitchFamily="18" charset="0"/>
                          <a:ea typeface="Calibri" panose="020F0502020204030204" pitchFamily="34" charset="0"/>
                        </a:rPr>
                        <a:t>+Shift+V</a:t>
                      </a:r>
                    </a:p>
                  </a:txBody>
                  <a:tcPr marL="68580" marR="68580" marT="0" marB="0"/>
                </a:tc>
                <a:tc>
                  <a:txBody>
                    <a:bodyPr/>
                    <a:lstStyle/>
                    <a:p>
                      <a:pPr marL="0" marR="0" algn="ctr">
                        <a:spcBef>
                          <a:spcPts val="0"/>
                        </a:spcBef>
                        <a:spcAft>
                          <a:spcPts val="0"/>
                        </a:spcAft>
                      </a:pPr>
                      <a:r>
                        <a:rPr lang="en-US" sz="3200" b="1">
                          <a:effectLst/>
                          <a:latin typeface="Times New Roman" panose="02020603050405020304" pitchFamily="18" charset="0"/>
                          <a:ea typeface="Calibri" panose="020F0502020204030204" pitchFamily="34" charset="0"/>
                        </a:rPr>
                        <a:t>Alt+V</a:t>
                      </a:r>
                    </a:p>
                  </a:txBody>
                  <a:tcPr marL="68580" marR="68580" marT="0" marB="0"/>
                </a:tc>
                <a:extLst>
                  <a:ext uri="{0D108BD9-81ED-4DB2-BD59-A6C34878D82A}">
                    <a16:rowId xmlns:a16="http://schemas.microsoft.com/office/drawing/2014/main" val="2622307093"/>
                  </a:ext>
                </a:extLst>
              </a:tr>
              <a:tr h="370840">
                <a:tc>
                  <a:txBody>
                    <a:bodyPr/>
                    <a:lstStyle/>
                    <a:p>
                      <a:pPr marL="0" marR="0">
                        <a:spcBef>
                          <a:spcPts val="0"/>
                        </a:spcBef>
                        <a:spcAft>
                          <a:spcPts val="0"/>
                        </a:spcAft>
                      </a:pPr>
                      <a:r>
                        <a:rPr lang="en-US" sz="3200" b="1">
                          <a:effectLst/>
                          <a:latin typeface="Times New Roman" panose="02020603050405020304" pitchFamily="18" charset="0"/>
                          <a:ea typeface="Calibri" panose="020F0502020204030204" pitchFamily="34" charset="0"/>
                        </a:rPr>
                        <a:t>Raise/lower hand</a:t>
                      </a:r>
                    </a:p>
                  </a:txBody>
                  <a:tcPr marL="68580" marR="68580" marT="0" marB="0"/>
                </a:tc>
                <a:tc>
                  <a:txBody>
                    <a:bodyPr/>
                    <a:lstStyle/>
                    <a:p>
                      <a:pPr marL="0" marR="0" algn="ctr">
                        <a:spcBef>
                          <a:spcPts val="0"/>
                        </a:spcBef>
                        <a:spcAft>
                          <a:spcPts val="0"/>
                        </a:spcAft>
                      </a:pPr>
                      <a:r>
                        <a:rPr lang="en-US" sz="3200" b="1" dirty="0" err="1">
                          <a:effectLst/>
                          <a:latin typeface="Times New Roman" panose="02020603050405020304" pitchFamily="18" charset="0"/>
                          <a:ea typeface="Calibri" panose="020F0502020204030204" pitchFamily="34" charset="0"/>
                        </a:rPr>
                        <a:t>Option+Y</a:t>
                      </a:r>
                      <a:endParaRPr lang="en-US" sz="3200" b="1" dirty="0">
                        <a:effectLst/>
                        <a:latin typeface="Times New Roman" panose="02020603050405020304" pitchFamily="18"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3200" b="1">
                          <a:effectLst/>
                          <a:latin typeface="Times New Roman" panose="02020603050405020304" pitchFamily="18" charset="0"/>
                          <a:ea typeface="Calibri" panose="020F0502020204030204" pitchFamily="34" charset="0"/>
                        </a:rPr>
                        <a:t>Alt+Y</a:t>
                      </a:r>
                    </a:p>
                  </a:txBody>
                  <a:tcPr marL="68580" marR="68580" marT="0" marB="0"/>
                </a:tc>
                <a:extLst>
                  <a:ext uri="{0D108BD9-81ED-4DB2-BD59-A6C34878D82A}">
                    <a16:rowId xmlns:a16="http://schemas.microsoft.com/office/drawing/2014/main" val="1198778974"/>
                  </a:ext>
                </a:extLst>
              </a:tr>
              <a:tr h="370840">
                <a:tc>
                  <a:txBody>
                    <a:bodyPr/>
                    <a:lstStyle/>
                    <a:p>
                      <a:pPr marL="0" marR="0">
                        <a:spcBef>
                          <a:spcPts val="0"/>
                        </a:spcBef>
                        <a:spcAft>
                          <a:spcPts val="0"/>
                        </a:spcAft>
                      </a:pPr>
                      <a:r>
                        <a:rPr lang="en-US" sz="3200" b="1">
                          <a:effectLst/>
                          <a:latin typeface="Times New Roman" panose="02020603050405020304" pitchFamily="18" charset="0"/>
                          <a:ea typeface="Calibri" panose="020F0502020204030204" pitchFamily="34" charset="0"/>
                        </a:rPr>
                        <a:t>Enter or exit full screen</a:t>
                      </a:r>
                    </a:p>
                  </a:txBody>
                  <a:tcPr marL="68580" marR="68580" marT="0" marB="0"/>
                </a:tc>
                <a:tc>
                  <a:txBody>
                    <a:bodyPr/>
                    <a:lstStyle/>
                    <a:p>
                      <a:pPr marL="0" marR="0" algn="ctr">
                        <a:spcBef>
                          <a:spcPts val="0"/>
                        </a:spcBef>
                        <a:spcAft>
                          <a:spcPts val="0"/>
                        </a:spcAft>
                      </a:pPr>
                      <a:r>
                        <a:rPr lang="en-US" sz="3200" b="1">
                          <a:effectLst/>
                          <a:latin typeface="Cambria Math" panose="02040503050406030204" pitchFamily="18" charset="0"/>
                          <a:ea typeface="Calibri" panose="020F0502020204030204" pitchFamily="34" charset="0"/>
                          <a:cs typeface="Cambria Math" panose="02040503050406030204" pitchFamily="18" charset="0"/>
                        </a:rPr>
                        <a:t>⌘</a:t>
                      </a:r>
                      <a:r>
                        <a:rPr lang="en-US" sz="3200" b="1">
                          <a:effectLst/>
                          <a:latin typeface="Times New Roman" panose="02020603050405020304" pitchFamily="18" charset="0"/>
                          <a:ea typeface="Calibri" panose="020F0502020204030204" pitchFamily="34" charset="0"/>
                        </a:rPr>
                        <a:t>+Shift+F</a:t>
                      </a:r>
                    </a:p>
                  </a:txBody>
                  <a:tcPr marL="68580" marR="68580" marT="0" marB="0"/>
                </a:tc>
                <a:tc>
                  <a:txBody>
                    <a:bodyPr/>
                    <a:lstStyle/>
                    <a:p>
                      <a:pPr marL="0" marR="0" algn="ctr">
                        <a:spcBef>
                          <a:spcPts val="0"/>
                        </a:spcBef>
                        <a:spcAft>
                          <a:spcPts val="0"/>
                        </a:spcAft>
                      </a:pPr>
                      <a:r>
                        <a:rPr lang="en-US" sz="3200" b="1" dirty="0" err="1">
                          <a:effectLst/>
                          <a:latin typeface="Times New Roman" panose="02020603050405020304" pitchFamily="18" charset="0"/>
                          <a:ea typeface="Calibri" panose="020F0502020204030204" pitchFamily="34" charset="0"/>
                        </a:rPr>
                        <a:t>Alt+F</a:t>
                      </a:r>
                      <a:endParaRPr lang="en-US" sz="3200" b="1" dirty="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949749666"/>
                  </a:ext>
                </a:extLst>
              </a:tr>
            </a:tbl>
          </a:graphicData>
        </a:graphic>
      </p:graphicFrame>
      <p:sp>
        <p:nvSpPr>
          <p:cNvPr id="4" name="Slide Number Placeholder 3"/>
          <p:cNvSpPr>
            <a:spLocks noGrp="1"/>
          </p:cNvSpPr>
          <p:nvPr>
            <p:ph type="sldNum" sz="quarter" idx="12"/>
          </p:nvPr>
        </p:nvSpPr>
        <p:spPr/>
        <p:txBody>
          <a:bodyPr/>
          <a:lstStyle/>
          <a:p>
            <a:fld id="{B373FC94-9B7A-47AC-B108-CB31F5C43551}" type="slidenum">
              <a:rPr lang="en-US" smtClean="0"/>
              <a:t>18</a:t>
            </a:fld>
            <a:endParaRPr lang="en-US"/>
          </a:p>
        </p:txBody>
      </p:sp>
    </p:spTree>
    <p:extLst>
      <p:ext uri="{BB962C8B-B14F-4D97-AF65-F5344CB8AC3E}">
        <p14:creationId xmlns:p14="http://schemas.microsoft.com/office/powerpoint/2010/main" val="4104357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This is “Gallery View”</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7790" y="1795138"/>
            <a:ext cx="7738820" cy="5139062"/>
          </a:xfrm>
        </p:spPr>
      </p:pic>
      <p:sp>
        <p:nvSpPr>
          <p:cNvPr id="4" name="Slide Number Placeholder 3"/>
          <p:cNvSpPr>
            <a:spLocks noGrp="1"/>
          </p:cNvSpPr>
          <p:nvPr>
            <p:ph type="sldNum" sz="quarter" idx="12"/>
          </p:nvPr>
        </p:nvSpPr>
        <p:spPr/>
        <p:txBody>
          <a:bodyPr/>
          <a:lstStyle/>
          <a:p>
            <a:fld id="{B373FC94-9B7A-47AC-B108-CB31F5C43551}" type="slidenum">
              <a:rPr lang="en-US" smtClean="0"/>
              <a:t>19</a:t>
            </a:fld>
            <a:endParaRPr lang="en-US"/>
          </a:p>
        </p:txBody>
      </p:sp>
      <p:sp>
        <p:nvSpPr>
          <p:cNvPr id="6" name="Rectangle 5"/>
          <p:cNvSpPr/>
          <p:nvPr/>
        </p:nvSpPr>
        <p:spPr>
          <a:xfrm>
            <a:off x="8291592" y="2416681"/>
            <a:ext cx="3781587" cy="3539430"/>
          </a:xfrm>
          <a:prstGeom prst="rect">
            <a:avLst/>
          </a:prstGeom>
        </p:spPr>
        <p:txBody>
          <a:bodyPr wrap="square">
            <a:spAutoFit/>
          </a:bodyPr>
          <a:lstStyle/>
          <a:p>
            <a:r>
              <a:rPr lang="en-US" sz="3200" dirty="0">
                <a:solidFill>
                  <a:srgbClr val="FF0000"/>
                </a:solidFill>
              </a:rPr>
              <a:t>The upper right corner says </a:t>
            </a:r>
            <a:r>
              <a:rPr lang="en-US" sz="3200" dirty="0" smtClean="0">
                <a:solidFill>
                  <a:srgbClr val="FF0000"/>
                </a:solidFill>
              </a:rPr>
              <a:t>“Speaker view</a:t>
            </a:r>
            <a:r>
              <a:rPr lang="en-US" sz="3200" dirty="0">
                <a:solidFill>
                  <a:srgbClr val="FF0000"/>
                </a:solidFill>
              </a:rPr>
              <a:t>” </a:t>
            </a:r>
            <a:r>
              <a:rPr lang="en-US" sz="3200" dirty="0" smtClean="0">
                <a:solidFill>
                  <a:srgbClr val="FF0000"/>
                </a:solidFill>
              </a:rPr>
              <a:t>when it is IN Gallery view because </a:t>
            </a:r>
            <a:r>
              <a:rPr lang="en-US" sz="3200" dirty="0">
                <a:solidFill>
                  <a:srgbClr val="FF0000"/>
                </a:solidFill>
              </a:rPr>
              <a:t>it will </a:t>
            </a:r>
            <a:r>
              <a:rPr lang="en-US" sz="3200" b="1" i="1" u="sng" dirty="0">
                <a:solidFill>
                  <a:srgbClr val="FF0000"/>
                </a:solidFill>
              </a:rPr>
              <a:t>switch</a:t>
            </a:r>
            <a:r>
              <a:rPr lang="en-US" sz="3200" dirty="0">
                <a:solidFill>
                  <a:srgbClr val="FF0000"/>
                </a:solidFill>
              </a:rPr>
              <a:t> to </a:t>
            </a:r>
            <a:r>
              <a:rPr lang="en-US" sz="3200" dirty="0" smtClean="0">
                <a:solidFill>
                  <a:srgbClr val="FF0000"/>
                </a:solidFill>
              </a:rPr>
              <a:t>Speaker view </a:t>
            </a:r>
            <a:r>
              <a:rPr lang="en-US" sz="3200" dirty="0">
                <a:solidFill>
                  <a:srgbClr val="FF0000"/>
                </a:solidFill>
              </a:rPr>
              <a:t>if you click it</a:t>
            </a:r>
          </a:p>
        </p:txBody>
      </p:sp>
      <p:cxnSp>
        <p:nvCxnSpPr>
          <p:cNvPr id="7" name="Straight Arrow Connector 6"/>
          <p:cNvCxnSpPr/>
          <p:nvPr/>
        </p:nvCxnSpPr>
        <p:spPr>
          <a:xfrm flipH="1" flipV="1">
            <a:off x="7501180" y="2045776"/>
            <a:ext cx="805912" cy="418455"/>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25787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This is “Speaker view”</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1295" y="1886142"/>
            <a:ext cx="7521844" cy="5124258"/>
          </a:xfrm>
        </p:spPr>
      </p:pic>
      <p:sp>
        <p:nvSpPr>
          <p:cNvPr id="4" name="Slide Number Placeholder 3"/>
          <p:cNvSpPr>
            <a:spLocks noGrp="1"/>
          </p:cNvSpPr>
          <p:nvPr>
            <p:ph type="sldNum" sz="quarter" idx="12"/>
          </p:nvPr>
        </p:nvSpPr>
        <p:spPr/>
        <p:txBody>
          <a:bodyPr/>
          <a:lstStyle/>
          <a:p>
            <a:fld id="{B373FC94-9B7A-47AC-B108-CB31F5C43551}" type="slidenum">
              <a:rPr lang="en-US" smtClean="0"/>
              <a:t>20</a:t>
            </a:fld>
            <a:endParaRPr lang="en-US"/>
          </a:p>
        </p:txBody>
      </p:sp>
      <p:sp>
        <p:nvSpPr>
          <p:cNvPr id="6" name="Rectangle 5"/>
          <p:cNvSpPr/>
          <p:nvPr/>
        </p:nvSpPr>
        <p:spPr>
          <a:xfrm>
            <a:off x="8291593" y="2416681"/>
            <a:ext cx="3689458" cy="3539430"/>
          </a:xfrm>
          <a:prstGeom prst="rect">
            <a:avLst/>
          </a:prstGeom>
        </p:spPr>
        <p:txBody>
          <a:bodyPr wrap="square">
            <a:spAutoFit/>
          </a:bodyPr>
          <a:lstStyle/>
          <a:p>
            <a:r>
              <a:rPr lang="en-US" sz="3200" dirty="0">
                <a:solidFill>
                  <a:srgbClr val="FF0000"/>
                </a:solidFill>
              </a:rPr>
              <a:t>The upper right corner says “Gallery view” </a:t>
            </a:r>
            <a:r>
              <a:rPr lang="en-US" sz="3200" dirty="0" smtClean="0">
                <a:solidFill>
                  <a:srgbClr val="FF0000"/>
                </a:solidFill>
              </a:rPr>
              <a:t>when it is IN Speaker view because </a:t>
            </a:r>
            <a:r>
              <a:rPr lang="en-US" sz="3200" dirty="0">
                <a:solidFill>
                  <a:srgbClr val="FF0000"/>
                </a:solidFill>
              </a:rPr>
              <a:t>it will </a:t>
            </a:r>
            <a:r>
              <a:rPr lang="en-US" sz="3200" b="1" i="1" u="sng" dirty="0">
                <a:solidFill>
                  <a:srgbClr val="FF0000"/>
                </a:solidFill>
              </a:rPr>
              <a:t>switch</a:t>
            </a:r>
            <a:r>
              <a:rPr lang="en-US" sz="3200" dirty="0">
                <a:solidFill>
                  <a:srgbClr val="FF0000"/>
                </a:solidFill>
              </a:rPr>
              <a:t> to Gallery view if you click it</a:t>
            </a:r>
          </a:p>
        </p:txBody>
      </p:sp>
      <p:cxnSp>
        <p:nvCxnSpPr>
          <p:cNvPr id="9" name="Straight Arrow Connector 8"/>
          <p:cNvCxnSpPr/>
          <p:nvPr/>
        </p:nvCxnSpPr>
        <p:spPr>
          <a:xfrm flipH="1" flipV="1">
            <a:off x="7501180" y="2045776"/>
            <a:ext cx="805912" cy="418455"/>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731295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Screen-sharing PLUS video of me at same time</a:t>
            </a:r>
            <a:endParaRPr lang="en-US" dirty="0"/>
          </a:p>
        </p:txBody>
      </p:sp>
      <p:sp>
        <p:nvSpPr>
          <p:cNvPr id="3" name="Content Placeholder 2"/>
          <p:cNvSpPr>
            <a:spLocks noGrp="1"/>
          </p:cNvSpPr>
          <p:nvPr>
            <p:ph idx="1"/>
          </p:nvPr>
        </p:nvSpPr>
        <p:spPr/>
        <p:txBody>
          <a:bodyPr/>
          <a:lstStyle/>
          <a:p>
            <a:r>
              <a:rPr lang="en-US" dirty="0" smtClean="0"/>
              <a:t>Can have it in Pop-out mode or Side-by-Side mode</a:t>
            </a:r>
          </a:p>
          <a:p>
            <a:r>
              <a:rPr lang="en-US" dirty="0" smtClean="0"/>
              <a:t>Side-by-Side mode avoids my face overlapping the slides</a:t>
            </a:r>
            <a:endParaRPr lang="en-US" dirty="0"/>
          </a:p>
        </p:txBody>
      </p:sp>
      <p:sp>
        <p:nvSpPr>
          <p:cNvPr id="4" name="Slide Number Placeholder 3"/>
          <p:cNvSpPr>
            <a:spLocks noGrp="1"/>
          </p:cNvSpPr>
          <p:nvPr>
            <p:ph type="sldNum" sz="quarter" idx="12"/>
          </p:nvPr>
        </p:nvSpPr>
        <p:spPr/>
        <p:txBody>
          <a:bodyPr/>
          <a:lstStyle/>
          <a:p>
            <a:fld id="{B373FC94-9B7A-47AC-B108-CB31F5C43551}" type="slidenum">
              <a:rPr lang="en-US" smtClean="0"/>
              <a:t>21</a:t>
            </a:fld>
            <a:endParaRPr lang="en-US"/>
          </a:p>
        </p:txBody>
      </p:sp>
    </p:spTree>
    <p:extLst>
      <p:ext uri="{BB962C8B-B14F-4D97-AF65-F5344CB8AC3E}">
        <p14:creationId xmlns:p14="http://schemas.microsoft.com/office/powerpoint/2010/main" val="37857629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Pop-out mode vs. Side-by-Side mode</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B373FC94-9B7A-47AC-B108-CB31F5C43551}" type="slidenum">
              <a:rPr lang="en-US" smtClean="0"/>
              <a:t>22</a:t>
            </a:fld>
            <a:endParaRPr lang="en-US" dirty="0"/>
          </a:p>
        </p:txBody>
      </p:sp>
      <p:pic>
        <p:nvPicPr>
          <p:cNvPr id="5" name="Picture 4"/>
          <p:cNvPicPr>
            <a:picLocks noChangeAspect="1"/>
          </p:cNvPicPr>
          <p:nvPr/>
        </p:nvPicPr>
        <p:blipFill rotWithShape="1">
          <a:blip r:embed="rId2"/>
          <a:srcRect l="4855" t="32833" r="4492" b="33366"/>
          <a:stretch/>
        </p:blipFill>
        <p:spPr>
          <a:xfrm>
            <a:off x="356460" y="1952838"/>
            <a:ext cx="8477573" cy="5057562"/>
          </a:xfrm>
          <a:prstGeom prst="rect">
            <a:avLst/>
          </a:prstGeom>
        </p:spPr>
      </p:pic>
      <p:sp>
        <p:nvSpPr>
          <p:cNvPr id="6" name="Rectangle 5"/>
          <p:cNvSpPr/>
          <p:nvPr/>
        </p:nvSpPr>
        <p:spPr>
          <a:xfrm>
            <a:off x="9087173" y="2416681"/>
            <a:ext cx="2893878" cy="3539430"/>
          </a:xfrm>
          <a:prstGeom prst="rect">
            <a:avLst/>
          </a:prstGeom>
        </p:spPr>
        <p:txBody>
          <a:bodyPr wrap="square">
            <a:spAutoFit/>
          </a:bodyPr>
          <a:lstStyle/>
          <a:p>
            <a:r>
              <a:rPr lang="en-US" sz="3200" dirty="0" smtClean="0">
                <a:solidFill>
                  <a:srgbClr val="FF0000"/>
                </a:solidFill>
              </a:rPr>
              <a:t>Make person’s picture bigger by pulling corner of picture, but it may cover the screen</a:t>
            </a:r>
            <a:endParaRPr lang="en-US" sz="3200" dirty="0">
              <a:solidFill>
                <a:srgbClr val="FF0000"/>
              </a:solidFill>
            </a:endParaRPr>
          </a:p>
        </p:txBody>
      </p:sp>
    </p:spTree>
    <p:extLst>
      <p:ext uri="{BB962C8B-B14F-4D97-AF65-F5344CB8AC3E}">
        <p14:creationId xmlns:p14="http://schemas.microsoft.com/office/powerpoint/2010/main" val="168093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Side-by-Side mode: </a:t>
            </a:r>
            <a:br>
              <a:rPr lang="en-US" dirty="0" smtClean="0"/>
            </a:br>
            <a:r>
              <a:rPr lang="en-US" dirty="0" smtClean="0"/>
              <a:t>Can select once Prof shares Screen</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3400" y="1928538"/>
            <a:ext cx="7124054" cy="4853262"/>
          </a:xfrm>
        </p:spPr>
      </p:pic>
      <p:sp>
        <p:nvSpPr>
          <p:cNvPr id="4" name="Slide Number Placeholder 3"/>
          <p:cNvSpPr>
            <a:spLocks noGrp="1"/>
          </p:cNvSpPr>
          <p:nvPr>
            <p:ph type="sldNum" sz="quarter" idx="12"/>
          </p:nvPr>
        </p:nvSpPr>
        <p:spPr/>
        <p:txBody>
          <a:bodyPr/>
          <a:lstStyle/>
          <a:p>
            <a:fld id="{B373FC94-9B7A-47AC-B108-CB31F5C43551}" type="slidenum">
              <a:rPr lang="en-US" smtClean="0"/>
              <a:t>23</a:t>
            </a:fld>
            <a:endParaRPr lang="en-US"/>
          </a:p>
        </p:txBody>
      </p:sp>
      <p:sp>
        <p:nvSpPr>
          <p:cNvPr id="6" name="Rectangle 5"/>
          <p:cNvSpPr/>
          <p:nvPr/>
        </p:nvSpPr>
        <p:spPr>
          <a:xfrm>
            <a:off x="8482738" y="1704718"/>
            <a:ext cx="3339148" cy="4031873"/>
          </a:xfrm>
          <a:prstGeom prst="rect">
            <a:avLst/>
          </a:prstGeom>
        </p:spPr>
        <p:txBody>
          <a:bodyPr wrap="square">
            <a:spAutoFit/>
          </a:bodyPr>
          <a:lstStyle/>
          <a:p>
            <a:r>
              <a:rPr lang="en-US" sz="3200" dirty="0" smtClean="0">
                <a:solidFill>
                  <a:srgbClr val="FF0000"/>
                </a:solidFill>
              </a:rPr>
              <a:t>If Screen Sharing has started, the top of screen offers “View Options” -- select Side-by-Side mode from that dropdown menu</a:t>
            </a:r>
            <a:endParaRPr lang="en-US" sz="3200" dirty="0">
              <a:solidFill>
                <a:srgbClr val="FF0000"/>
              </a:solidFill>
            </a:endParaRPr>
          </a:p>
        </p:txBody>
      </p:sp>
      <p:cxnSp>
        <p:nvCxnSpPr>
          <p:cNvPr id="7" name="Straight Arrow Connector 6"/>
          <p:cNvCxnSpPr/>
          <p:nvPr/>
        </p:nvCxnSpPr>
        <p:spPr>
          <a:xfrm flipH="1" flipV="1">
            <a:off x="5381897" y="1983686"/>
            <a:ext cx="2925195" cy="759514"/>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6139543" y="2730431"/>
            <a:ext cx="2167549" cy="165169"/>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71358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Side-by-Side mode, once selected</a:t>
            </a:r>
            <a:endParaRPr lang="en-US"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9600" y="1879040"/>
            <a:ext cx="7728488" cy="4902760"/>
          </a:xfrm>
        </p:spPr>
      </p:pic>
      <p:sp>
        <p:nvSpPr>
          <p:cNvPr id="4" name="Slide Number Placeholder 3"/>
          <p:cNvSpPr>
            <a:spLocks noGrp="1"/>
          </p:cNvSpPr>
          <p:nvPr>
            <p:ph type="sldNum" sz="quarter" idx="12"/>
          </p:nvPr>
        </p:nvSpPr>
        <p:spPr/>
        <p:txBody>
          <a:bodyPr/>
          <a:lstStyle/>
          <a:p>
            <a:fld id="{B373FC94-9B7A-47AC-B108-CB31F5C43551}" type="slidenum">
              <a:rPr lang="en-US" smtClean="0"/>
              <a:t>24</a:t>
            </a:fld>
            <a:endParaRPr lang="en-US"/>
          </a:p>
        </p:txBody>
      </p:sp>
      <p:sp>
        <p:nvSpPr>
          <p:cNvPr id="8" name="Rectangle 7"/>
          <p:cNvSpPr/>
          <p:nvPr/>
        </p:nvSpPr>
        <p:spPr>
          <a:xfrm>
            <a:off x="8482739" y="1704718"/>
            <a:ext cx="2893878" cy="4031873"/>
          </a:xfrm>
          <a:prstGeom prst="rect">
            <a:avLst/>
          </a:prstGeom>
        </p:spPr>
        <p:txBody>
          <a:bodyPr wrap="square">
            <a:spAutoFit/>
          </a:bodyPr>
          <a:lstStyle/>
          <a:p>
            <a:r>
              <a:rPr lang="en-US" sz="3200" dirty="0" smtClean="0">
                <a:solidFill>
                  <a:srgbClr val="FF0000"/>
                </a:solidFill>
              </a:rPr>
              <a:t>Once Side-by-Side mode is selected, you can resize two parts of screen without overlapping them</a:t>
            </a:r>
            <a:endParaRPr lang="en-US" sz="3200" dirty="0">
              <a:solidFill>
                <a:srgbClr val="FF0000"/>
              </a:solidFill>
            </a:endParaRPr>
          </a:p>
        </p:txBody>
      </p:sp>
    </p:spTree>
    <p:extLst>
      <p:ext uri="{BB962C8B-B14F-4D97-AF65-F5344CB8AC3E}">
        <p14:creationId xmlns:p14="http://schemas.microsoft.com/office/powerpoint/2010/main" val="413209588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Your screen should look like this </a:t>
            </a:r>
            <a:endParaRPr lang="en-US" dirty="0"/>
          </a:p>
        </p:txBody>
      </p:sp>
      <p:sp>
        <p:nvSpPr>
          <p:cNvPr id="3" name="Content Placeholder 2"/>
          <p:cNvSpPr>
            <a:spLocks noGrp="1"/>
          </p:cNvSpPr>
          <p:nvPr>
            <p:ph idx="1"/>
          </p:nvPr>
        </p:nvSpPr>
        <p:spPr>
          <a:xfrm>
            <a:off x="8708" y="1922417"/>
            <a:ext cx="3766457" cy="4389120"/>
          </a:xfrm>
        </p:spPr>
        <p:txBody>
          <a:bodyPr/>
          <a:lstStyle/>
          <a:p>
            <a:r>
              <a:rPr lang="en-US" sz="2800" i="1" dirty="0">
                <a:solidFill>
                  <a:srgbClr val="FF0000"/>
                </a:solidFill>
              </a:rPr>
              <a:t>Click “Yes” if </a:t>
            </a:r>
            <a:r>
              <a:rPr lang="en-US" sz="2800" i="1" dirty="0" smtClean="0">
                <a:solidFill>
                  <a:srgbClr val="FF0000"/>
                </a:solidFill>
              </a:rPr>
              <a:t>it does </a:t>
            </a:r>
            <a:endParaRPr lang="en-US" sz="2800" i="1" dirty="0">
              <a:solidFill>
                <a:srgbClr val="FF0000"/>
              </a:solidFill>
            </a:endParaRPr>
          </a:p>
          <a:p>
            <a:endParaRPr lang="en-US" sz="2800" i="1" dirty="0">
              <a:solidFill>
                <a:srgbClr val="FF0000"/>
              </a:solidFill>
            </a:endParaRPr>
          </a:p>
          <a:p>
            <a:r>
              <a:rPr lang="en-US" sz="2800" i="1" dirty="0">
                <a:solidFill>
                  <a:srgbClr val="FF0000"/>
                </a:solidFill>
              </a:rPr>
              <a:t>Click “No” if </a:t>
            </a:r>
            <a:r>
              <a:rPr lang="en-US" sz="2800" i="1" dirty="0" smtClean="0">
                <a:solidFill>
                  <a:srgbClr val="FF0000"/>
                </a:solidFill>
              </a:rPr>
              <a:t>it does not</a:t>
            </a:r>
            <a:endParaRPr lang="en-US" dirty="0"/>
          </a:p>
        </p:txBody>
      </p:sp>
      <p:sp>
        <p:nvSpPr>
          <p:cNvPr id="4" name="Slide Number Placeholder 3"/>
          <p:cNvSpPr>
            <a:spLocks noGrp="1"/>
          </p:cNvSpPr>
          <p:nvPr>
            <p:ph type="sldNum" sz="quarter" idx="12"/>
          </p:nvPr>
        </p:nvSpPr>
        <p:spPr/>
        <p:txBody>
          <a:bodyPr/>
          <a:lstStyle/>
          <a:p>
            <a:fld id="{B373FC94-9B7A-47AC-B108-CB31F5C43551}" type="slidenum">
              <a:rPr lang="en-US" smtClean="0"/>
              <a:t>25</a:t>
            </a:fld>
            <a:endParaRPr lang="en-US"/>
          </a:p>
        </p:txBody>
      </p:sp>
      <p:pic>
        <p:nvPicPr>
          <p:cNvPr id="1026" name="Picture 2" descr="Screenshot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5164" y="1894930"/>
            <a:ext cx="8416835" cy="4734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55534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Last step to avoid Participants/Chat windows obscuring part of screen</a:t>
            </a:r>
            <a:endParaRPr lang="en-US" dirty="0"/>
          </a:p>
        </p:txBody>
      </p:sp>
      <p:sp>
        <p:nvSpPr>
          <p:cNvPr id="4" name="Slide Number Placeholder 3"/>
          <p:cNvSpPr>
            <a:spLocks noGrp="1"/>
          </p:cNvSpPr>
          <p:nvPr>
            <p:ph type="sldNum" sz="quarter" idx="12"/>
          </p:nvPr>
        </p:nvSpPr>
        <p:spPr/>
        <p:txBody>
          <a:bodyPr/>
          <a:lstStyle/>
          <a:p>
            <a:fld id="{B373FC94-9B7A-47AC-B108-CB31F5C43551}" type="slidenum">
              <a:rPr lang="en-US" smtClean="0"/>
              <a:t>26</a:t>
            </a:fld>
            <a:endParaRPr lang="en-US"/>
          </a:p>
        </p:txBody>
      </p:sp>
      <p:pic>
        <p:nvPicPr>
          <p:cNvPr id="6" name="Picture 2" descr="Screenshot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4137" y="1926227"/>
            <a:ext cx="8090263" cy="4550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11551919" y="1754777"/>
            <a:ext cx="640080" cy="361406"/>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39634" y="1935480"/>
            <a:ext cx="3997236" cy="4389120"/>
          </a:xfrm>
        </p:spPr>
        <p:txBody>
          <a:bodyPr/>
          <a:lstStyle/>
          <a:p>
            <a:r>
              <a:rPr lang="en-US" dirty="0" smtClean="0"/>
              <a:t>To fix this problem, Click Exit Full screen</a:t>
            </a:r>
          </a:p>
          <a:p>
            <a:r>
              <a:rPr lang="en-US" dirty="0" smtClean="0"/>
              <a:t>Now you have same screen but in a window</a:t>
            </a:r>
          </a:p>
          <a:p>
            <a:r>
              <a:rPr lang="en-US" dirty="0" smtClean="0"/>
              <a:t>Resize window to take up most but not all of screen</a:t>
            </a:r>
          </a:p>
          <a:p>
            <a:r>
              <a:rPr lang="en-US" dirty="0" smtClean="0"/>
              <a:t>Now you can move Chat &amp; Participant windows to the side</a:t>
            </a:r>
            <a:endParaRPr lang="en-US" dirty="0"/>
          </a:p>
        </p:txBody>
      </p:sp>
    </p:spTree>
    <p:extLst>
      <p:ext uri="{BB962C8B-B14F-4D97-AF65-F5344CB8AC3E}">
        <p14:creationId xmlns:p14="http://schemas.microsoft.com/office/powerpoint/2010/main" val="22178896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Final view </a:t>
            </a:r>
            <a:br>
              <a:rPr lang="en-US" dirty="0" smtClean="0"/>
            </a:b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B373FC94-9B7A-47AC-B108-CB31F5C43551}" type="slidenum">
              <a:rPr lang="en-US" smtClean="0"/>
              <a:t>27</a:t>
            </a:fld>
            <a:endParaRPr lang="en-US"/>
          </a:p>
        </p:txBody>
      </p:sp>
      <p:pic>
        <p:nvPicPr>
          <p:cNvPr id="2050" name="Picture 2" descr="Screenshot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2427" y="1355088"/>
            <a:ext cx="10367145" cy="5824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679432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Hope that helped some of you!</a:t>
            </a:r>
            <a:endParaRPr lang="en-US" dirty="0"/>
          </a:p>
        </p:txBody>
      </p:sp>
      <p:sp>
        <p:nvSpPr>
          <p:cNvPr id="5" name="Text Placeholder 4"/>
          <p:cNvSpPr>
            <a:spLocks noGrp="1"/>
          </p:cNvSpPr>
          <p:nvPr>
            <p:ph type="body" idx="1"/>
          </p:nvPr>
        </p:nvSpPr>
        <p:spPr/>
        <p:txBody>
          <a:bodyPr/>
          <a:lstStyle/>
          <a:p>
            <a:endParaRPr lang="en-US"/>
          </a:p>
        </p:txBody>
      </p:sp>
      <p:sp>
        <p:nvSpPr>
          <p:cNvPr id="4" name="Slide Number Placeholder 3"/>
          <p:cNvSpPr>
            <a:spLocks noGrp="1"/>
          </p:cNvSpPr>
          <p:nvPr>
            <p:ph type="sldNum" sz="quarter" idx="12"/>
          </p:nvPr>
        </p:nvSpPr>
        <p:spPr/>
        <p:txBody>
          <a:bodyPr/>
          <a:lstStyle/>
          <a:p>
            <a:fld id="{B373FC94-9B7A-47AC-B108-CB31F5C43551}" type="slidenum">
              <a:rPr lang="en-US" smtClean="0"/>
              <a:t>28</a:t>
            </a:fld>
            <a:endParaRPr lang="en-US"/>
          </a:p>
        </p:txBody>
      </p:sp>
    </p:spTree>
    <p:extLst>
      <p:ext uri="{BB962C8B-B14F-4D97-AF65-F5344CB8AC3E}">
        <p14:creationId xmlns:p14="http://schemas.microsoft.com/office/powerpoint/2010/main" val="32183402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2130426"/>
            <a:ext cx="9144000" cy="1470025"/>
          </a:xfrm>
        </p:spPr>
        <p:txBody>
          <a:bodyPr>
            <a:normAutofit fontScale="90000"/>
          </a:bodyPr>
          <a:lstStyle/>
          <a:p>
            <a:r>
              <a:rPr lang="en-US" dirty="0" smtClean="0"/>
              <a:t>PS477/577:</a:t>
            </a:r>
            <a:r>
              <a:rPr lang="en-US" smtClean="0"/>
              <a:t/>
            </a:r>
            <a:br>
              <a:rPr lang="en-US" smtClean="0"/>
            </a:br>
            <a:r>
              <a:rPr lang="en-US" smtClean="0"/>
              <a:t>International </a:t>
            </a:r>
            <a:r>
              <a:rPr lang="en-US" dirty="0" smtClean="0"/>
              <a:t>Environmental Politics</a:t>
            </a:r>
            <a:endParaRPr lang="en-US" dirty="0"/>
          </a:p>
        </p:txBody>
      </p:sp>
      <p:sp>
        <p:nvSpPr>
          <p:cNvPr id="5" name="Subtitle 4"/>
          <p:cNvSpPr>
            <a:spLocks noGrp="1"/>
          </p:cNvSpPr>
          <p:nvPr>
            <p:ph type="subTitle" idx="1"/>
          </p:nvPr>
        </p:nvSpPr>
        <p:spPr>
          <a:xfrm>
            <a:off x="2057400" y="4114800"/>
            <a:ext cx="7854696" cy="1752600"/>
          </a:xfrm>
        </p:spPr>
        <p:txBody>
          <a:bodyPr/>
          <a:lstStyle/>
          <a:p>
            <a:r>
              <a:rPr lang="en-US" dirty="0" smtClean="0"/>
              <a:t>Prof. Ronald B. Mitchell</a:t>
            </a:r>
          </a:p>
          <a:p>
            <a:r>
              <a:rPr lang="en-US" dirty="0" smtClean="0">
                <a:hlinkClick r:id="rId2"/>
              </a:rPr>
              <a:t>rmitchel@uoregon.edu</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hlinkClick r:id="rId2" action="ppaction://hlinkfile"/>
              </a:rPr>
              <a:t>Julia Butterfly Hill</a:t>
            </a:r>
            <a:endParaRPr lang="en-US" dirty="0"/>
          </a:p>
        </p:txBody>
      </p:sp>
      <p:sp>
        <p:nvSpPr>
          <p:cNvPr id="3" name="Content Placeholder 2"/>
          <p:cNvSpPr>
            <a:spLocks noGrp="1"/>
          </p:cNvSpPr>
          <p:nvPr>
            <p:ph idx="1"/>
          </p:nvPr>
        </p:nvSpPr>
        <p:spPr/>
        <p:txBody>
          <a:bodyPr/>
          <a:lstStyle/>
          <a:p>
            <a:r>
              <a:rPr lang="en-US" dirty="0" smtClean="0"/>
              <a:t>What problem did Hill want to fix?</a:t>
            </a:r>
            <a:endParaRPr lang="en-US" dirty="0"/>
          </a:p>
          <a:p>
            <a:r>
              <a:rPr lang="en-US" dirty="0" smtClean="0"/>
              <a:t>What </a:t>
            </a:r>
            <a:r>
              <a:rPr lang="en-US" dirty="0"/>
              <a:t>was </a:t>
            </a:r>
            <a:r>
              <a:rPr lang="en-US" dirty="0" smtClean="0"/>
              <a:t>Hill’s solution </a:t>
            </a:r>
            <a:r>
              <a:rPr lang="en-US" dirty="0"/>
              <a:t>to it?</a:t>
            </a:r>
          </a:p>
          <a:p>
            <a:r>
              <a:rPr lang="en-US" dirty="0" smtClean="0"/>
              <a:t>Was her solution effective / did it work? </a:t>
            </a:r>
            <a:endParaRPr lang="en-US" dirty="0"/>
          </a:p>
          <a:p>
            <a:pPr lvl="1"/>
            <a:r>
              <a:rPr lang="en-US" dirty="0"/>
              <a:t>If so, what do you mean by </a:t>
            </a:r>
            <a:r>
              <a:rPr lang="en-US" dirty="0" smtClean="0"/>
              <a:t>“effective”?</a:t>
            </a:r>
            <a:endParaRPr lang="en-US" dirty="0"/>
          </a:p>
          <a:p>
            <a:pPr lvl="1"/>
            <a:r>
              <a:rPr lang="en-US" dirty="0"/>
              <a:t>If you believe it </a:t>
            </a:r>
            <a:r>
              <a:rPr lang="en-US" dirty="0" smtClean="0"/>
              <a:t>was effective</a:t>
            </a:r>
            <a:r>
              <a:rPr lang="en-US" dirty="0"/>
              <a:t>, would you do it?</a:t>
            </a:r>
          </a:p>
          <a:p>
            <a:pPr lvl="1"/>
            <a:r>
              <a:rPr lang="en-US" dirty="0"/>
              <a:t>Are there other actions </a:t>
            </a:r>
            <a:r>
              <a:rPr lang="en-US" dirty="0" smtClean="0"/>
              <a:t>that </a:t>
            </a:r>
            <a:r>
              <a:rPr lang="en-US" dirty="0"/>
              <a:t>would be more effective?</a:t>
            </a:r>
          </a:p>
          <a:p>
            <a:pPr lvl="1"/>
            <a:r>
              <a:rPr lang="en-US" dirty="0" smtClean="0"/>
              <a:t>Why do you think they </a:t>
            </a:r>
            <a:r>
              <a:rPr lang="en-US" dirty="0"/>
              <a:t>are more effective</a:t>
            </a:r>
            <a:r>
              <a:rPr lang="en-US" dirty="0" smtClean="0"/>
              <a:t>?</a:t>
            </a:r>
          </a:p>
          <a:p>
            <a:r>
              <a:rPr lang="en-US" dirty="0" smtClean="0"/>
              <a:t>[Could do this same exercise with Greta Thunberg, of course]</a:t>
            </a:r>
            <a:endParaRPr lang="en-US" dirty="0"/>
          </a:p>
        </p:txBody>
      </p:sp>
    </p:spTree>
    <p:extLst>
      <p:ext uri="{BB962C8B-B14F-4D97-AF65-F5344CB8AC3E}">
        <p14:creationId xmlns:p14="http://schemas.microsoft.com/office/powerpoint/2010/main" val="3829214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In-Class Exercise</a:t>
            </a:r>
            <a:endParaRPr lang="en-US" dirty="0"/>
          </a:p>
        </p:txBody>
      </p:sp>
      <p:sp>
        <p:nvSpPr>
          <p:cNvPr id="3" name="Content Placeholder 2"/>
          <p:cNvSpPr>
            <a:spLocks noGrp="1"/>
          </p:cNvSpPr>
          <p:nvPr>
            <p:ph idx="1"/>
          </p:nvPr>
        </p:nvSpPr>
        <p:spPr/>
        <p:txBody>
          <a:bodyPr/>
          <a:lstStyle/>
          <a:p>
            <a:pPr marL="0" indent="0" algn="ctr">
              <a:buNone/>
            </a:pPr>
            <a:r>
              <a:rPr lang="en-US" u="sng" dirty="0" smtClean="0"/>
              <a:t>Write Down</a:t>
            </a:r>
          </a:p>
          <a:p>
            <a:r>
              <a:rPr lang="en-US" u="sng" dirty="0" smtClean="0"/>
              <a:t>Problem:</a:t>
            </a:r>
            <a:r>
              <a:rPr lang="en-US" dirty="0" smtClean="0"/>
              <a:t> one </a:t>
            </a:r>
            <a:r>
              <a:rPr lang="en-US" dirty="0"/>
              <a:t>international environmental problem that you are concerned about</a:t>
            </a:r>
          </a:p>
          <a:p>
            <a:r>
              <a:rPr lang="en-US" u="sng" dirty="0"/>
              <a:t>Cause</a:t>
            </a:r>
            <a:r>
              <a:rPr lang="en-US" u="sng" dirty="0" smtClean="0"/>
              <a:t>:</a:t>
            </a:r>
            <a:r>
              <a:rPr lang="en-US" dirty="0" smtClean="0"/>
              <a:t> what </a:t>
            </a:r>
            <a:r>
              <a:rPr lang="en-US" dirty="0"/>
              <a:t>you think is the most important cause of that problem</a:t>
            </a:r>
          </a:p>
          <a:p>
            <a:r>
              <a:rPr lang="en-US" u="sng" dirty="0" smtClean="0"/>
              <a:t>Solution:</a:t>
            </a:r>
            <a:r>
              <a:rPr lang="en-US" dirty="0" smtClean="0"/>
              <a:t> a policy you </a:t>
            </a:r>
            <a:r>
              <a:rPr lang="en-US" dirty="0"/>
              <a:t>think could make a </a:t>
            </a:r>
            <a:r>
              <a:rPr lang="en-US" dirty="0" smtClean="0"/>
              <a:t>major contribution </a:t>
            </a:r>
            <a:r>
              <a:rPr lang="en-US" dirty="0"/>
              <a:t>to fixing the </a:t>
            </a:r>
            <a:r>
              <a:rPr lang="en-US" dirty="0" smtClean="0"/>
              <a:t>problem</a:t>
            </a:r>
            <a:endParaRPr lang="en-US" dirty="0"/>
          </a:p>
        </p:txBody>
      </p:sp>
    </p:spTree>
    <p:extLst>
      <p:ext uri="{BB962C8B-B14F-4D97-AF65-F5344CB8AC3E}">
        <p14:creationId xmlns:p14="http://schemas.microsoft.com/office/powerpoint/2010/main" val="10180281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Human Impacts on the</a:t>
            </a:r>
            <a:br>
              <a:rPr lang="en-US" dirty="0" smtClean="0"/>
            </a:br>
            <a:r>
              <a:rPr lang="en-US" smtClean="0"/>
              <a:t>Natural Environment</a:t>
            </a:r>
            <a:endParaRPr lang="en-US"/>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73574816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9476" t="14244" r="25080" b="3243"/>
          <a:stretch/>
        </p:blipFill>
        <p:spPr bwMode="auto">
          <a:xfrm>
            <a:off x="416998" y="1770852"/>
            <a:ext cx="6225466" cy="46604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p:txBody>
          <a:bodyPr>
            <a:normAutofit fontScale="90000"/>
          </a:bodyPr>
          <a:lstStyle/>
          <a:p>
            <a:r>
              <a:rPr lang="en-US" dirty="0"/>
              <a:t>Earth Time &amp; Human Time</a:t>
            </a:r>
            <a:br>
              <a:rPr lang="en-US" dirty="0"/>
            </a:br>
            <a:endParaRPr lang="en-US" dirty="0"/>
          </a:p>
        </p:txBody>
      </p:sp>
      <p:sp>
        <p:nvSpPr>
          <p:cNvPr id="6" name="Content Placeholder 5"/>
          <p:cNvSpPr>
            <a:spLocks noGrp="1"/>
          </p:cNvSpPr>
          <p:nvPr>
            <p:ph sz="half" idx="2"/>
          </p:nvPr>
        </p:nvSpPr>
        <p:spPr>
          <a:xfrm>
            <a:off x="6553200" y="1798637"/>
            <a:ext cx="4572000" cy="4525963"/>
          </a:xfrm>
        </p:spPr>
        <p:txBody>
          <a:bodyPr/>
          <a:lstStyle/>
          <a:p>
            <a:r>
              <a:rPr lang="en-US" dirty="0" smtClean="0"/>
              <a:t>Humans arrived 2 </a:t>
            </a:r>
            <a:r>
              <a:rPr lang="en-US" dirty="0"/>
              <a:t>days </a:t>
            </a:r>
            <a:r>
              <a:rPr lang="en-US" dirty="0" smtClean="0"/>
              <a:t>ago</a:t>
            </a:r>
          </a:p>
          <a:p>
            <a:r>
              <a:rPr lang="en-US" dirty="0" smtClean="0"/>
              <a:t>Recorded </a:t>
            </a:r>
            <a:r>
              <a:rPr lang="en-US" dirty="0"/>
              <a:t>history </a:t>
            </a:r>
            <a:r>
              <a:rPr lang="en-US" dirty="0" smtClean="0"/>
              <a:t>started </a:t>
            </a:r>
            <a:r>
              <a:rPr lang="en-US" dirty="0"/>
              <a:t>2 hours </a:t>
            </a:r>
            <a:r>
              <a:rPr lang="en-US" dirty="0" smtClean="0"/>
              <a:t>ago</a:t>
            </a:r>
          </a:p>
          <a:p>
            <a:r>
              <a:rPr lang="en-US" dirty="0" smtClean="0"/>
              <a:t>The </a:t>
            </a:r>
            <a:r>
              <a:rPr lang="en-US" dirty="0"/>
              <a:t>industrial </a:t>
            </a:r>
            <a:r>
              <a:rPr lang="en-US" dirty="0" smtClean="0"/>
              <a:t>revolution in ~1860 </a:t>
            </a:r>
            <a:r>
              <a:rPr lang="en-US" i="1" u="sng" dirty="0" smtClean="0"/>
              <a:t>and its impact on the environment </a:t>
            </a:r>
            <a:r>
              <a:rPr lang="en-US" dirty="0" smtClean="0"/>
              <a:t>started </a:t>
            </a:r>
            <a:r>
              <a:rPr lang="en-US" dirty="0"/>
              <a:t>2 minutes </a:t>
            </a:r>
            <a:r>
              <a:rPr lang="en-US" dirty="0" smtClean="0"/>
              <a:t>ago</a:t>
            </a:r>
            <a:endParaRPr lang="en-US" dirty="0"/>
          </a:p>
        </p:txBody>
      </p:sp>
      <p:sp>
        <p:nvSpPr>
          <p:cNvPr id="2" name="Rectangle 1"/>
          <p:cNvSpPr/>
          <p:nvPr/>
        </p:nvSpPr>
        <p:spPr>
          <a:xfrm>
            <a:off x="546463" y="1337994"/>
            <a:ext cx="6096000" cy="523220"/>
          </a:xfrm>
          <a:prstGeom prst="rect">
            <a:avLst/>
          </a:prstGeom>
        </p:spPr>
        <p:txBody>
          <a:bodyPr>
            <a:spAutoFit/>
          </a:bodyPr>
          <a:lstStyle/>
          <a:p>
            <a:pPr algn="ctr"/>
            <a:r>
              <a:rPr lang="en-US" sz="2800" b="1" u="sng" dirty="0"/>
              <a:t>If Earth </a:t>
            </a:r>
            <a:r>
              <a:rPr lang="en-US" sz="2800" b="1" u="sng" dirty="0" smtClean="0"/>
              <a:t>were 24 hours old</a:t>
            </a:r>
            <a:endParaRPr lang="en-US" sz="2800" dirty="0"/>
          </a:p>
        </p:txBody>
      </p:sp>
      <p:sp>
        <p:nvSpPr>
          <p:cNvPr id="8" name="Rectangle 7"/>
          <p:cNvSpPr/>
          <p:nvPr/>
        </p:nvSpPr>
        <p:spPr>
          <a:xfrm>
            <a:off x="6019800" y="1344079"/>
            <a:ext cx="6096000" cy="523220"/>
          </a:xfrm>
          <a:prstGeom prst="rect">
            <a:avLst/>
          </a:prstGeom>
        </p:spPr>
        <p:txBody>
          <a:bodyPr>
            <a:spAutoFit/>
          </a:bodyPr>
          <a:lstStyle/>
          <a:p>
            <a:pPr algn="ctr"/>
            <a:r>
              <a:rPr lang="en-US" sz="2800" b="1" u="sng" dirty="0"/>
              <a:t>If Earth </a:t>
            </a:r>
            <a:r>
              <a:rPr lang="en-US" sz="2800" b="1" u="sng" dirty="0" smtClean="0"/>
              <a:t>were 100 years old</a:t>
            </a:r>
            <a:endParaRPr lang="en-US" sz="2800" dirty="0"/>
          </a:p>
        </p:txBody>
      </p:sp>
    </p:spTree>
    <p:extLst>
      <p:ext uri="{BB962C8B-B14F-4D97-AF65-F5344CB8AC3E}">
        <p14:creationId xmlns:p14="http://schemas.microsoft.com/office/powerpoint/2010/main" val="341314495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430000" cy="1143000"/>
          </a:xfrm>
        </p:spPr>
        <p:txBody>
          <a:bodyPr>
            <a:normAutofit fontScale="90000"/>
          </a:bodyPr>
          <a:lstStyle/>
          <a:p>
            <a:r>
              <a:rPr lang="en-US" dirty="0" smtClean="0"/>
              <a:t>Humans began altering nature early </a:t>
            </a:r>
            <a:br>
              <a:rPr lang="en-US" dirty="0" smtClean="0"/>
            </a:br>
            <a:r>
              <a:rPr lang="en-US" dirty="0"/>
              <a:t>(</a:t>
            </a:r>
            <a:r>
              <a:rPr lang="en-US" dirty="0" smtClean="0"/>
              <a:t>but we have gotten </a:t>
            </a:r>
            <a:r>
              <a:rPr lang="en-US" b="1" i="1" u="sng" dirty="0" smtClean="0"/>
              <a:t>much</a:t>
            </a:r>
            <a:r>
              <a:rPr lang="en-US" dirty="0" smtClean="0"/>
              <a:t> better at it over time)</a:t>
            </a:r>
            <a:endParaRPr lang="en-US" dirty="0"/>
          </a:p>
        </p:txBody>
      </p:sp>
      <p:sp>
        <p:nvSpPr>
          <p:cNvPr id="3" name="Content Placeholder 2"/>
          <p:cNvSpPr>
            <a:spLocks noGrp="1"/>
          </p:cNvSpPr>
          <p:nvPr>
            <p:ph idx="1"/>
          </p:nvPr>
        </p:nvSpPr>
        <p:spPr/>
        <p:txBody>
          <a:bodyPr>
            <a:normAutofit lnSpcReduction="10000"/>
          </a:bodyPr>
          <a:lstStyle/>
          <a:p>
            <a:r>
              <a:rPr lang="en-US" dirty="0" smtClean="0"/>
              <a:t>“Native </a:t>
            </a:r>
            <a:r>
              <a:rPr lang="en-US" dirty="0"/>
              <a:t>American predation of </a:t>
            </a:r>
            <a:r>
              <a:rPr lang="en-US" dirty="0" smtClean="0"/>
              <a:t>sea otters </a:t>
            </a:r>
            <a:r>
              <a:rPr lang="en-US" dirty="0"/>
              <a:t>in California after ~9000 years </a:t>
            </a:r>
            <a:r>
              <a:rPr lang="en-US" dirty="0" smtClean="0"/>
              <a:t>ago and </a:t>
            </a:r>
            <a:r>
              <a:rPr lang="en-US" dirty="0"/>
              <a:t>in the Aleutians ~3000 years ago </a:t>
            </a:r>
            <a:r>
              <a:rPr lang="en-US" dirty="0" smtClean="0"/>
              <a:t>allowed abalone </a:t>
            </a:r>
            <a:r>
              <a:rPr lang="en-US" dirty="0"/>
              <a:t>and sea urchin populations to </a:t>
            </a:r>
            <a:r>
              <a:rPr lang="en-US" dirty="0" smtClean="0"/>
              <a:t>expand greatly</a:t>
            </a:r>
            <a:r>
              <a:rPr lang="en-US" dirty="0"/>
              <a:t>, changing the entire structure of </a:t>
            </a:r>
            <a:r>
              <a:rPr lang="en-US" dirty="0" smtClean="0"/>
              <a:t>the kelp </a:t>
            </a:r>
            <a:r>
              <a:rPr lang="en-US" dirty="0"/>
              <a:t>forest ecosystem. This “trophic cascade</a:t>
            </a:r>
            <a:r>
              <a:rPr lang="en-US" dirty="0" smtClean="0"/>
              <a:t>” may </a:t>
            </a:r>
            <a:r>
              <a:rPr lang="en-US" dirty="0"/>
              <a:t>have resulted in localized urchin </a:t>
            </a:r>
            <a:r>
              <a:rPr lang="en-US" dirty="0" smtClean="0"/>
              <a:t>barrens” (Rick and </a:t>
            </a:r>
            <a:r>
              <a:rPr lang="en-US" dirty="0" err="1" smtClean="0"/>
              <a:t>Erlandson</a:t>
            </a:r>
            <a:r>
              <a:rPr lang="en-US" dirty="0" smtClean="0"/>
              <a:t>, 2009)</a:t>
            </a:r>
          </a:p>
          <a:p>
            <a:r>
              <a:rPr lang="en-US" dirty="0" smtClean="0"/>
              <a:t>“Cod</a:t>
            </a:r>
            <a:r>
              <a:rPr lang="en-US" dirty="0"/>
              <a:t>, a keystone species that is </a:t>
            </a:r>
            <a:r>
              <a:rPr lang="en-US" dirty="0" smtClean="0"/>
              <a:t>depleted in </a:t>
            </a:r>
            <a:r>
              <a:rPr lang="en-US" dirty="0"/>
              <a:t>the North Atlantic today, may have </a:t>
            </a:r>
            <a:r>
              <a:rPr lang="en-US" dirty="0" smtClean="0"/>
              <a:t>been locally </a:t>
            </a:r>
            <a:r>
              <a:rPr lang="en-US" dirty="0"/>
              <a:t>overfished by hunter-gatherers in </a:t>
            </a:r>
            <a:r>
              <a:rPr lang="en-US" dirty="0" smtClean="0"/>
              <a:t>the Gulf </a:t>
            </a:r>
            <a:r>
              <a:rPr lang="en-US" dirty="0"/>
              <a:t>of Maine beginning some 3500 </a:t>
            </a:r>
            <a:r>
              <a:rPr lang="en-US" dirty="0" smtClean="0"/>
              <a:t>years ago” </a:t>
            </a:r>
            <a:r>
              <a:rPr lang="en-US" dirty="0"/>
              <a:t>(Rick and </a:t>
            </a:r>
            <a:r>
              <a:rPr lang="en-US" dirty="0" err="1"/>
              <a:t>Erlandson</a:t>
            </a:r>
            <a:r>
              <a:rPr lang="en-US" dirty="0"/>
              <a:t>, 2009</a:t>
            </a:r>
            <a:r>
              <a:rPr lang="en-US" dirty="0" smtClean="0"/>
              <a:t>)</a:t>
            </a:r>
          </a:p>
          <a:p>
            <a:r>
              <a:rPr lang="en-US" dirty="0" smtClean="0"/>
              <a:t>“Human </a:t>
            </a:r>
            <a:r>
              <a:rPr lang="en-US" dirty="0"/>
              <a:t>hunting and fishing in </a:t>
            </a:r>
            <a:r>
              <a:rPr lang="en-US" dirty="0" smtClean="0"/>
              <a:t>ancient coastal </a:t>
            </a:r>
            <a:r>
              <a:rPr lang="en-US" dirty="0"/>
              <a:t>ecosystems thus caused declines in </a:t>
            </a:r>
            <a:r>
              <a:rPr lang="en-US" dirty="0" smtClean="0"/>
              <a:t>key species</a:t>
            </a:r>
            <a:r>
              <a:rPr lang="en-US" dirty="0"/>
              <a:t>, triggered trophic cascades, or </a:t>
            </a:r>
            <a:r>
              <a:rPr lang="en-US" dirty="0" smtClean="0"/>
              <a:t>reduced the </a:t>
            </a:r>
            <a:r>
              <a:rPr lang="en-US" dirty="0"/>
              <a:t>size of </a:t>
            </a:r>
            <a:r>
              <a:rPr lang="en-US" dirty="0" smtClean="0"/>
              <a:t>prey” </a:t>
            </a:r>
            <a:r>
              <a:rPr lang="en-US" dirty="0"/>
              <a:t>(Rick and </a:t>
            </a:r>
            <a:r>
              <a:rPr lang="en-US" dirty="0" err="1"/>
              <a:t>Erlandson</a:t>
            </a:r>
            <a:r>
              <a:rPr lang="en-US" dirty="0"/>
              <a:t>, 2009</a:t>
            </a:r>
            <a:r>
              <a:rPr lang="en-US" dirty="0" smtClean="0"/>
              <a:t>)</a:t>
            </a:r>
            <a:endParaRPr lang="en-US" dirty="0"/>
          </a:p>
        </p:txBody>
      </p:sp>
    </p:spTree>
    <p:extLst>
      <p:ext uri="{BB962C8B-B14F-4D97-AF65-F5344CB8AC3E}">
        <p14:creationId xmlns:p14="http://schemas.microsoft.com/office/powerpoint/2010/main" val="97716903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Anthropocene</a:t>
            </a:r>
            <a:endParaRPr lang="en-US" dirty="0"/>
          </a:p>
        </p:txBody>
      </p:sp>
      <p:sp>
        <p:nvSpPr>
          <p:cNvPr id="3" name="Content Placeholder 2"/>
          <p:cNvSpPr>
            <a:spLocks noGrp="1"/>
          </p:cNvSpPr>
          <p:nvPr>
            <p:ph idx="1"/>
          </p:nvPr>
        </p:nvSpPr>
        <p:spPr/>
        <p:txBody>
          <a:bodyPr/>
          <a:lstStyle/>
          <a:p>
            <a:r>
              <a:rPr lang="en-US" dirty="0"/>
              <a:t>“The Anthropocene connotes not just an extension or intensification of existing environmental pressures, but a more fundamental shift because humanity’s impact on social‐ecological systems is now so great that it is altering basic Earth system processes, such as the global climate and the chemical composition of the </a:t>
            </a:r>
            <a:r>
              <a:rPr lang="en-US" dirty="0" smtClean="0"/>
              <a:t>oceans.”</a:t>
            </a:r>
            <a:endParaRPr lang="en-US" dirty="0"/>
          </a:p>
          <a:p>
            <a:r>
              <a:rPr lang="en-US" dirty="0" smtClean="0"/>
              <a:t>Clive Hamilton. 2017. </a:t>
            </a:r>
            <a:r>
              <a:rPr lang="en-US" u="sng" dirty="0" smtClean="0"/>
              <a:t>Defiant </a:t>
            </a:r>
            <a:r>
              <a:rPr lang="en-US" u="sng" dirty="0"/>
              <a:t>Earth: The fate of humans in the </a:t>
            </a:r>
            <a:r>
              <a:rPr lang="en-US" u="sng" dirty="0" smtClean="0"/>
              <a:t>Anthropocene</a:t>
            </a:r>
            <a:r>
              <a:rPr lang="en-US" dirty="0"/>
              <a:t>. </a:t>
            </a:r>
            <a:r>
              <a:rPr lang="en-US" dirty="0" smtClean="0"/>
              <a:t>(St </a:t>
            </a:r>
            <a:r>
              <a:rPr lang="en-US" dirty="0" err="1"/>
              <a:t>Leonards</a:t>
            </a:r>
            <a:r>
              <a:rPr lang="en-US" dirty="0"/>
              <a:t>, </a:t>
            </a:r>
            <a:r>
              <a:rPr lang="en-US" dirty="0" smtClean="0"/>
              <a:t>NSW: Allen </a:t>
            </a:r>
            <a:r>
              <a:rPr lang="en-US" dirty="0"/>
              <a:t>Unwin)</a:t>
            </a:r>
          </a:p>
          <a:p>
            <a:endParaRPr lang="en-US" dirty="0"/>
          </a:p>
        </p:txBody>
      </p:sp>
    </p:spTree>
    <p:extLst>
      <p:ext uri="{BB962C8B-B14F-4D97-AF65-F5344CB8AC3E}">
        <p14:creationId xmlns:p14="http://schemas.microsoft.com/office/powerpoint/2010/main" val="376180795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OnePlanet-Template"/>
          <p:cNvPicPr>
            <a:picLocks noChangeAspect="1" noChangeArrowheads="1"/>
          </p:cNvPicPr>
          <p:nvPr/>
        </p:nvPicPr>
        <p:blipFill>
          <a:blip r:embed="rId4" cstate="print"/>
          <a:srcRect/>
          <a:stretch>
            <a:fillRect/>
          </a:stretch>
        </p:blipFill>
        <p:spPr bwMode="auto">
          <a:xfrm>
            <a:off x="1524000" y="0"/>
            <a:ext cx="9144000" cy="6858000"/>
          </a:xfrm>
          <a:prstGeom prst="rect">
            <a:avLst/>
          </a:prstGeom>
          <a:noFill/>
          <a:ln w="9525">
            <a:noFill/>
            <a:miter lim="800000"/>
            <a:headEnd/>
            <a:tailEnd/>
          </a:ln>
        </p:spPr>
      </p:pic>
      <p:sp>
        <p:nvSpPr>
          <p:cNvPr id="47107" name="Rectangle 3"/>
          <p:cNvSpPr>
            <a:spLocks noChangeArrowheads="1"/>
          </p:cNvSpPr>
          <p:nvPr/>
        </p:nvSpPr>
        <p:spPr bwMode="auto">
          <a:xfrm>
            <a:off x="2362200" y="304800"/>
            <a:ext cx="7696200" cy="609600"/>
          </a:xfrm>
          <a:prstGeom prst="rect">
            <a:avLst/>
          </a:prstGeom>
          <a:noFill/>
          <a:ln w="9525">
            <a:noFill/>
            <a:miter lim="800000"/>
            <a:headEnd/>
            <a:tailEnd/>
          </a:ln>
        </p:spPr>
        <p:txBody>
          <a:bodyPr anchor="ctr"/>
          <a:lstStyle/>
          <a:p>
            <a:pPr algn="ctr"/>
            <a:r>
              <a:rPr lang="en-US" sz="2800">
                <a:solidFill>
                  <a:srgbClr val="FF9933"/>
                </a:solidFill>
                <a:cs typeface="Arial" pitchFamily="34" charset="0"/>
              </a:rPr>
              <a:t>Different land use practices visible </a:t>
            </a:r>
            <a:br>
              <a:rPr lang="en-US" sz="2800">
                <a:solidFill>
                  <a:srgbClr val="FF9933"/>
                </a:solidFill>
                <a:cs typeface="Arial" pitchFamily="34" charset="0"/>
              </a:rPr>
            </a:br>
            <a:r>
              <a:rPr lang="en-US" sz="2800">
                <a:solidFill>
                  <a:srgbClr val="FF9933"/>
                </a:solidFill>
                <a:cs typeface="Arial" pitchFamily="34" charset="0"/>
              </a:rPr>
              <a:t>across country border, Mexico/Guatemala</a:t>
            </a:r>
            <a:endParaRPr lang="en-US" sz="2800">
              <a:solidFill>
                <a:srgbClr val="FF9933"/>
              </a:solidFill>
            </a:endParaRPr>
          </a:p>
        </p:txBody>
      </p:sp>
      <p:pic>
        <p:nvPicPr>
          <p:cNvPr id="47108" name="Picture 4" descr="Forest_CountryBorder"/>
          <p:cNvPicPr>
            <a:picLocks noChangeAspect="1" noChangeArrowheads="1"/>
          </p:cNvPicPr>
          <p:nvPr/>
        </p:nvPicPr>
        <p:blipFill>
          <a:blip r:embed="rId5" cstate="print"/>
          <a:srcRect/>
          <a:stretch>
            <a:fillRect/>
          </a:stretch>
        </p:blipFill>
        <p:spPr bwMode="auto">
          <a:xfrm>
            <a:off x="1524000" y="377826"/>
            <a:ext cx="838200" cy="828675"/>
          </a:xfrm>
          <a:prstGeom prst="rect">
            <a:avLst/>
          </a:prstGeom>
          <a:noFill/>
          <a:ln w="9525">
            <a:noFill/>
            <a:miter lim="800000"/>
            <a:headEnd/>
            <a:tailEnd/>
          </a:ln>
        </p:spPr>
      </p:pic>
      <p:pic>
        <p:nvPicPr>
          <p:cNvPr id="47109" name="Picture 5" descr="mex_guat_14_15feb1974"/>
          <p:cNvPicPr>
            <a:picLocks noChangeAspect="1" noChangeArrowheads="1"/>
          </p:cNvPicPr>
          <p:nvPr/>
        </p:nvPicPr>
        <p:blipFill>
          <a:blip r:embed="rId6" cstate="print"/>
          <a:srcRect/>
          <a:stretch>
            <a:fillRect/>
          </a:stretch>
        </p:blipFill>
        <p:spPr bwMode="auto">
          <a:xfrm>
            <a:off x="2038350" y="1176338"/>
            <a:ext cx="5962650" cy="5376862"/>
          </a:xfrm>
          <a:prstGeom prst="rect">
            <a:avLst/>
          </a:prstGeom>
          <a:noFill/>
          <a:ln w="9525">
            <a:noFill/>
            <a:miter lim="800000"/>
            <a:headEnd/>
            <a:tailEnd/>
          </a:ln>
        </p:spPr>
      </p:pic>
      <p:sp>
        <p:nvSpPr>
          <p:cNvPr id="235526" name="Text Box 6"/>
          <p:cNvSpPr txBox="1">
            <a:spLocks noChangeArrowheads="1"/>
          </p:cNvSpPr>
          <p:nvPr/>
        </p:nvSpPr>
        <p:spPr bwMode="auto">
          <a:xfrm>
            <a:off x="8229600" y="2286001"/>
            <a:ext cx="2438400" cy="1006475"/>
          </a:xfrm>
          <a:prstGeom prst="rect">
            <a:avLst/>
          </a:prstGeom>
          <a:noFill/>
          <a:ln w="9525">
            <a:noFill/>
            <a:miter lim="800000"/>
            <a:headEnd/>
            <a:tailEnd/>
          </a:ln>
        </p:spPr>
        <p:txBody>
          <a:bodyPr>
            <a:spAutoFit/>
          </a:bodyPr>
          <a:lstStyle/>
          <a:p>
            <a:pPr>
              <a:spcBef>
                <a:spcPct val="50000"/>
              </a:spcBef>
              <a:buFontTx/>
              <a:buChar char="•"/>
            </a:pPr>
            <a:r>
              <a:rPr lang="en-US" sz="2000">
                <a:solidFill>
                  <a:schemeClr val="bg1"/>
                </a:solidFill>
                <a:cs typeface="Arial" pitchFamily="34" charset="0"/>
              </a:rPr>
              <a:t> 1974 - 2000: Conversion of forest to agriculture</a:t>
            </a:r>
          </a:p>
        </p:txBody>
      </p:sp>
      <p:pic>
        <p:nvPicPr>
          <p:cNvPr id="235527" name="Picture 7" descr="mex_guat_27mar_3apr2000"/>
          <p:cNvPicPr>
            <a:picLocks noChangeAspect="1" noChangeArrowheads="1"/>
          </p:cNvPicPr>
          <p:nvPr/>
        </p:nvPicPr>
        <p:blipFill>
          <a:blip r:embed="rId7" cstate="print"/>
          <a:srcRect/>
          <a:stretch>
            <a:fillRect/>
          </a:stretch>
        </p:blipFill>
        <p:spPr bwMode="auto">
          <a:xfrm>
            <a:off x="2057400" y="1219200"/>
            <a:ext cx="5943600" cy="5334000"/>
          </a:xfrm>
          <a:prstGeom prst="rect">
            <a:avLst/>
          </a:prstGeom>
          <a:noFill/>
          <a:ln w="9525">
            <a:noFill/>
            <a:miter lim="800000"/>
            <a:headEnd/>
            <a:tailEnd/>
          </a:ln>
        </p:spPr>
      </p:pic>
      <p:sp>
        <p:nvSpPr>
          <p:cNvPr id="235528" name="Text Box 8"/>
          <p:cNvSpPr txBox="1">
            <a:spLocks noChangeArrowheads="1"/>
          </p:cNvSpPr>
          <p:nvPr/>
        </p:nvSpPr>
        <p:spPr bwMode="auto">
          <a:xfrm>
            <a:off x="8229600" y="3886201"/>
            <a:ext cx="2286000" cy="1311275"/>
          </a:xfrm>
          <a:prstGeom prst="rect">
            <a:avLst/>
          </a:prstGeom>
          <a:noFill/>
          <a:ln w="9525">
            <a:noFill/>
            <a:miter lim="800000"/>
            <a:headEnd/>
            <a:tailEnd/>
          </a:ln>
        </p:spPr>
        <p:txBody>
          <a:bodyPr>
            <a:spAutoFit/>
          </a:bodyPr>
          <a:lstStyle/>
          <a:p>
            <a:pPr>
              <a:spcBef>
                <a:spcPct val="50000"/>
              </a:spcBef>
              <a:buFontTx/>
              <a:buChar char="•"/>
            </a:pPr>
            <a:r>
              <a:rPr lang="en-US" sz="2000">
                <a:solidFill>
                  <a:schemeClr val="bg1"/>
                </a:solidFill>
              </a:rPr>
              <a:t> Now country border can be seen even from space</a:t>
            </a:r>
          </a:p>
        </p:txBody>
      </p:sp>
    </p:spTree>
    <p:extLst>
      <p:ext uri="{BB962C8B-B14F-4D97-AF65-F5344CB8AC3E}">
        <p14:creationId xmlns:p14="http://schemas.microsoft.com/office/powerpoint/2010/main" val="3745483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35526"/>
                                        </p:tgtEl>
                                        <p:attrNameLst>
                                          <p:attrName>style.visibility</p:attrName>
                                        </p:attrNameLst>
                                      </p:cBhvr>
                                      <p:to>
                                        <p:strVal val="visible"/>
                                      </p:to>
                                    </p:set>
                                    <p:animEffect transition="in" filter="dissolve">
                                      <p:cBhvr>
                                        <p:cTn id="7" dur="500"/>
                                        <p:tgtEl>
                                          <p:spTgt spid="2355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35527"/>
                                        </p:tgtEl>
                                        <p:attrNameLst>
                                          <p:attrName>style.visibility</p:attrName>
                                        </p:attrNameLst>
                                      </p:cBhvr>
                                      <p:to>
                                        <p:strVal val="visible"/>
                                      </p:to>
                                    </p:set>
                                    <p:animEffect transition="in" filter="dissolve">
                                      <p:cBhvr>
                                        <p:cTn id="12" dur="500"/>
                                        <p:tgtEl>
                                          <p:spTgt spid="235527"/>
                                        </p:tgtEl>
                                      </p:cBhvr>
                                    </p:animEffect>
                                  </p:childTnLst>
                                  <p:subTnLst>
                                    <p:audio>
                                      <p:cMediaNode>
                                        <p:cTn display="0" masterRel="sameClick">
                                          <p:stCondLst>
                                            <p:cond evt="begin" delay="0">
                                              <p:tn val="10"/>
                                            </p:cond>
                                          </p:stCondLst>
                                          <p:endCondLst>
                                            <p:cond evt="onStopAudio" delay="0">
                                              <p:tgtEl>
                                                <p:sldTgt/>
                                              </p:tgtEl>
                                            </p:cond>
                                          </p:endCondLst>
                                        </p:cTn>
                                        <p:tgtEl>
                                          <p:sndTgt r:embed="rId3" name="voltage.wav"/>
                                        </p:tgtEl>
                                      </p:cMediaNode>
                                    </p:audio>
                                  </p:subTnLst>
                                </p:cTn>
                              </p:par>
                              <p:par>
                                <p:cTn id="13" presetID="9" presetClass="entr" presetSubtype="0" fill="hold" grpId="0" nodeType="withEffect">
                                  <p:stCondLst>
                                    <p:cond delay="0"/>
                                  </p:stCondLst>
                                  <p:childTnLst>
                                    <p:set>
                                      <p:cBhvr>
                                        <p:cTn id="14" dur="1" fill="hold">
                                          <p:stCondLst>
                                            <p:cond delay="0"/>
                                          </p:stCondLst>
                                        </p:cTn>
                                        <p:tgtEl>
                                          <p:spTgt spid="235528"/>
                                        </p:tgtEl>
                                        <p:attrNameLst>
                                          <p:attrName>style.visibility</p:attrName>
                                        </p:attrNameLst>
                                      </p:cBhvr>
                                      <p:to>
                                        <p:strVal val="visible"/>
                                      </p:to>
                                    </p:set>
                                    <p:animEffect transition="in" filter="dissolve">
                                      <p:cBhvr>
                                        <p:cTn id="15" dur="500"/>
                                        <p:tgtEl>
                                          <p:spTgt spid="2355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26" grpId="0" autoUpdateAnimBg="0"/>
      <p:bldP spid="23552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normAutofit fontScale="90000"/>
          </a:bodyPr>
          <a:lstStyle/>
          <a:p>
            <a:pPr eaLnBrk="1" hangingPunct="1"/>
            <a:r>
              <a:rPr lang="en-US" sz="4000"/>
              <a:t>Haitian Deforestation</a:t>
            </a:r>
            <a:br>
              <a:rPr lang="en-US" sz="4000"/>
            </a:br>
            <a:r>
              <a:rPr lang="en-US" sz="4000"/>
              <a:t> </a:t>
            </a:r>
          </a:p>
        </p:txBody>
      </p:sp>
      <p:pic>
        <p:nvPicPr>
          <p:cNvPr id="48131" name="Picture 8"/>
          <p:cNvPicPr>
            <a:picLocks noGrp="1" noChangeAspect="1" noChangeArrowheads="1"/>
          </p:cNvPicPr>
          <p:nvPr>
            <p:ph idx="1"/>
          </p:nvPr>
        </p:nvPicPr>
        <p:blipFill>
          <a:blip r:embed="rId3" cstate="print"/>
          <a:srcRect l="13171" t="10101" r="3351" b="4034"/>
          <a:stretch>
            <a:fillRect/>
          </a:stretch>
        </p:blipFill>
        <p:spPr>
          <a:xfrm>
            <a:off x="2286000" y="1457325"/>
            <a:ext cx="6324600" cy="4743450"/>
          </a:xfrm>
          <a:noFill/>
        </p:spPr>
      </p:pic>
      <p:sp>
        <p:nvSpPr>
          <p:cNvPr id="48132" name="Text Box 9"/>
          <p:cNvSpPr txBox="1">
            <a:spLocks noChangeArrowheads="1"/>
          </p:cNvSpPr>
          <p:nvPr/>
        </p:nvSpPr>
        <p:spPr bwMode="auto">
          <a:xfrm>
            <a:off x="1828800" y="6246813"/>
            <a:ext cx="8763000" cy="457200"/>
          </a:xfrm>
          <a:prstGeom prst="rect">
            <a:avLst/>
          </a:prstGeom>
          <a:noFill/>
          <a:ln w="9525">
            <a:noFill/>
            <a:miter lim="800000"/>
            <a:headEnd/>
            <a:tailEnd/>
          </a:ln>
        </p:spPr>
        <p:txBody>
          <a:bodyPr>
            <a:spAutoFit/>
          </a:bodyPr>
          <a:lstStyle/>
          <a:p>
            <a:pPr>
              <a:spcBef>
                <a:spcPct val="50000"/>
              </a:spcBef>
            </a:pPr>
            <a:r>
              <a:rPr lang="en-US" sz="1200"/>
              <a:t>Source: NASA - Goddard Space Flight Center Scientific Visualization Studio (Darrel Williams, Alex Kekesi, Stuart Snodgrass), 2002 (25 Sep).  “Haitian Deforestation.” http://svs.gsfc.nasa.gov/vis/a000000/a002600/a002640/index.html. </a:t>
            </a:r>
          </a:p>
        </p:txBody>
      </p:sp>
      <p:sp>
        <p:nvSpPr>
          <p:cNvPr id="48133" name="Text Box 10"/>
          <p:cNvSpPr txBox="1">
            <a:spLocks noChangeArrowheads="1"/>
          </p:cNvSpPr>
          <p:nvPr/>
        </p:nvSpPr>
        <p:spPr bwMode="auto">
          <a:xfrm>
            <a:off x="1524000" y="2057400"/>
            <a:ext cx="1371600" cy="579438"/>
          </a:xfrm>
          <a:prstGeom prst="rect">
            <a:avLst/>
          </a:prstGeom>
          <a:noFill/>
          <a:ln w="9525">
            <a:noFill/>
            <a:miter lim="800000"/>
            <a:headEnd/>
            <a:tailEnd/>
          </a:ln>
        </p:spPr>
        <p:txBody>
          <a:bodyPr>
            <a:spAutoFit/>
          </a:bodyPr>
          <a:lstStyle/>
          <a:p>
            <a:pPr algn="ctr">
              <a:spcBef>
                <a:spcPct val="50000"/>
              </a:spcBef>
            </a:pPr>
            <a:r>
              <a:rPr lang="en-US" sz="3200" b="1"/>
              <a:t>Haiti</a:t>
            </a:r>
          </a:p>
        </p:txBody>
      </p:sp>
      <p:sp>
        <p:nvSpPr>
          <p:cNvPr id="48134" name="Text Box 11"/>
          <p:cNvSpPr txBox="1">
            <a:spLocks noChangeArrowheads="1"/>
          </p:cNvSpPr>
          <p:nvPr/>
        </p:nvSpPr>
        <p:spPr bwMode="auto">
          <a:xfrm>
            <a:off x="8229600" y="1828800"/>
            <a:ext cx="2438400" cy="1066800"/>
          </a:xfrm>
          <a:prstGeom prst="rect">
            <a:avLst/>
          </a:prstGeom>
          <a:noFill/>
          <a:ln w="9525">
            <a:noFill/>
            <a:miter lim="800000"/>
            <a:headEnd/>
            <a:tailEnd/>
          </a:ln>
        </p:spPr>
        <p:txBody>
          <a:bodyPr>
            <a:spAutoFit/>
          </a:bodyPr>
          <a:lstStyle/>
          <a:p>
            <a:pPr algn="ctr">
              <a:spcBef>
                <a:spcPct val="50000"/>
              </a:spcBef>
            </a:pPr>
            <a:r>
              <a:rPr lang="en-US" sz="3200" b="1"/>
              <a:t>Dominican Republic</a:t>
            </a:r>
          </a:p>
        </p:txBody>
      </p:sp>
    </p:spTree>
    <p:extLst>
      <p:ext uri="{BB962C8B-B14F-4D97-AF65-F5344CB8AC3E}">
        <p14:creationId xmlns:p14="http://schemas.microsoft.com/office/powerpoint/2010/main" val="331583349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ChangeArrowheads="1"/>
          </p:cNvSpPr>
          <p:nvPr/>
        </p:nvSpPr>
        <p:spPr bwMode="auto">
          <a:xfrm>
            <a:off x="1828800" y="0"/>
            <a:ext cx="7772400" cy="1143000"/>
          </a:xfrm>
          <a:prstGeom prst="rect">
            <a:avLst/>
          </a:prstGeom>
          <a:noFill/>
          <a:ln w="9525">
            <a:noFill/>
            <a:miter lim="800000"/>
            <a:headEnd/>
            <a:tailEnd/>
          </a:ln>
        </p:spPr>
        <p:txBody>
          <a:bodyPr anchor="ctr"/>
          <a:lstStyle/>
          <a:p>
            <a:r>
              <a:rPr lang="en-GB" sz="3500" b="1">
                <a:solidFill>
                  <a:schemeClr val="bg1"/>
                </a:solidFill>
              </a:rPr>
              <a:t>Title</a:t>
            </a:r>
            <a:endParaRPr lang="en-US" sz="3500" b="1">
              <a:solidFill>
                <a:schemeClr val="bg1"/>
              </a:solidFill>
            </a:endParaRPr>
          </a:p>
        </p:txBody>
      </p:sp>
      <p:sp>
        <p:nvSpPr>
          <p:cNvPr id="5124" name="Rectangle 3"/>
          <p:cNvSpPr>
            <a:spLocks noChangeArrowheads="1"/>
          </p:cNvSpPr>
          <p:nvPr/>
        </p:nvSpPr>
        <p:spPr bwMode="auto">
          <a:xfrm>
            <a:off x="1828800" y="990600"/>
            <a:ext cx="7772400" cy="1143000"/>
          </a:xfrm>
          <a:prstGeom prst="rect">
            <a:avLst/>
          </a:prstGeom>
          <a:noFill/>
          <a:ln w="9525">
            <a:noFill/>
            <a:miter lim="800000"/>
            <a:headEnd/>
            <a:tailEnd/>
          </a:ln>
        </p:spPr>
        <p:txBody>
          <a:bodyPr anchor="ctr"/>
          <a:lstStyle/>
          <a:p>
            <a:r>
              <a:rPr lang="en-GB" sz="3000" b="1">
                <a:solidFill>
                  <a:schemeClr val="bg1"/>
                </a:solidFill>
              </a:rPr>
              <a:t>Body text</a:t>
            </a:r>
            <a:endParaRPr lang="en-US" sz="3000" b="1">
              <a:solidFill>
                <a:schemeClr val="bg1"/>
              </a:solidFill>
            </a:endParaRPr>
          </a:p>
        </p:txBody>
      </p:sp>
      <p:graphicFrame>
        <p:nvGraphicFramePr>
          <p:cNvPr id="5122" name="Object 4"/>
          <p:cNvGraphicFramePr>
            <a:graphicFrameLocks noChangeAspect="1"/>
          </p:cNvGraphicFramePr>
          <p:nvPr/>
        </p:nvGraphicFramePr>
        <p:xfrm>
          <a:off x="1524000" y="0"/>
          <a:ext cx="9144000" cy="6858000"/>
        </p:xfrm>
        <a:graphic>
          <a:graphicData uri="http://schemas.openxmlformats.org/presentationml/2006/ole">
            <mc:AlternateContent xmlns:mc="http://schemas.openxmlformats.org/markup-compatibility/2006">
              <mc:Choice xmlns:v="urn:schemas-microsoft-com:vml" Requires="v">
                <p:oleObj spid="_x0000_s8256" name="Image" r:id="rId3" imgW="5957317" imgH="4463415" progId="">
                  <p:embed/>
                </p:oleObj>
              </mc:Choice>
              <mc:Fallback>
                <p:oleObj name="Image" r:id="rId3" imgW="5957317" imgH="4463415"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125" name="Rectangle 5"/>
          <p:cNvSpPr>
            <a:spLocks noGrp="1" noChangeArrowheads="1"/>
          </p:cNvSpPr>
          <p:nvPr>
            <p:ph type="title" idx="4294967295"/>
          </p:nvPr>
        </p:nvSpPr>
        <p:spPr>
          <a:xfrm>
            <a:off x="1524000" y="381000"/>
            <a:ext cx="6781800" cy="685800"/>
          </a:xfrm>
          <a:noFill/>
        </p:spPr>
        <p:txBody>
          <a:bodyPr>
            <a:normAutofit/>
          </a:bodyPr>
          <a:lstStyle/>
          <a:p>
            <a:pPr eaLnBrk="1" hangingPunct="1"/>
            <a:r>
              <a:rPr lang="en-US" sz="3600">
                <a:solidFill>
                  <a:srgbClr val="ECAE00"/>
                </a:solidFill>
              </a:rPr>
              <a:t>Deforestation: Rondonia, Brazil</a:t>
            </a:r>
          </a:p>
        </p:txBody>
      </p:sp>
      <p:pic>
        <p:nvPicPr>
          <p:cNvPr id="5129" name="Picture 9" descr="19jun1975">
            <a:hlinkClick r:id="rId5"/>
          </p:cNvPr>
          <p:cNvPicPr>
            <a:picLocks noChangeAspect="1" noChangeArrowheads="1"/>
          </p:cNvPicPr>
          <p:nvPr/>
        </p:nvPicPr>
        <p:blipFill>
          <a:blip r:embed="rId6" cstate="print"/>
          <a:srcRect/>
          <a:stretch>
            <a:fillRect/>
          </a:stretch>
        </p:blipFill>
        <p:spPr bwMode="auto">
          <a:xfrm>
            <a:off x="1828800" y="1295400"/>
            <a:ext cx="4686300" cy="5029200"/>
          </a:xfrm>
          <a:prstGeom prst="rect">
            <a:avLst/>
          </a:prstGeom>
          <a:noFill/>
          <a:ln w="9525">
            <a:noFill/>
            <a:miter lim="800000"/>
            <a:headEnd/>
            <a:tailEnd/>
          </a:ln>
        </p:spPr>
      </p:pic>
      <p:sp>
        <p:nvSpPr>
          <p:cNvPr id="12" name="Text Box 6"/>
          <p:cNvSpPr txBox="1">
            <a:spLocks noChangeArrowheads="1"/>
          </p:cNvSpPr>
          <p:nvPr/>
        </p:nvSpPr>
        <p:spPr bwMode="auto">
          <a:xfrm>
            <a:off x="7010400" y="1447801"/>
            <a:ext cx="2895600" cy="3170099"/>
          </a:xfrm>
          <a:prstGeom prst="rect">
            <a:avLst/>
          </a:prstGeom>
          <a:noFill/>
          <a:ln w="9525">
            <a:noFill/>
            <a:miter lim="800000"/>
            <a:headEnd/>
            <a:tailEnd/>
          </a:ln>
        </p:spPr>
        <p:txBody>
          <a:bodyPr>
            <a:spAutoFit/>
          </a:bodyPr>
          <a:lstStyle/>
          <a:p>
            <a:pPr>
              <a:spcBef>
                <a:spcPct val="50000"/>
              </a:spcBef>
              <a:buFontTx/>
              <a:buChar char="•"/>
            </a:pPr>
            <a:r>
              <a:rPr lang="en-US" sz="2000" dirty="0">
                <a:solidFill>
                  <a:srgbClr val="FFE089"/>
                </a:solidFill>
              </a:rPr>
              <a:t>1975 -Healthy natural vegetation</a:t>
            </a:r>
          </a:p>
          <a:p>
            <a:pPr>
              <a:spcBef>
                <a:spcPct val="50000"/>
              </a:spcBef>
              <a:buFontTx/>
              <a:buChar char="•"/>
            </a:pPr>
            <a:r>
              <a:rPr lang="en-US" sz="2000" dirty="0">
                <a:solidFill>
                  <a:srgbClr val="FFE089"/>
                </a:solidFill>
              </a:rPr>
              <a:t>1986 -“Fishbone” pattern on the landscape indicate agriculture fields</a:t>
            </a:r>
          </a:p>
          <a:p>
            <a:pPr>
              <a:spcBef>
                <a:spcPct val="50000"/>
              </a:spcBef>
              <a:buFontTx/>
              <a:buChar char="•"/>
            </a:pPr>
            <a:r>
              <a:rPr lang="en-US" sz="2000" dirty="0">
                <a:solidFill>
                  <a:srgbClr val="FFE089"/>
                </a:solidFill>
              </a:rPr>
              <a:t>2001 -Agriculture continues to replace forest cover.</a:t>
            </a:r>
          </a:p>
        </p:txBody>
      </p:sp>
    </p:spTree>
    <p:extLst>
      <p:ext uri="{BB962C8B-B14F-4D97-AF65-F5344CB8AC3E}">
        <p14:creationId xmlns:p14="http://schemas.microsoft.com/office/powerpoint/2010/main" val="415032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OnePlanet-Template"/>
          <p:cNvPicPr>
            <a:picLocks noChangeAspect="1" noChangeArrowheads="1"/>
          </p:cNvPicPr>
          <p:nvPr/>
        </p:nvPicPr>
        <p:blipFill>
          <a:blip r:embed="rId3" cstate="print"/>
          <a:srcRect/>
          <a:stretch>
            <a:fillRect/>
          </a:stretch>
        </p:blipFill>
        <p:spPr bwMode="auto">
          <a:xfrm>
            <a:off x="1524000" y="0"/>
            <a:ext cx="9144000" cy="6858000"/>
          </a:xfrm>
          <a:prstGeom prst="rect">
            <a:avLst/>
          </a:prstGeom>
          <a:noFill/>
          <a:ln w="9525">
            <a:noFill/>
            <a:miter lim="800000"/>
            <a:headEnd/>
            <a:tailEnd/>
          </a:ln>
        </p:spPr>
      </p:pic>
      <p:pic>
        <p:nvPicPr>
          <p:cNvPr id="50179" name="Picture 3" descr="Forest_OlympicPenin"/>
          <p:cNvPicPr>
            <a:picLocks noChangeAspect="1" noChangeArrowheads="1"/>
          </p:cNvPicPr>
          <p:nvPr/>
        </p:nvPicPr>
        <p:blipFill>
          <a:blip r:embed="rId4" cstate="print"/>
          <a:srcRect/>
          <a:stretch>
            <a:fillRect/>
          </a:stretch>
        </p:blipFill>
        <p:spPr bwMode="auto">
          <a:xfrm>
            <a:off x="1524000" y="366714"/>
            <a:ext cx="914400" cy="860425"/>
          </a:xfrm>
          <a:prstGeom prst="rect">
            <a:avLst/>
          </a:prstGeom>
          <a:noFill/>
          <a:ln w="9525">
            <a:noFill/>
            <a:miter lim="800000"/>
            <a:headEnd/>
            <a:tailEnd/>
          </a:ln>
        </p:spPr>
      </p:pic>
      <p:sp>
        <p:nvSpPr>
          <p:cNvPr id="50180" name="Rectangle 4"/>
          <p:cNvSpPr>
            <a:spLocks noChangeArrowheads="1"/>
          </p:cNvSpPr>
          <p:nvPr/>
        </p:nvSpPr>
        <p:spPr bwMode="auto">
          <a:xfrm>
            <a:off x="2590800" y="228600"/>
            <a:ext cx="6781800" cy="609600"/>
          </a:xfrm>
          <a:prstGeom prst="rect">
            <a:avLst/>
          </a:prstGeom>
          <a:noFill/>
          <a:ln w="9525">
            <a:noFill/>
            <a:miter lim="800000"/>
            <a:headEnd/>
            <a:tailEnd/>
          </a:ln>
        </p:spPr>
        <p:txBody>
          <a:bodyPr anchor="ctr"/>
          <a:lstStyle/>
          <a:p>
            <a:pPr algn="ctr"/>
            <a:r>
              <a:rPr lang="en-US" sz="2800">
                <a:solidFill>
                  <a:srgbClr val="FF9933"/>
                </a:solidFill>
                <a:cs typeface="Arial" pitchFamily="34" charset="0"/>
              </a:rPr>
              <a:t>Disappearing temperate forests of  Olympic Peninsula, United States</a:t>
            </a:r>
            <a:endParaRPr lang="en-US" sz="2800">
              <a:solidFill>
                <a:srgbClr val="FF9933"/>
              </a:solidFill>
            </a:endParaRPr>
          </a:p>
        </p:txBody>
      </p:sp>
      <p:sp>
        <p:nvSpPr>
          <p:cNvPr id="239621" name="Text Box 5"/>
          <p:cNvSpPr txBox="1">
            <a:spLocks noChangeArrowheads="1"/>
          </p:cNvSpPr>
          <p:nvPr/>
        </p:nvSpPr>
        <p:spPr bwMode="auto">
          <a:xfrm>
            <a:off x="7924800" y="2057401"/>
            <a:ext cx="2438400" cy="1311275"/>
          </a:xfrm>
          <a:prstGeom prst="rect">
            <a:avLst/>
          </a:prstGeom>
          <a:noFill/>
          <a:ln w="9525">
            <a:noFill/>
            <a:miter lim="800000"/>
            <a:headEnd/>
            <a:tailEnd/>
          </a:ln>
        </p:spPr>
        <p:txBody>
          <a:bodyPr>
            <a:spAutoFit/>
          </a:bodyPr>
          <a:lstStyle/>
          <a:p>
            <a:pPr>
              <a:spcBef>
                <a:spcPct val="50000"/>
              </a:spcBef>
              <a:buFontTx/>
              <a:buChar char="•"/>
            </a:pPr>
            <a:r>
              <a:rPr lang="en-US" sz="2000">
                <a:solidFill>
                  <a:schemeClr val="bg1"/>
                </a:solidFill>
                <a:cs typeface="Times New Roman" pitchFamily="18" charset="0"/>
              </a:rPr>
              <a:t> 1974: Shows patchwork of purple and pink, indicating clear-cutting</a:t>
            </a:r>
          </a:p>
        </p:txBody>
      </p:sp>
      <p:pic>
        <p:nvPicPr>
          <p:cNvPr id="50182" name="Picture 6" descr="12sep1974"/>
          <p:cNvPicPr>
            <a:picLocks noChangeAspect="1" noChangeArrowheads="1"/>
          </p:cNvPicPr>
          <p:nvPr/>
        </p:nvPicPr>
        <p:blipFill>
          <a:blip r:embed="rId5" cstate="print"/>
          <a:srcRect/>
          <a:stretch>
            <a:fillRect/>
          </a:stretch>
        </p:blipFill>
        <p:spPr bwMode="auto">
          <a:xfrm>
            <a:off x="1905000" y="1295400"/>
            <a:ext cx="5486400" cy="5257800"/>
          </a:xfrm>
          <a:prstGeom prst="rect">
            <a:avLst/>
          </a:prstGeom>
          <a:noFill/>
          <a:ln w="9525">
            <a:noFill/>
            <a:miter lim="800000"/>
            <a:headEnd/>
            <a:tailEnd/>
          </a:ln>
        </p:spPr>
      </p:pic>
      <p:pic>
        <p:nvPicPr>
          <p:cNvPr id="239623" name="Picture 7" descr="30jul2000"/>
          <p:cNvPicPr>
            <a:picLocks noChangeAspect="1" noChangeArrowheads="1"/>
          </p:cNvPicPr>
          <p:nvPr/>
        </p:nvPicPr>
        <p:blipFill>
          <a:blip r:embed="rId6" cstate="print"/>
          <a:srcRect/>
          <a:stretch>
            <a:fillRect/>
          </a:stretch>
        </p:blipFill>
        <p:spPr bwMode="auto">
          <a:xfrm>
            <a:off x="1905000" y="1295400"/>
            <a:ext cx="5486400" cy="5257800"/>
          </a:xfrm>
          <a:prstGeom prst="rect">
            <a:avLst/>
          </a:prstGeom>
          <a:noFill/>
          <a:ln w="9525">
            <a:noFill/>
            <a:miter lim="800000"/>
            <a:headEnd/>
            <a:tailEnd/>
          </a:ln>
        </p:spPr>
      </p:pic>
      <p:sp>
        <p:nvSpPr>
          <p:cNvPr id="239624" name="Text Box 8"/>
          <p:cNvSpPr txBox="1">
            <a:spLocks noChangeArrowheads="1"/>
          </p:cNvSpPr>
          <p:nvPr/>
        </p:nvSpPr>
        <p:spPr bwMode="auto">
          <a:xfrm>
            <a:off x="8001000" y="3810001"/>
            <a:ext cx="2438400" cy="1311275"/>
          </a:xfrm>
          <a:prstGeom prst="rect">
            <a:avLst/>
          </a:prstGeom>
          <a:noFill/>
          <a:ln w="9525">
            <a:noFill/>
            <a:miter lim="800000"/>
            <a:headEnd/>
            <a:tailEnd/>
          </a:ln>
        </p:spPr>
        <p:txBody>
          <a:bodyPr>
            <a:spAutoFit/>
          </a:bodyPr>
          <a:lstStyle/>
          <a:p>
            <a:pPr>
              <a:spcBef>
                <a:spcPct val="50000"/>
              </a:spcBef>
              <a:buFontTx/>
              <a:buChar char="•"/>
            </a:pPr>
            <a:r>
              <a:rPr lang="en-US" sz="2000">
                <a:solidFill>
                  <a:schemeClr val="bg1"/>
                </a:solidFill>
                <a:cs typeface="Times New Roman" pitchFamily="18" charset="0"/>
              </a:rPr>
              <a:t> 2000: Evidence of good re-growth of trees in forest reserve areas</a:t>
            </a:r>
          </a:p>
        </p:txBody>
      </p:sp>
    </p:spTree>
    <p:extLst>
      <p:ext uri="{BB962C8B-B14F-4D97-AF65-F5344CB8AC3E}">
        <p14:creationId xmlns:p14="http://schemas.microsoft.com/office/powerpoint/2010/main" val="2778098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39621"/>
                                        </p:tgtEl>
                                        <p:attrNameLst>
                                          <p:attrName>style.visibility</p:attrName>
                                        </p:attrNameLst>
                                      </p:cBhvr>
                                      <p:to>
                                        <p:strVal val="visible"/>
                                      </p:to>
                                    </p:set>
                                    <p:animEffect transition="in" filter="dissolve">
                                      <p:cBhvr>
                                        <p:cTn id="7" dur="500"/>
                                        <p:tgtEl>
                                          <p:spTgt spid="23962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39623"/>
                                        </p:tgtEl>
                                        <p:attrNameLst>
                                          <p:attrName>style.visibility</p:attrName>
                                        </p:attrNameLst>
                                      </p:cBhvr>
                                      <p:to>
                                        <p:strVal val="visible"/>
                                      </p:to>
                                    </p:set>
                                    <p:animEffect transition="in" filter="dissolve">
                                      <p:cBhvr>
                                        <p:cTn id="12" dur="500"/>
                                        <p:tgtEl>
                                          <p:spTgt spid="239623"/>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239624"/>
                                        </p:tgtEl>
                                        <p:attrNameLst>
                                          <p:attrName>style.visibility</p:attrName>
                                        </p:attrNameLst>
                                      </p:cBhvr>
                                      <p:to>
                                        <p:strVal val="visible"/>
                                      </p:to>
                                    </p:set>
                                    <p:animEffect transition="in" filter="dissolve">
                                      <p:cBhvr>
                                        <p:cTn id="15" dur="500"/>
                                        <p:tgtEl>
                                          <p:spTgt spid="2396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9621" grpId="0"/>
      <p:bldP spid="23962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11" descr="The image “http://www.cotf.edu/ete/images/modules/everglades/Synth2.jpg” cannot be displayed, because it contains errors."/>
          <p:cNvPicPr>
            <a:picLocks noChangeAspect="1" noChangeArrowheads="1"/>
          </p:cNvPicPr>
          <p:nvPr/>
        </p:nvPicPr>
        <p:blipFill>
          <a:blip r:embed="rId3" cstate="print"/>
          <a:srcRect/>
          <a:stretch>
            <a:fillRect/>
          </a:stretch>
        </p:blipFill>
        <p:spPr bwMode="auto">
          <a:xfrm>
            <a:off x="3030539" y="1463676"/>
            <a:ext cx="2524125" cy="4570413"/>
          </a:xfrm>
          <a:prstGeom prst="rect">
            <a:avLst/>
          </a:prstGeom>
          <a:noFill/>
          <a:ln w="9525">
            <a:noFill/>
            <a:miter lim="800000"/>
            <a:headEnd/>
            <a:tailEnd/>
          </a:ln>
        </p:spPr>
      </p:pic>
      <p:pic>
        <p:nvPicPr>
          <p:cNvPr id="51203" name="Picture 13" descr="The image “http://www.cotf.edu/ete/images/modules/everglades/Real2.jpg” cannot be displayed, because it contains errors."/>
          <p:cNvPicPr>
            <a:picLocks noChangeAspect="1" noChangeArrowheads="1"/>
          </p:cNvPicPr>
          <p:nvPr/>
        </p:nvPicPr>
        <p:blipFill>
          <a:blip r:embed="rId4" cstate="print"/>
          <a:srcRect/>
          <a:stretch>
            <a:fillRect/>
          </a:stretch>
        </p:blipFill>
        <p:spPr bwMode="auto">
          <a:xfrm>
            <a:off x="6467476" y="1462088"/>
            <a:ext cx="2524125" cy="4572000"/>
          </a:xfrm>
          <a:prstGeom prst="rect">
            <a:avLst/>
          </a:prstGeom>
          <a:noFill/>
          <a:ln w="9525">
            <a:noFill/>
            <a:miter lim="800000"/>
            <a:headEnd/>
            <a:tailEnd/>
          </a:ln>
        </p:spPr>
      </p:pic>
      <p:sp>
        <p:nvSpPr>
          <p:cNvPr id="51204" name="Rectangle 2"/>
          <p:cNvSpPr>
            <a:spLocks noGrp="1" noChangeArrowheads="1"/>
          </p:cNvSpPr>
          <p:nvPr>
            <p:ph type="title"/>
          </p:nvPr>
        </p:nvSpPr>
        <p:spPr/>
        <p:txBody>
          <a:bodyPr>
            <a:normAutofit fontScale="90000"/>
          </a:bodyPr>
          <a:lstStyle/>
          <a:p>
            <a:pPr eaLnBrk="1" hangingPunct="1"/>
            <a:r>
              <a:rPr lang="en-US" sz="4000"/>
              <a:t>Wetlands Loss:</a:t>
            </a:r>
            <a:br>
              <a:rPr lang="en-US" sz="4000"/>
            </a:br>
            <a:r>
              <a:rPr lang="en-US" sz="4000"/>
              <a:t>US Everglades</a:t>
            </a:r>
          </a:p>
        </p:txBody>
      </p:sp>
      <p:sp>
        <p:nvSpPr>
          <p:cNvPr id="51205" name="Text Box 5"/>
          <p:cNvSpPr txBox="1">
            <a:spLocks noChangeArrowheads="1"/>
          </p:cNvSpPr>
          <p:nvPr/>
        </p:nvSpPr>
        <p:spPr bwMode="auto">
          <a:xfrm>
            <a:off x="1752600" y="1676400"/>
            <a:ext cx="1371600" cy="427038"/>
          </a:xfrm>
          <a:prstGeom prst="rect">
            <a:avLst/>
          </a:prstGeom>
          <a:noFill/>
          <a:ln w="9525">
            <a:noFill/>
            <a:miter lim="800000"/>
            <a:headEnd/>
            <a:tailEnd/>
          </a:ln>
        </p:spPr>
        <p:txBody>
          <a:bodyPr>
            <a:spAutoFit/>
          </a:bodyPr>
          <a:lstStyle/>
          <a:p>
            <a:pPr algn="ctr">
              <a:spcBef>
                <a:spcPct val="50000"/>
              </a:spcBef>
            </a:pPr>
            <a:r>
              <a:rPr lang="en-US" sz="2200" b="1"/>
              <a:t>1850</a:t>
            </a:r>
          </a:p>
        </p:txBody>
      </p:sp>
      <p:sp>
        <p:nvSpPr>
          <p:cNvPr id="51206" name="Text Box 7"/>
          <p:cNvSpPr txBox="1">
            <a:spLocks noChangeArrowheads="1"/>
          </p:cNvSpPr>
          <p:nvPr/>
        </p:nvSpPr>
        <p:spPr bwMode="auto">
          <a:xfrm>
            <a:off x="2286000" y="6246813"/>
            <a:ext cx="7848600" cy="457200"/>
          </a:xfrm>
          <a:prstGeom prst="rect">
            <a:avLst/>
          </a:prstGeom>
          <a:noFill/>
          <a:ln w="9525">
            <a:noFill/>
            <a:miter lim="800000"/>
            <a:headEnd/>
            <a:tailEnd/>
          </a:ln>
        </p:spPr>
        <p:txBody>
          <a:bodyPr>
            <a:spAutoFit/>
          </a:bodyPr>
          <a:lstStyle/>
          <a:p>
            <a:r>
              <a:rPr lang="en-US" sz="1200"/>
              <a:t>Source: Exploring the Environment Team. 2003 (23 January) “Remote Sensing: Waterflow” Wheeling Jesuit University, Center for Educational Technologies http://www.cotf.edu/ete/modules/everglades/FEremote2.html</a:t>
            </a:r>
          </a:p>
        </p:txBody>
      </p:sp>
      <p:sp>
        <p:nvSpPr>
          <p:cNvPr id="51207" name="Text Box 14"/>
          <p:cNvSpPr txBox="1">
            <a:spLocks noChangeArrowheads="1"/>
          </p:cNvSpPr>
          <p:nvPr/>
        </p:nvSpPr>
        <p:spPr bwMode="auto">
          <a:xfrm>
            <a:off x="8991600" y="1676400"/>
            <a:ext cx="1371600" cy="427038"/>
          </a:xfrm>
          <a:prstGeom prst="rect">
            <a:avLst/>
          </a:prstGeom>
          <a:noFill/>
          <a:ln w="9525">
            <a:noFill/>
            <a:miter lim="800000"/>
            <a:headEnd/>
            <a:tailEnd/>
          </a:ln>
        </p:spPr>
        <p:txBody>
          <a:bodyPr>
            <a:spAutoFit/>
          </a:bodyPr>
          <a:lstStyle/>
          <a:p>
            <a:pPr algn="ctr">
              <a:spcBef>
                <a:spcPct val="50000"/>
              </a:spcBef>
            </a:pPr>
            <a:r>
              <a:rPr lang="en-US" sz="2200" b="1"/>
              <a:t>1995</a:t>
            </a:r>
          </a:p>
        </p:txBody>
      </p:sp>
    </p:spTree>
    <p:extLst>
      <p:ext uri="{BB962C8B-B14F-4D97-AF65-F5344CB8AC3E}">
        <p14:creationId xmlns:p14="http://schemas.microsoft.com/office/powerpoint/2010/main" val="42092641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8"/>
          <p:cNvSpPr>
            <a:spLocks noGrp="1" noChangeArrowheads="1"/>
          </p:cNvSpPr>
          <p:nvPr>
            <p:ph type="title"/>
          </p:nvPr>
        </p:nvSpPr>
        <p:spPr>
          <a:xfrm>
            <a:off x="1981200" y="381000"/>
            <a:ext cx="8229600" cy="1143000"/>
          </a:xfrm>
        </p:spPr>
        <p:txBody>
          <a:bodyPr>
            <a:normAutofit fontScale="90000"/>
          </a:bodyPr>
          <a:lstStyle/>
          <a:p>
            <a:pPr eaLnBrk="1" hangingPunct="1"/>
            <a:r>
              <a:rPr lang="en-US" sz="4000" dirty="0"/>
              <a:t>Wetlands Loss:</a:t>
            </a:r>
            <a:br>
              <a:rPr lang="en-US" sz="4000" dirty="0"/>
            </a:br>
            <a:r>
              <a:rPr lang="en-US" sz="4000" dirty="0"/>
              <a:t>Intentional Drainage in Iraq</a:t>
            </a:r>
          </a:p>
        </p:txBody>
      </p:sp>
      <p:pic>
        <p:nvPicPr>
          <p:cNvPr id="52227" name="Picture 4" descr="MarshArab1973"/>
          <p:cNvPicPr>
            <a:picLocks noGrp="1" noChangeAspect="1" noChangeArrowheads="1"/>
          </p:cNvPicPr>
          <p:nvPr>
            <p:ph sz="half" idx="1"/>
          </p:nvPr>
        </p:nvPicPr>
        <p:blipFill>
          <a:blip r:embed="rId3" cstate="print"/>
          <a:srcRect/>
          <a:stretch>
            <a:fillRect/>
          </a:stretch>
        </p:blipFill>
        <p:spPr>
          <a:xfrm>
            <a:off x="1992313" y="1611313"/>
            <a:ext cx="3427412" cy="4113212"/>
          </a:xfrm>
          <a:noFill/>
        </p:spPr>
      </p:pic>
      <p:pic>
        <p:nvPicPr>
          <p:cNvPr id="52228" name="Picture 7" descr="MarshArab2000"/>
          <p:cNvPicPr>
            <a:picLocks noGrp="1" noChangeAspect="1" noChangeArrowheads="1"/>
          </p:cNvPicPr>
          <p:nvPr>
            <p:ph sz="half" idx="2"/>
          </p:nvPr>
        </p:nvPicPr>
        <p:blipFill>
          <a:blip r:embed="rId4" cstate="print"/>
          <a:stretch>
            <a:fillRect/>
          </a:stretch>
        </p:blipFill>
        <p:spPr>
          <a:xfrm>
            <a:off x="6451600" y="1600200"/>
            <a:ext cx="3479800" cy="4175760"/>
          </a:xfrm>
          <a:noFill/>
        </p:spPr>
      </p:pic>
      <p:sp>
        <p:nvSpPr>
          <p:cNvPr id="52229" name="Text Box 10"/>
          <p:cNvSpPr txBox="1">
            <a:spLocks noChangeArrowheads="1"/>
          </p:cNvSpPr>
          <p:nvPr/>
        </p:nvSpPr>
        <p:spPr bwMode="auto">
          <a:xfrm>
            <a:off x="2971800" y="5791201"/>
            <a:ext cx="1371600" cy="366713"/>
          </a:xfrm>
          <a:prstGeom prst="rect">
            <a:avLst/>
          </a:prstGeom>
          <a:noFill/>
          <a:ln w="9525">
            <a:noFill/>
            <a:miter lim="800000"/>
            <a:headEnd/>
            <a:tailEnd/>
          </a:ln>
        </p:spPr>
        <p:txBody>
          <a:bodyPr>
            <a:spAutoFit/>
          </a:bodyPr>
          <a:lstStyle/>
          <a:p>
            <a:pPr algn="ctr">
              <a:spcBef>
                <a:spcPct val="50000"/>
              </a:spcBef>
            </a:pPr>
            <a:r>
              <a:rPr lang="en-US"/>
              <a:t>1973</a:t>
            </a:r>
          </a:p>
        </p:txBody>
      </p:sp>
      <p:sp>
        <p:nvSpPr>
          <p:cNvPr id="52230" name="Text Box 11"/>
          <p:cNvSpPr txBox="1">
            <a:spLocks noChangeArrowheads="1"/>
          </p:cNvSpPr>
          <p:nvPr/>
        </p:nvSpPr>
        <p:spPr bwMode="auto">
          <a:xfrm>
            <a:off x="7391400" y="5783263"/>
            <a:ext cx="1371600" cy="366712"/>
          </a:xfrm>
          <a:prstGeom prst="rect">
            <a:avLst/>
          </a:prstGeom>
          <a:noFill/>
          <a:ln w="9525">
            <a:noFill/>
            <a:miter lim="800000"/>
            <a:headEnd/>
            <a:tailEnd/>
          </a:ln>
        </p:spPr>
        <p:txBody>
          <a:bodyPr>
            <a:spAutoFit/>
          </a:bodyPr>
          <a:lstStyle/>
          <a:p>
            <a:pPr algn="ctr">
              <a:spcBef>
                <a:spcPct val="50000"/>
              </a:spcBef>
            </a:pPr>
            <a:r>
              <a:rPr lang="en-US"/>
              <a:t>2000</a:t>
            </a:r>
          </a:p>
        </p:txBody>
      </p:sp>
      <p:sp>
        <p:nvSpPr>
          <p:cNvPr id="52231" name="Text Box 12"/>
          <p:cNvSpPr txBox="1">
            <a:spLocks noChangeArrowheads="1"/>
          </p:cNvSpPr>
          <p:nvPr/>
        </p:nvSpPr>
        <p:spPr bwMode="auto">
          <a:xfrm>
            <a:off x="2286000" y="6246813"/>
            <a:ext cx="7848600" cy="457200"/>
          </a:xfrm>
          <a:prstGeom prst="rect">
            <a:avLst/>
          </a:prstGeom>
          <a:noFill/>
          <a:ln w="9525">
            <a:noFill/>
            <a:miter lim="800000"/>
            <a:headEnd/>
            <a:tailEnd/>
          </a:ln>
        </p:spPr>
        <p:txBody>
          <a:bodyPr>
            <a:spAutoFit/>
          </a:bodyPr>
          <a:lstStyle/>
          <a:p>
            <a:r>
              <a:rPr lang="en-US" sz="1200"/>
              <a:t>Source: Kirby, Alex. 2001 (16 May) “Mesopotamia's marshes 'set to vanish’” BBC News Online http://news.bbc.co.uk/1/hi/sci/tech/1332128.stm</a:t>
            </a:r>
            <a:endParaRPr lang="en-US"/>
          </a:p>
        </p:txBody>
      </p:sp>
    </p:spTree>
    <p:extLst>
      <p:ext uri="{BB962C8B-B14F-4D97-AF65-F5344CB8AC3E}">
        <p14:creationId xmlns:p14="http://schemas.microsoft.com/office/powerpoint/2010/main" val="388091813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76400" y="1710113"/>
            <a:ext cx="8839200" cy="4446116"/>
          </a:xfrm>
        </p:spPr>
      </p:pic>
      <p:sp>
        <p:nvSpPr>
          <p:cNvPr id="53250" name="Rectangle 6"/>
          <p:cNvSpPr>
            <a:spLocks noGrp="1" noChangeArrowheads="1"/>
          </p:cNvSpPr>
          <p:nvPr>
            <p:ph type="title"/>
          </p:nvPr>
        </p:nvSpPr>
        <p:spPr>
          <a:xfrm>
            <a:off x="1981200" y="533400"/>
            <a:ext cx="8229600" cy="1143000"/>
          </a:xfrm>
        </p:spPr>
        <p:txBody>
          <a:bodyPr>
            <a:normAutofit fontScale="90000"/>
          </a:bodyPr>
          <a:lstStyle/>
          <a:p>
            <a:r>
              <a:rPr lang="en-US" dirty="0" smtClean="0"/>
              <a:t>Desertification: Aral Sea</a:t>
            </a:r>
            <a:br>
              <a:rPr lang="en-US" dirty="0" smtClean="0"/>
            </a:br>
            <a:r>
              <a:rPr lang="en-US" sz="5400" dirty="0"/>
              <a:t>4</a:t>
            </a:r>
            <a:r>
              <a:rPr lang="en-US" sz="5400" baseline="30000" dirty="0"/>
              <a:t>th</a:t>
            </a:r>
            <a:r>
              <a:rPr lang="en-US" sz="5400" dirty="0"/>
              <a:t> largest body of freshwater</a:t>
            </a:r>
            <a:endParaRPr lang="en-US" dirty="0" smtClean="0"/>
          </a:p>
        </p:txBody>
      </p:sp>
      <p:sp>
        <p:nvSpPr>
          <p:cNvPr id="53252" name="Text Box 8"/>
          <p:cNvSpPr txBox="1">
            <a:spLocks noChangeArrowheads="1"/>
          </p:cNvSpPr>
          <p:nvPr/>
        </p:nvSpPr>
        <p:spPr bwMode="auto">
          <a:xfrm>
            <a:off x="1752600" y="6320136"/>
            <a:ext cx="8763000" cy="461665"/>
          </a:xfrm>
          <a:prstGeom prst="rect">
            <a:avLst/>
          </a:prstGeom>
          <a:noFill/>
          <a:ln w="9525">
            <a:noFill/>
            <a:miter lim="800000"/>
            <a:headEnd/>
            <a:tailEnd/>
          </a:ln>
        </p:spPr>
        <p:txBody>
          <a:bodyPr>
            <a:spAutoFit/>
          </a:bodyPr>
          <a:lstStyle/>
          <a:p>
            <a:pPr>
              <a:spcBef>
                <a:spcPct val="50000"/>
              </a:spcBef>
            </a:pPr>
            <a:r>
              <a:rPr lang="en-US" sz="1200" dirty="0"/>
              <a:t>Source: </a:t>
            </a:r>
            <a:r>
              <a:rPr lang="en-US" sz="1200" dirty="0">
                <a:hlinkClick r:id="rId4"/>
              </a:rPr>
              <a:t>http://archive.aramcoworld.com/issue/201505/reviving.the.north.aral.sea.htm</a:t>
            </a:r>
            <a:r>
              <a:rPr lang="en-US" sz="1200" dirty="0"/>
              <a:t> and </a:t>
            </a:r>
            <a:r>
              <a:rPr lang="en-US" sz="1200" dirty="0">
                <a:hlinkClick r:id="rId5"/>
              </a:rPr>
              <a:t>https://earthobservatory.nasa.gov/WorldOfChange/AralSea</a:t>
            </a:r>
            <a:endParaRPr lang="en-US" sz="1200" dirty="0"/>
          </a:p>
        </p:txBody>
      </p:sp>
    </p:spTree>
    <p:extLst>
      <p:ext uri="{BB962C8B-B14F-4D97-AF65-F5344CB8AC3E}">
        <p14:creationId xmlns:p14="http://schemas.microsoft.com/office/powerpoint/2010/main" val="192935562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OnePlanet-Template"/>
          <p:cNvPicPr>
            <a:picLocks noChangeAspect="1" noChangeArrowheads="1"/>
          </p:cNvPicPr>
          <p:nvPr/>
        </p:nvPicPr>
        <p:blipFill>
          <a:blip r:embed="rId3" cstate="print"/>
          <a:srcRect/>
          <a:stretch>
            <a:fillRect/>
          </a:stretch>
        </p:blipFill>
        <p:spPr bwMode="auto">
          <a:xfrm>
            <a:off x="1524000" y="0"/>
            <a:ext cx="9144000" cy="6858000"/>
          </a:xfrm>
          <a:prstGeom prst="rect">
            <a:avLst/>
          </a:prstGeom>
          <a:noFill/>
          <a:ln w="9525">
            <a:noFill/>
            <a:miter lim="800000"/>
            <a:headEnd/>
            <a:tailEnd/>
          </a:ln>
        </p:spPr>
      </p:pic>
      <p:sp>
        <p:nvSpPr>
          <p:cNvPr id="55299" name="Text Box 3"/>
          <p:cNvSpPr txBox="1">
            <a:spLocks noChangeArrowheads="1"/>
          </p:cNvSpPr>
          <p:nvPr/>
        </p:nvSpPr>
        <p:spPr bwMode="auto">
          <a:xfrm>
            <a:off x="7620000" y="2590801"/>
            <a:ext cx="2590800" cy="1006475"/>
          </a:xfrm>
          <a:prstGeom prst="rect">
            <a:avLst/>
          </a:prstGeom>
          <a:noFill/>
          <a:ln w="9525">
            <a:noFill/>
            <a:miter lim="800000"/>
            <a:headEnd/>
            <a:tailEnd/>
          </a:ln>
        </p:spPr>
        <p:txBody>
          <a:bodyPr>
            <a:spAutoFit/>
          </a:bodyPr>
          <a:lstStyle/>
          <a:p>
            <a:pPr>
              <a:spcBef>
                <a:spcPct val="50000"/>
              </a:spcBef>
              <a:buFontTx/>
              <a:buChar char="•"/>
            </a:pPr>
            <a:r>
              <a:rPr lang="en-US" sz="2000">
                <a:solidFill>
                  <a:schemeClr val="bg1"/>
                </a:solidFill>
              </a:rPr>
              <a:t> 1973: The Sea level is dropping at the rate of 1m/year</a:t>
            </a:r>
          </a:p>
        </p:txBody>
      </p:sp>
      <p:pic>
        <p:nvPicPr>
          <p:cNvPr id="55300" name="Picture 4" descr="asia_water_DeadSea copy"/>
          <p:cNvPicPr>
            <a:picLocks noChangeAspect="1" noChangeArrowheads="1"/>
          </p:cNvPicPr>
          <p:nvPr/>
        </p:nvPicPr>
        <p:blipFill>
          <a:blip r:embed="rId4" cstate="print"/>
          <a:srcRect/>
          <a:stretch>
            <a:fillRect/>
          </a:stretch>
        </p:blipFill>
        <p:spPr bwMode="auto">
          <a:xfrm>
            <a:off x="1524000" y="304800"/>
            <a:ext cx="838200" cy="838200"/>
          </a:xfrm>
          <a:prstGeom prst="rect">
            <a:avLst/>
          </a:prstGeom>
          <a:noFill/>
          <a:ln w="9525">
            <a:noFill/>
            <a:miter lim="800000"/>
            <a:headEnd/>
            <a:tailEnd/>
          </a:ln>
        </p:spPr>
      </p:pic>
      <p:sp>
        <p:nvSpPr>
          <p:cNvPr id="55301" name="Rectangle 5"/>
          <p:cNvSpPr>
            <a:spLocks noChangeArrowheads="1"/>
          </p:cNvSpPr>
          <p:nvPr/>
        </p:nvSpPr>
        <p:spPr bwMode="auto">
          <a:xfrm>
            <a:off x="2057400" y="76200"/>
            <a:ext cx="7315200" cy="990600"/>
          </a:xfrm>
          <a:prstGeom prst="rect">
            <a:avLst/>
          </a:prstGeom>
          <a:noFill/>
          <a:ln w="9525">
            <a:noFill/>
            <a:miter lim="800000"/>
            <a:headEnd/>
            <a:tailEnd/>
          </a:ln>
        </p:spPr>
        <p:txBody>
          <a:bodyPr anchor="ctr"/>
          <a:lstStyle/>
          <a:p>
            <a:pPr algn="ctr"/>
            <a:r>
              <a:rPr lang="en-US" sz="2800">
                <a:solidFill>
                  <a:srgbClr val="FF9933"/>
                </a:solidFill>
                <a:cs typeface="Arial" pitchFamily="34" charset="0"/>
              </a:rPr>
              <a:t>Dramatic changes in </a:t>
            </a:r>
            <a:r>
              <a:rPr lang="en-US" sz="2800">
                <a:solidFill>
                  <a:srgbClr val="FF9933"/>
                </a:solidFill>
              </a:rPr>
              <a:t>Dead Sea, Jordan</a:t>
            </a:r>
          </a:p>
        </p:txBody>
      </p:sp>
      <p:sp>
        <p:nvSpPr>
          <p:cNvPr id="55302" name="Text Box 6"/>
          <p:cNvSpPr txBox="1">
            <a:spLocks noChangeArrowheads="1"/>
          </p:cNvSpPr>
          <p:nvPr/>
        </p:nvSpPr>
        <p:spPr bwMode="auto">
          <a:xfrm>
            <a:off x="7543800" y="1447801"/>
            <a:ext cx="2819400" cy="1006475"/>
          </a:xfrm>
          <a:prstGeom prst="rect">
            <a:avLst/>
          </a:prstGeom>
          <a:noFill/>
          <a:ln w="9525">
            <a:noFill/>
            <a:miter lim="800000"/>
            <a:headEnd/>
            <a:tailEnd/>
          </a:ln>
        </p:spPr>
        <p:txBody>
          <a:bodyPr>
            <a:spAutoFit/>
          </a:bodyPr>
          <a:lstStyle/>
          <a:p>
            <a:pPr>
              <a:spcBef>
                <a:spcPct val="50000"/>
              </a:spcBef>
            </a:pPr>
            <a:r>
              <a:rPr lang="en-US" sz="2000">
                <a:solidFill>
                  <a:schemeClr val="bg1"/>
                </a:solidFill>
              </a:rPr>
              <a:t>Images show dramatic changes in the Dead sea over 30 years</a:t>
            </a:r>
          </a:p>
        </p:txBody>
      </p:sp>
      <p:sp>
        <p:nvSpPr>
          <p:cNvPr id="241671" name="Text Box 7"/>
          <p:cNvSpPr txBox="1">
            <a:spLocks noChangeArrowheads="1"/>
          </p:cNvSpPr>
          <p:nvPr/>
        </p:nvSpPr>
        <p:spPr bwMode="auto">
          <a:xfrm>
            <a:off x="7543800" y="3886201"/>
            <a:ext cx="3352800" cy="1616075"/>
          </a:xfrm>
          <a:prstGeom prst="rect">
            <a:avLst/>
          </a:prstGeom>
          <a:noFill/>
          <a:ln w="9525">
            <a:noFill/>
            <a:miter lim="800000"/>
            <a:headEnd/>
            <a:tailEnd/>
          </a:ln>
        </p:spPr>
        <p:txBody>
          <a:bodyPr>
            <a:spAutoFit/>
          </a:bodyPr>
          <a:lstStyle/>
          <a:p>
            <a:pPr>
              <a:spcBef>
                <a:spcPct val="50000"/>
              </a:spcBef>
              <a:buFontTx/>
              <a:buChar char="•"/>
            </a:pPr>
            <a:r>
              <a:rPr lang="en-US" sz="2000">
                <a:solidFill>
                  <a:schemeClr val="bg1"/>
                </a:solidFill>
              </a:rPr>
              <a:t> 2002: Notice the expansion of salt works, and near-complete closing off of the southern part by dry land</a:t>
            </a:r>
          </a:p>
        </p:txBody>
      </p:sp>
      <p:pic>
        <p:nvPicPr>
          <p:cNvPr id="55304" name="Picture 8" descr="Dead_Sea_1973"/>
          <p:cNvPicPr>
            <a:picLocks noChangeAspect="1" noChangeArrowheads="1"/>
          </p:cNvPicPr>
          <p:nvPr/>
        </p:nvPicPr>
        <p:blipFill>
          <a:blip r:embed="rId5" cstate="print"/>
          <a:srcRect/>
          <a:stretch>
            <a:fillRect/>
          </a:stretch>
        </p:blipFill>
        <p:spPr bwMode="auto">
          <a:xfrm>
            <a:off x="1905000" y="1219200"/>
            <a:ext cx="5334000" cy="5334000"/>
          </a:xfrm>
          <a:prstGeom prst="rect">
            <a:avLst/>
          </a:prstGeom>
          <a:noFill/>
          <a:ln w="9525">
            <a:noFill/>
            <a:miter lim="800000"/>
            <a:headEnd/>
            <a:tailEnd/>
          </a:ln>
        </p:spPr>
      </p:pic>
      <p:pic>
        <p:nvPicPr>
          <p:cNvPr id="241673" name="Picture 9" descr="Dead_Sea_2002"/>
          <p:cNvPicPr>
            <a:picLocks noChangeAspect="1" noChangeArrowheads="1"/>
          </p:cNvPicPr>
          <p:nvPr/>
        </p:nvPicPr>
        <p:blipFill>
          <a:blip r:embed="rId6" cstate="print"/>
          <a:srcRect/>
          <a:stretch>
            <a:fillRect/>
          </a:stretch>
        </p:blipFill>
        <p:spPr bwMode="auto">
          <a:xfrm>
            <a:off x="1905000" y="1219200"/>
            <a:ext cx="5334000" cy="5334000"/>
          </a:xfrm>
          <a:prstGeom prst="rect">
            <a:avLst/>
          </a:prstGeom>
          <a:noFill/>
          <a:ln w="9525">
            <a:noFill/>
            <a:miter lim="800000"/>
            <a:headEnd/>
            <a:tailEnd/>
          </a:ln>
        </p:spPr>
      </p:pic>
      <p:sp>
        <p:nvSpPr>
          <p:cNvPr id="241674" name="Line 10"/>
          <p:cNvSpPr>
            <a:spLocks noChangeShapeType="1"/>
          </p:cNvSpPr>
          <p:nvPr/>
        </p:nvSpPr>
        <p:spPr bwMode="auto">
          <a:xfrm>
            <a:off x="3048000" y="3886200"/>
            <a:ext cx="685800" cy="228600"/>
          </a:xfrm>
          <a:prstGeom prst="line">
            <a:avLst/>
          </a:prstGeom>
          <a:noFill/>
          <a:ln w="57150">
            <a:solidFill>
              <a:srgbClr val="CC3300"/>
            </a:solidFill>
            <a:round/>
            <a:headEnd/>
            <a:tailEnd type="triangle" w="med" len="med"/>
          </a:ln>
        </p:spPr>
        <p:txBody>
          <a:bodyPr/>
          <a:lstStyle/>
          <a:p>
            <a:endParaRPr lang="en-US"/>
          </a:p>
        </p:txBody>
      </p:sp>
      <p:sp>
        <p:nvSpPr>
          <p:cNvPr id="241675" name="Line 11"/>
          <p:cNvSpPr>
            <a:spLocks noChangeShapeType="1"/>
          </p:cNvSpPr>
          <p:nvPr/>
        </p:nvSpPr>
        <p:spPr bwMode="auto">
          <a:xfrm>
            <a:off x="3124200" y="3124200"/>
            <a:ext cx="533400" cy="76200"/>
          </a:xfrm>
          <a:prstGeom prst="line">
            <a:avLst/>
          </a:prstGeom>
          <a:noFill/>
          <a:ln w="57150">
            <a:solidFill>
              <a:srgbClr val="CC3300"/>
            </a:solidFill>
            <a:round/>
            <a:headEnd/>
            <a:tailEnd type="triangle" w="med" len="med"/>
          </a:ln>
        </p:spPr>
        <p:txBody>
          <a:bodyPr/>
          <a:lstStyle/>
          <a:p>
            <a:endParaRPr lang="en-US"/>
          </a:p>
        </p:txBody>
      </p:sp>
    </p:spTree>
    <p:extLst>
      <p:ext uri="{BB962C8B-B14F-4D97-AF65-F5344CB8AC3E}">
        <p14:creationId xmlns:p14="http://schemas.microsoft.com/office/powerpoint/2010/main" val="3263459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41673"/>
                                        </p:tgtEl>
                                        <p:attrNameLst>
                                          <p:attrName>style.visibility</p:attrName>
                                        </p:attrNameLst>
                                      </p:cBhvr>
                                      <p:to>
                                        <p:strVal val="visible"/>
                                      </p:to>
                                    </p:set>
                                    <p:animEffect transition="in" filter="dissolve">
                                      <p:cBhvr>
                                        <p:cTn id="7" dur="500"/>
                                        <p:tgtEl>
                                          <p:spTgt spid="24167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41671"/>
                                        </p:tgtEl>
                                        <p:attrNameLst>
                                          <p:attrName>style.visibility</p:attrName>
                                        </p:attrNameLst>
                                      </p:cBhvr>
                                      <p:to>
                                        <p:strVal val="visible"/>
                                      </p:to>
                                    </p:set>
                                    <p:animEffect transition="in" filter="dissolve">
                                      <p:cBhvr>
                                        <p:cTn id="10" dur="1000"/>
                                        <p:tgtEl>
                                          <p:spTgt spid="241671"/>
                                        </p:tgtEl>
                                      </p:cBhvr>
                                    </p:animEffect>
                                  </p:childTnLst>
                                </p:cTn>
                              </p:par>
                            </p:childTnLst>
                          </p:cTn>
                        </p:par>
                        <p:par>
                          <p:cTn id="11" fill="hold">
                            <p:stCondLst>
                              <p:cond delay="1000"/>
                            </p:stCondLst>
                            <p:childTnLst>
                              <p:par>
                                <p:cTn id="12" presetID="9" presetClass="entr" presetSubtype="0" fill="hold" grpId="0" nodeType="afterEffect">
                                  <p:stCondLst>
                                    <p:cond delay="0"/>
                                  </p:stCondLst>
                                  <p:childTnLst>
                                    <p:set>
                                      <p:cBhvr>
                                        <p:cTn id="13" dur="1" fill="hold">
                                          <p:stCondLst>
                                            <p:cond delay="0"/>
                                          </p:stCondLst>
                                        </p:cTn>
                                        <p:tgtEl>
                                          <p:spTgt spid="241674"/>
                                        </p:tgtEl>
                                        <p:attrNameLst>
                                          <p:attrName>style.visibility</p:attrName>
                                        </p:attrNameLst>
                                      </p:cBhvr>
                                      <p:to>
                                        <p:strVal val="visible"/>
                                      </p:to>
                                    </p:set>
                                    <p:animEffect transition="in" filter="dissolve">
                                      <p:cBhvr>
                                        <p:cTn id="14" dur="500"/>
                                        <p:tgtEl>
                                          <p:spTgt spid="241674"/>
                                        </p:tgtEl>
                                      </p:cBhvr>
                                    </p:animEffect>
                                  </p:childTnLst>
                                </p:cTn>
                              </p:par>
                            </p:childTnLst>
                          </p:cTn>
                        </p:par>
                        <p:par>
                          <p:cTn id="15" fill="hold">
                            <p:stCondLst>
                              <p:cond delay="1500"/>
                            </p:stCondLst>
                            <p:childTnLst>
                              <p:par>
                                <p:cTn id="16" presetID="9" presetClass="entr" presetSubtype="0" fill="hold" grpId="0" nodeType="afterEffect">
                                  <p:stCondLst>
                                    <p:cond delay="0"/>
                                  </p:stCondLst>
                                  <p:childTnLst>
                                    <p:set>
                                      <p:cBhvr>
                                        <p:cTn id="17" dur="1" fill="hold">
                                          <p:stCondLst>
                                            <p:cond delay="0"/>
                                          </p:stCondLst>
                                        </p:cTn>
                                        <p:tgtEl>
                                          <p:spTgt spid="241675"/>
                                        </p:tgtEl>
                                        <p:attrNameLst>
                                          <p:attrName>style.visibility</p:attrName>
                                        </p:attrNameLst>
                                      </p:cBhvr>
                                      <p:to>
                                        <p:strVal val="visible"/>
                                      </p:to>
                                    </p:set>
                                    <p:animEffect transition="in" filter="dissolve">
                                      <p:cBhvr>
                                        <p:cTn id="18" dur="500"/>
                                        <p:tgtEl>
                                          <p:spTgt spid="2416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671" grpId="0"/>
      <p:bldP spid="241674" grpId="0" animBg="1"/>
      <p:bldP spid="24167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OnePlanet-Template"/>
          <p:cNvPicPr>
            <a:picLocks noChangeAspect="1" noChangeArrowheads="1"/>
          </p:cNvPicPr>
          <p:nvPr/>
        </p:nvPicPr>
        <p:blipFill>
          <a:blip r:embed="rId3" cstate="print"/>
          <a:srcRect/>
          <a:stretch>
            <a:fillRect/>
          </a:stretch>
        </p:blipFill>
        <p:spPr bwMode="auto">
          <a:xfrm>
            <a:off x="1524000" y="0"/>
            <a:ext cx="9144000" cy="6858000"/>
          </a:xfrm>
          <a:prstGeom prst="rect">
            <a:avLst/>
          </a:prstGeom>
          <a:noFill/>
          <a:ln w="9525">
            <a:noFill/>
            <a:miter lim="800000"/>
            <a:headEnd/>
            <a:tailEnd/>
          </a:ln>
        </p:spPr>
      </p:pic>
      <p:pic>
        <p:nvPicPr>
          <p:cNvPr id="56323" name="Picture 3" descr="asia_water_ThreeGorgesDam copy"/>
          <p:cNvPicPr>
            <a:picLocks noChangeAspect="1" noChangeArrowheads="1"/>
          </p:cNvPicPr>
          <p:nvPr/>
        </p:nvPicPr>
        <p:blipFill>
          <a:blip r:embed="rId4" cstate="print"/>
          <a:srcRect/>
          <a:stretch>
            <a:fillRect/>
          </a:stretch>
        </p:blipFill>
        <p:spPr bwMode="auto">
          <a:xfrm>
            <a:off x="1524000" y="331789"/>
            <a:ext cx="990600" cy="860425"/>
          </a:xfrm>
          <a:prstGeom prst="rect">
            <a:avLst/>
          </a:prstGeom>
          <a:noFill/>
          <a:ln w="9525">
            <a:noFill/>
            <a:miter lim="800000"/>
            <a:headEnd/>
            <a:tailEnd/>
          </a:ln>
        </p:spPr>
      </p:pic>
      <p:sp>
        <p:nvSpPr>
          <p:cNvPr id="56324" name="Rectangle 4"/>
          <p:cNvSpPr>
            <a:spLocks noChangeArrowheads="1"/>
          </p:cNvSpPr>
          <p:nvPr/>
        </p:nvSpPr>
        <p:spPr bwMode="auto">
          <a:xfrm>
            <a:off x="2057400" y="0"/>
            <a:ext cx="7543800" cy="990600"/>
          </a:xfrm>
          <a:prstGeom prst="rect">
            <a:avLst/>
          </a:prstGeom>
          <a:noFill/>
          <a:ln w="9525">
            <a:noFill/>
            <a:miter lim="800000"/>
            <a:headEnd/>
            <a:tailEnd/>
          </a:ln>
        </p:spPr>
        <p:txBody>
          <a:bodyPr anchor="ctr"/>
          <a:lstStyle/>
          <a:p>
            <a:pPr algn="ctr"/>
            <a:r>
              <a:rPr lang="en-US" sz="2800">
                <a:solidFill>
                  <a:srgbClr val="FF9933"/>
                </a:solidFill>
                <a:cs typeface="Arial" pitchFamily="34" charset="0"/>
              </a:rPr>
              <a:t>Changes due to Three Gorges Dam construction, China</a:t>
            </a:r>
            <a:endParaRPr lang="en-US" sz="2800">
              <a:solidFill>
                <a:srgbClr val="FF9933"/>
              </a:solidFill>
            </a:endParaRPr>
          </a:p>
        </p:txBody>
      </p:sp>
      <p:sp>
        <p:nvSpPr>
          <p:cNvPr id="56325" name="Text Box 5"/>
          <p:cNvSpPr txBox="1">
            <a:spLocks noChangeArrowheads="1"/>
          </p:cNvSpPr>
          <p:nvPr/>
        </p:nvSpPr>
        <p:spPr bwMode="auto">
          <a:xfrm>
            <a:off x="7391400" y="1447801"/>
            <a:ext cx="2667000" cy="701675"/>
          </a:xfrm>
          <a:prstGeom prst="rect">
            <a:avLst/>
          </a:prstGeom>
          <a:noFill/>
          <a:ln w="9525">
            <a:noFill/>
            <a:miter lim="800000"/>
            <a:headEnd/>
            <a:tailEnd/>
          </a:ln>
        </p:spPr>
        <p:txBody>
          <a:bodyPr>
            <a:spAutoFit/>
          </a:bodyPr>
          <a:lstStyle/>
          <a:p>
            <a:pPr>
              <a:spcBef>
                <a:spcPct val="50000"/>
              </a:spcBef>
            </a:pPr>
            <a:r>
              <a:rPr lang="en-US" sz="2000">
                <a:solidFill>
                  <a:schemeClr val="bg1"/>
                </a:solidFill>
                <a:cs typeface="Times New Roman" pitchFamily="18" charset="0"/>
              </a:rPr>
              <a:t>Changes due to the construction of dam</a:t>
            </a:r>
            <a:endParaRPr lang="en-US" sz="2000">
              <a:solidFill>
                <a:schemeClr val="bg1"/>
              </a:solidFill>
            </a:endParaRPr>
          </a:p>
        </p:txBody>
      </p:sp>
      <p:sp>
        <p:nvSpPr>
          <p:cNvPr id="245766" name="Text Box 6"/>
          <p:cNvSpPr txBox="1">
            <a:spLocks noChangeArrowheads="1"/>
          </p:cNvSpPr>
          <p:nvPr/>
        </p:nvSpPr>
        <p:spPr bwMode="auto">
          <a:xfrm>
            <a:off x="7391400" y="2667001"/>
            <a:ext cx="3276600" cy="1006475"/>
          </a:xfrm>
          <a:prstGeom prst="rect">
            <a:avLst/>
          </a:prstGeom>
          <a:noFill/>
          <a:ln w="9525">
            <a:noFill/>
            <a:miter lim="800000"/>
            <a:headEnd/>
            <a:tailEnd/>
          </a:ln>
        </p:spPr>
        <p:txBody>
          <a:bodyPr>
            <a:spAutoFit/>
          </a:bodyPr>
          <a:lstStyle/>
          <a:p>
            <a:pPr>
              <a:spcBef>
                <a:spcPct val="50000"/>
              </a:spcBef>
              <a:buFontTx/>
              <a:buChar char="•"/>
            </a:pPr>
            <a:r>
              <a:rPr lang="en-US" sz="2000">
                <a:solidFill>
                  <a:schemeClr val="bg1"/>
                </a:solidFill>
                <a:cs typeface="Arial" pitchFamily="34" charset="0"/>
              </a:rPr>
              <a:t> 1987: Nature of the river and surrounding landscape before the dam</a:t>
            </a:r>
          </a:p>
        </p:txBody>
      </p:sp>
      <p:sp>
        <p:nvSpPr>
          <p:cNvPr id="245767" name="Text Box 7"/>
          <p:cNvSpPr txBox="1">
            <a:spLocks noChangeArrowheads="1"/>
          </p:cNvSpPr>
          <p:nvPr/>
        </p:nvSpPr>
        <p:spPr bwMode="auto">
          <a:xfrm>
            <a:off x="7391400" y="4038601"/>
            <a:ext cx="2667000" cy="1006475"/>
          </a:xfrm>
          <a:prstGeom prst="rect">
            <a:avLst/>
          </a:prstGeom>
          <a:noFill/>
          <a:ln w="9525">
            <a:noFill/>
            <a:miter lim="800000"/>
            <a:headEnd/>
            <a:tailEnd/>
          </a:ln>
        </p:spPr>
        <p:txBody>
          <a:bodyPr>
            <a:spAutoFit/>
          </a:bodyPr>
          <a:lstStyle/>
          <a:p>
            <a:pPr>
              <a:spcBef>
                <a:spcPct val="50000"/>
              </a:spcBef>
              <a:buFontTx/>
              <a:buChar char="•"/>
            </a:pPr>
            <a:r>
              <a:rPr lang="en-US" sz="2000">
                <a:solidFill>
                  <a:schemeClr val="bg1"/>
                </a:solidFill>
                <a:cs typeface="Arial" pitchFamily="34" charset="0"/>
              </a:rPr>
              <a:t> 2004: The enormous dam is clearly visible</a:t>
            </a:r>
          </a:p>
        </p:txBody>
      </p:sp>
      <p:pic>
        <p:nvPicPr>
          <p:cNvPr id="245768" name="Picture 8" descr="17apr1987"/>
          <p:cNvPicPr>
            <a:picLocks noChangeAspect="1" noChangeArrowheads="1"/>
          </p:cNvPicPr>
          <p:nvPr/>
        </p:nvPicPr>
        <p:blipFill>
          <a:blip r:embed="rId5" cstate="print"/>
          <a:srcRect/>
          <a:stretch>
            <a:fillRect/>
          </a:stretch>
        </p:blipFill>
        <p:spPr bwMode="auto">
          <a:xfrm>
            <a:off x="1663700" y="1219200"/>
            <a:ext cx="5651500" cy="5334000"/>
          </a:xfrm>
          <a:prstGeom prst="rect">
            <a:avLst/>
          </a:prstGeom>
          <a:noFill/>
          <a:ln w="9525">
            <a:noFill/>
            <a:miter lim="800000"/>
            <a:headEnd/>
            <a:tailEnd/>
          </a:ln>
        </p:spPr>
      </p:pic>
      <p:pic>
        <p:nvPicPr>
          <p:cNvPr id="245769" name="Picture 9" descr="09may2004"/>
          <p:cNvPicPr>
            <a:picLocks noChangeAspect="1" noChangeArrowheads="1"/>
          </p:cNvPicPr>
          <p:nvPr/>
        </p:nvPicPr>
        <p:blipFill>
          <a:blip r:embed="rId6" cstate="print"/>
          <a:srcRect/>
          <a:stretch>
            <a:fillRect/>
          </a:stretch>
        </p:blipFill>
        <p:spPr bwMode="auto">
          <a:xfrm>
            <a:off x="1676400" y="1219200"/>
            <a:ext cx="5638800" cy="5334000"/>
          </a:xfrm>
          <a:prstGeom prst="rect">
            <a:avLst/>
          </a:prstGeom>
          <a:noFill/>
          <a:ln w="9525">
            <a:noFill/>
            <a:miter lim="800000"/>
            <a:headEnd/>
            <a:tailEnd/>
          </a:ln>
        </p:spPr>
      </p:pic>
    </p:spTree>
    <p:extLst>
      <p:ext uri="{BB962C8B-B14F-4D97-AF65-F5344CB8AC3E}">
        <p14:creationId xmlns:p14="http://schemas.microsoft.com/office/powerpoint/2010/main" val="3594652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45766"/>
                                        </p:tgtEl>
                                        <p:attrNameLst>
                                          <p:attrName>style.visibility</p:attrName>
                                        </p:attrNameLst>
                                      </p:cBhvr>
                                      <p:to>
                                        <p:strVal val="visible"/>
                                      </p:to>
                                    </p:set>
                                    <p:animEffect transition="in" filter="dissolve">
                                      <p:cBhvr>
                                        <p:cTn id="7" dur="500"/>
                                        <p:tgtEl>
                                          <p:spTgt spid="245766"/>
                                        </p:tgtEl>
                                      </p:cBhvr>
                                    </p:animEffect>
                                  </p:childTnLst>
                                </p:cTn>
                              </p:par>
                              <p:par>
                                <p:cTn id="8" presetID="9" presetClass="entr" presetSubtype="0" fill="hold" nodeType="withEffect">
                                  <p:stCondLst>
                                    <p:cond delay="0"/>
                                  </p:stCondLst>
                                  <p:childTnLst>
                                    <p:set>
                                      <p:cBhvr>
                                        <p:cTn id="9" dur="1" fill="hold">
                                          <p:stCondLst>
                                            <p:cond delay="0"/>
                                          </p:stCondLst>
                                        </p:cTn>
                                        <p:tgtEl>
                                          <p:spTgt spid="245768"/>
                                        </p:tgtEl>
                                        <p:attrNameLst>
                                          <p:attrName>style.visibility</p:attrName>
                                        </p:attrNameLst>
                                      </p:cBhvr>
                                      <p:to>
                                        <p:strVal val="visible"/>
                                      </p:to>
                                    </p:set>
                                    <p:animEffect transition="in" filter="dissolve">
                                      <p:cBhvr>
                                        <p:cTn id="10" dur="500"/>
                                        <p:tgtEl>
                                          <p:spTgt spid="245768"/>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245769"/>
                                        </p:tgtEl>
                                        <p:attrNameLst>
                                          <p:attrName>style.visibility</p:attrName>
                                        </p:attrNameLst>
                                      </p:cBhvr>
                                      <p:to>
                                        <p:strVal val="visible"/>
                                      </p:to>
                                    </p:set>
                                    <p:animEffect transition="in" filter="dissolve">
                                      <p:cBhvr>
                                        <p:cTn id="15" dur="500"/>
                                        <p:tgtEl>
                                          <p:spTgt spid="245769"/>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245767"/>
                                        </p:tgtEl>
                                        <p:attrNameLst>
                                          <p:attrName>style.visibility</p:attrName>
                                        </p:attrNameLst>
                                      </p:cBhvr>
                                      <p:to>
                                        <p:strVal val="visible"/>
                                      </p:to>
                                    </p:set>
                                    <p:animEffect transition="in" filter="dissolve">
                                      <p:cBhvr>
                                        <p:cTn id="18" dur="500"/>
                                        <p:tgtEl>
                                          <p:spTgt spid="2457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66" grpId="0"/>
      <p:bldP spid="24576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ChangeArrowheads="1"/>
          </p:cNvSpPr>
          <p:nvPr/>
        </p:nvSpPr>
        <p:spPr bwMode="auto">
          <a:xfrm>
            <a:off x="1828800" y="0"/>
            <a:ext cx="7772400" cy="1143000"/>
          </a:xfrm>
          <a:prstGeom prst="rect">
            <a:avLst/>
          </a:prstGeom>
          <a:noFill/>
          <a:ln w="9525">
            <a:noFill/>
            <a:miter lim="800000"/>
            <a:headEnd/>
            <a:tailEnd/>
          </a:ln>
        </p:spPr>
        <p:txBody>
          <a:bodyPr anchor="ctr"/>
          <a:lstStyle/>
          <a:p>
            <a:r>
              <a:rPr lang="en-GB" sz="3500" b="1">
                <a:solidFill>
                  <a:schemeClr val="bg1"/>
                </a:solidFill>
              </a:rPr>
              <a:t>Title</a:t>
            </a:r>
            <a:endParaRPr lang="en-US" sz="3500" b="1">
              <a:solidFill>
                <a:schemeClr val="bg1"/>
              </a:solidFill>
            </a:endParaRPr>
          </a:p>
        </p:txBody>
      </p:sp>
      <p:sp>
        <p:nvSpPr>
          <p:cNvPr id="7172" name="Rectangle 3"/>
          <p:cNvSpPr>
            <a:spLocks noChangeArrowheads="1"/>
          </p:cNvSpPr>
          <p:nvPr/>
        </p:nvSpPr>
        <p:spPr bwMode="auto">
          <a:xfrm>
            <a:off x="1828800" y="990600"/>
            <a:ext cx="7772400" cy="1143000"/>
          </a:xfrm>
          <a:prstGeom prst="rect">
            <a:avLst/>
          </a:prstGeom>
          <a:noFill/>
          <a:ln w="9525">
            <a:noFill/>
            <a:miter lim="800000"/>
            <a:headEnd/>
            <a:tailEnd/>
          </a:ln>
        </p:spPr>
        <p:txBody>
          <a:bodyPr anchor="ctr"/>
          <a:lstStyle/>
          <a:p>
            <a:r>
              <a:rPr lang="en-GB" sz="3000" b="1">
                <a:solidFill>
                  <a:schemeClr val="bg1"/>
                </a:solidFill>
              </a:rPr>
              <a:t>Body text</a:t>
            </a:r>
            <a:endParaRPr lang="en-US" sz="3000" b="1">
              <a:solidFill>
                <a:schemeClr val="bg1"/>
              </a:solidFill>
            </a:endParaRPr>
          </a:p>
        </p:txBody>
      </p:sp>
      <p:graphicFrame>
        <p:nvGraphicFramePr>
          <p:cNvPr id="7170" name="Object 4"/>
          <p:cNvGraphicFramePr>
            <a:graphicFrameLocks noChangeAspect="1"/>
          </p:cNvGraphicFramePr>
          <p:nvPr/>
        </p:nvGraphicFramePr>
        <p:xfrm>
          <a:off x="1524000" y="0"/>
          <a:ext cx="9144000" cy="6858000"/>
        </p:xfrm>
        <a:graphic>
          <a:graphicData uri="http://schemas.openxmlformats.org/presentationml/2006/ole">
            <mc:AlternateContent xmlns:mc="http://schemas.openxmlformats.org/markup-compatibility/2006">
              <mc:Choice xmlns:v="urn:schemas-microsoft-com:vml" Requires="v">
                <p:oleObj spid="_x0000_s9280" name="Image" r:id="rId3" imgW="5957317" imgH="4463415" progId="">
                  <p:embed/>
                </p:oleObj>
              </mc:Choice>
              <mc:Fallback>
                <p:oleObj name="Image" r:id="rId3" imgW="5957317" imgH="4463415"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73" name="Text Box 6"/>
          <p:cNvSpPr txBox="1">
            <a:spLocks noChangeArrowheads="1"/>
          </p:cNvSpPr>
          <p:nvPr/>
        </p:nvSpPr>
        <p:spPr bwMode="auto">
          <a:xfrm>
            <a:off x="6781800" y="1335089"/>
            <a:ext cx="3352800" cy="3140075"/>
          </a:xfrm>
          <a:prstGeom prst="rect">
            <a:avLst/>
          </a:prstGeom>
          <a:noFill/>
          <a:ln w="9525">
            <a:noFill/>
            <a:miter lim="800000"/>
            <a:headEnd/>
            <a:tailEnd/>
          </a:ln>
        </p:spPr>
        <p:txBody>
          <a:bodyPr>
            <a:spAutoFit/>
          </a:bodyPr>
          <a:lstStyle/>
          <a:p>
            <a:pPr>
              <a:buFontTx/>
              <a:buChar char="•"/>
            </a:pPr>
            <a:r>
              <a:rPr lang="en-US" sz="2000">
                <a:solidFill>
                  <a:srgbClr val="FFE089"/>
                </a:solidFill>
              </a:rPr>
              <a:t>The capital and largest city of the United Kingdom</a:t>
            </a:r>
          </a:p>
          <a:p>
            <a:pPr>
              <a:buFontTx/>
              <a:buChar char="•"/>
            </a:pPr>
            <a:r>
              <a:rPr lang="en-US" sz="2000">
                <a:solidFill>
                  <a:srgbClr val="FFE089"/>
                </a:solidFill>
              </a:rPr>
              <a:t>Area of 659 sq. mi. (1 706 sq. km.)</a:t>
            </a:r>
          </a:p>
          <a:p>
            <a:pPr>
              <a:buFontTx/>
              <a:buChar char="•"/>
            </a:pPr>
            <a:endParaRPr lang="en-US" sz="2000">
              <a:solidFill>
                <a:srgbClr val="FFE089"/>
              </a:solidFill>
            </a:endParaRPr>
          </a:p>
          <a:p>
            <a:pPr>
              <a:buFontTx/>
              <a:buChar char="•"/>
            </a:pPr>
            <a:r>
              <a:rPr lang="en-US" sz="2000">
                <a:solidFill>
                  <a:srgbClr val="FFE089"/>
                </a:solidFill>
              </a:rPr>
              <a:t>Over 7 million residents.</a:t>
            </a:r>
          </a:p>
          <a:p>
            <a:pPr>
              <a:buFontTx/>
              <a:buChar char="•"/>
            </a:pPr>
            <a:endParaRPr lang="en-US" sz="2000">
              <a:solidFill>
                <a:srgbClr val="FFE089"/>
              </a:solidFill>
            </a:endParaRPr>
          </a:p>
          <a:p>
            <a:pPr>
              <a:buFontTx/>
              <a:buChar char="•"/>
            </a:pPr>
            <a:r>
              <a:rPr lang="en-US" sz="2000">
                <a:solidFill>
                  <a:srgbClr val="FFE089"/>
                </a:solidFill>
              </a:rPr>
              <a:t>Population projected to approach 8 million by 2021.	</a:t>
            </a:r>
          </a:p>
        </p:txBody>
      </p:sp>
      <p:pic>
        <p:nvPicPr>
          <p:cNvPr id="7174" name="Picture 7" descr="25jun1976"/>
          <p:cNvPicPr>
            <a:picLocks noChangeAspect="1" noChangeArrowheads="1"/>
          </p:cNvPicPr>
          <p:nvPr/>
        </p:nvPicPr>
        <p:blipFill>
          <a:blip r:embed="rId5" cstate="print"/>
          <a:srcRect/>
          <a:stretch>
            <a:fillRect/>
          </a:stretch>
        </p:blipFill>
        <p:spPr bwMode="auto">
          <a:xfrm>
            <a:off x="1981200" y="1371600"/>
            <a:ext cx="4610100" cy="5029200"/>
          </a:xfrm>
          <a:prstGeom prst="rect">
            <a:avLst/>
          </a:prstGeom>
          <a:noFill/>
          <a:ln w="9525">
            <a:noFill/>
            <a:miter lim="800000"/>
            <a:headEnd/>
            <a:tailEnd/>
          </a:ln>
        </p:spPr>
      </p:pic>
      <p:pic>
        <p:nvPicPr>
          <p:cNvPr id="216072" name="Picture 8" descr="09sep2004"/>
          <p:cNvPicPr>
            <a:picLocks noChangeAspect="1" noChangeArrowheads="1"/>
          </p:cNvPicPr>
          <p:nvPr/>
        </p:nvPicPr>
        <p:blipFill>
          <a:blip r:embed="rId6" cstate="print"/>
          <a:srcRect/>
          <a:stretch>
            <a:fillRect/>
          </a:stretch>
        </p:blipFill>
        <p:spPr bwMode="auto">
          <a:xfrm>
            <a:off x="1981200" y="1371600"/>
            <a:ext cx="4597400" cy="5029200"/>
          </a:xfrm>
          <a:prstGeom prst="rect">
            <a:avLst/>
          </a:prstGeom>
          <a:noFill/>
          <a:ln w="9525">
            <a:noFill/>
            <a:miter lim="800000"/>
            <a:headEnd/>
            <a:tailEnd/>
          </a:ln>
        </p:spPr>
      </p:pic>
      <p:sp>
        <p:nvSpPr>
          <p:cNvPr id="7176" name="Rectangle 10"/>
          <p:cNvSpPr>
            <a:spLocks noChangeArrowheads="1"/>
          </p:cNvSpPr>
          <p:nvPr/>
        </p:nvSpPr>
        <p:spPr bwMode="auto">
          <a:xfrm>
            <a:off x="1828800" y="228600"/>
            <a:ext cx="4572000" cy="685800"/>
          </a:xfrm>
          <a:prstGeom prst="rect">
            <a:avLst/>
          </a:prstGeom>
          <a:noFill/>
          <a:ln w="9525">
            <a:noFill/>
            <a:miter lim="800000"/>
            <a:headEnd/>
            <a:tailEnd/>
          </a:ln>
        </p:spPr>
        <p:txBody>
          <a:bodyPr anchor="ctr"/>
          <a:lstStyle/>
          <a:p>
            <a:r>
              <a:rPr lang="en-US" sz="3600">
                <a:solidFill>
                  <a:srgbClr val="ECAE00"/>
                </a:solidFill>
              </a:rPr>
              <a:t>Urbanization:</a:t>
            </a:r>
            <a:br>
              <a:rPr lang="en-US" sz="3600">
                <a:solidFill>
                  <a:srgbClr val="ECAE00"/>
                </a:solidFill>
              </a:rPr>
            </a:br>
            <a:r>
              <a:rPr lang="en-US" sz="3600">
                <a:solidFill>
                  <a:srgbClr val="ECAE00"/>
                </a:solidFill>
              </a:rPr>
              <a:t>London, England</a:t>
            </a:r>
            <a:endParaRPr lang="en-US" sz="4400">
              <a:solidFill>
                <a:schemeClr val="tx2"/>
              </a:solidFill>
            </a:endParaRPr>
          </a:p>
        </p:txBody>
      </p:sp>
    </p:spTree>
    <p:extLst>
      <p:ext uri="{BB962C8B-B14F-4D97-AF65-F5344CB8AC3E}">
        <p14:creationId xmlns:p14="http://schemas.microsoft.com/office/powerpoint/2010/main" val="4067390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16072"/>
                                        </p:tgtEl>
                                        <p:attrNameLst>
                                          <p:attrName>style.visibility</p:attrName>
                                        </p:attrNameLst>
                                      </p:cBhvr>
                                      <p:to>
                                        <p:strVal val="visible"/>
                                      </p:to>
                                    </p:set>
                                    <p:animEffect transition="in" filter="dissolve">
                                      <p:cBhvr>
                                        <p:cTn id="7" dur="500"/>
                                        <p:tgtEl>
                                          <p:spTgt spid="2160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ChangeArrowheads="1"/>
          </p:cNvSpPr>
          <p:nvPr/>
        </p:nvSpPr>
        <p:spPr bwMode="auto">
          <a:xfrm>
            <a:off x="1828800" y="0"/>
            <a:ext cx="7772400" cy="1143000"/>
          </a:xfrm>
          <a:prstGeom prst="rect">
            <a:avLst/>
          </a:prstGeom>
          <a:noFill/>
          <a:ln w="9525">
            <a:noFill/>
            <a:miter lim="800000"/>
            <a:headEnd/>
            <a:tailEnd/>
          </a:ln>
        </p:spPr>
        <p:txBody>
          <a:bodyPr anchor="ctr"/>
          <a:lstStyle/>
          <a:p>
            <a:r>
              <a:rPr lang="en-GB" sz="3500" b="1">
                <a:solidFill>
                  <a:schemeClr val="bg1"/>
                </a:solidFill>
              </a:rPr>
              <a:t>Title</a:t>
            </a:r>
            <a:endParaRPr lang="en-US" sz="3500" b="1">
              <a:solidFill>
                <a:schemeClr val="bg1"/>
              </a:solidFill>
            </a:endParaRPr>
          </a:p>
        </p:txBody>
      </p:sp>
      <p:sp>
        <p:nvSpPr>
          <p:cNvPr id="8196" name="Rectangle 3"/>
          <p:cNvSpPr>
            <a:spLocks noChangeArrowheads="1"/>
          </p:cNvSpPr>
          <p:nvPr/>
        </p:nvSpPr>
        <p:spPr bwMode="auto">
          <a:xfrm>
            <a:off x="1828800" y="990600"/>
            <a:ext cx="7772400" cy="1143000"/>
          </a:xfrm>
          <a:prstGeom prst="rect">
            <a:avLst/>
          </a:prstGeom>
          <a:noFill/>
          <a:ln w="9525">
            <a:noFill/>
            <a:miter lim="800000"/>
            <a:headEnd/>
            <a:tailEnd/>
          </a:ln>
        </p:spPr>
        <p:txBody>
          <a:bodyPr anchor="ctr"/>
          <a:lstStyle/>
          <a:p>
            <a:r>
              <a:rPr lang="en-GB" sz="3000" b="1">
                <a:solidFill>
                  <a:schemeClr val="bg1"/>
                </a:solidFill>
              </a:rPr>
              <a:t>Body text</a:t>
            </a:r>
            <a:endParaRPr lang="en-US" sz="3000" b="1">
              <a:solidFill>
                <a:schemeClr val="bg1"/>
              </a:solidFill>
            </a:endParaRPr>
          </a:p>
        </p:txBody>
      </p:sp>
      <p:graphicFrame>
        <p:nvGraphicFramePr>
          <p:cNvPr id="8194" name="Object 4"/>
          <p:cNvGraphicFramePr>
            <a:graphicFrameLocks noChangeAspect="1"/>
          </p:cNvGraphicFramePr>
          <p:nvPr/>
        </p:nvGraphicFramePr>
        <p:xfrm>
          <a:off x="1524000" y="0"/>
          <a:ext cx="9144000" cy="6858000"/>
        </p:xfrm>
        <a:graphic>
          <a:graphicData uri="http://schemas.openxmlformats.org/presentationml/2006/ole">
            <mc:AlternateContent xmlns:mc="http://schemas.openxmlformats.org/markup-compatibility/2006">
              <mc:Choice xmlns:v="urn:schemas-microsoft-com:vml" Requires="v">
                <p:oleObj spid="_x0000_s10304" name="Image" r:id="rId3" imgW="5957317" imgH="4463415" progId="">
                  <p:embed/>
                </p:oleObj>
              </mc:Choice>
              <mc:Fallback>
                <p:oleObj name="Image" r:id="rId3" imgW="5957317" imgH="4463415"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197" name="Rectangle 5"/>
          <p:cNvSpPr>
            <a:spLocks noGrp="1" noChangeArrowheads="1"/>
          </p:cNvSpPr>
          <p:nvPr>
            <p:ph type="title" idx="4294967295"/>
          </p:nvPr>
        </p:nvSpPr>
        <p:spPr>
          <a:xfrm>
            <a:off x="1524000" y="228600"/>
            <a:ext cx="4572000" cy="685800"/>
          </a:xfrm>
          <a:noFill/>
        </p:spPr>
        <p:txBody>
          <a:bodyPr>
            <a:normAutofit fontScale="90000"/>
          </a:bodyPr>
          <a:lstStyle/>
          <a:p>
            <a:pPr algn="l" eaLnBrk="1" hangingPunct="1"/>
            <a:r>
              <a:rPr lang="en-US" sz="3600">
                <a:solidFill>
                  <a:srgbClr val="ECAE00"/>
                </a:solidFill>
              </a:rPr>
              <a:t>Urbanization:</a:t>
            </a:r>
            <a:br>
              <a:rPr lang="en-US" sz="3600">
                <a:solidFill>
                  <a:srgbClr val="ECAE00"/>
                </a:solidFill>
              </a:rPr>
            </a:br>
            <a:r>
              <a:rPr lang="en-US" sz="3600">
                <a:solidFill>
                  <a:srgbClr val="ECAE00"/>
                </a:solidFill>
              </a:rPr>
              <a:t>Dhaka, Bangladesh</a:t>
            </a:r>
            <a:endParaRPr lang="en-US" smtClean="0"/>
          </a:p>
        </p:txBody>
      </p:sp>
      <p:sp>
        <p:nvSpPr>
          <p:cNvPr id="8198" name="Text Box 6"/>
          <p:cNvSpPr txBox="1">
            <a:spLocks noChangeArrowheads="1"/>
          </p:cNvSpPr>
          <p:nvPr/>
        </p:nvSpPr>
        <p:spPr bwMode="auto">
          <a:xfrm>
            <a:off x="6934200" y="1447801"/>
            <a:ext cx="3200400" cy="1311275"/>
          </a:xfrm>
          <a:prstGeom prst="rect">
            <a:avLst/>
          </a:prstGeom>
          <a:noFill/>
          <a:ln w="9525">
            <a:noFill/>
            <a:miter lim="800000"/>
            <a:headEnd/>
            <a:tailEnd/>
          </a:ln>
        </p:spPr>
        <p:txBody>
          <a:bodyPr>
            <a:spAutoFit/>
          </a:bodyPr>
          <a:lstStyle/>
          <a:p>
            <a:pPr>
              <a:spcBef>
                <a:spcPct val="50000"/>
              </a:spcBef>
            </a:pPr>
            <a:r>
              <a:rPr lang="en-US" sz="2000">
                <a:solidFill>
                  <a:srgbClr val="FFE089"/>
                </a:solidFill>
                <a:cs typeface="Arial" pitchFamily="34" charset="0"/>
              </a:rPr>
              <a:t>1977-2000: the capital of Bangladesh, has grown from a city of 2.5 million  more than 10 million.</a:t>
            </a:r>
            <a:endParaRPr lang="en-US" sz="2000">
              <a:solidFill>
                <a:srgbClr val="FFE089"/>
              </a:solidFill>
            </a:endParaRPr>
          </a:p>
        </p:txBody>
      </p:sp>
      <p:pic>
        <p:nvPicPr>
          <p:cNvPr id="8199" name="Picture 7" descr="08feb1977"/>
          <p:cNvPicPr>
            <a:picLocks noChangeAspect="1" noChangeArrowheads="1"/>
          </p:cNvPicPr>
          <p:nvPr/>
        </p:nvPicPr>
        <p:blipFill>
          <a:blip r:embed="rId5" cstate="print"/>
          <a:srcRect/>
          <a:stretch>
            <a:fillRect/>
          </a:stretch>
        </p:blipFill>
        <p:spPr bwMode="auto">
          <a:xfrm>
            <a:off x="1905000" y="1295400"/>
            <a:ext cx="4622800" cy="5029200"/>
          </a:xfrm>
          <a:prstGeom prst="rect">
            <a:avLst/>
          </a:prstGeom>
          <a:noFill/>
          <a:ln w="9525">
            <a:noFill/>
            <a:miter lim="800000"/>
            <a:headEnd/>
            <a:tailEnd/>
          </a:ln>
        </p:spPr>
      </p:pic>
      <p:pic>
        <p:nvPicPr>
          <p:cNvPr id="217096" name="Picture 8" descr="28feb2000"/>
          <p:cNvPicPr>
            <a:picLocks noChangeAspect="1" noChangeArrowheads="1"/>
          </p:cNvPicPr>
          <p:nvPr/>
        </p:nvPicPr>
        <p:blipFill>
          <a:blip r:embed="rId6" cstate="print"/>
          <a:srcRect/>
          <a:stretch>
            <a:fillRect/>
          </a:stretch>
        </p:blipFill>
        <p:spPr bwMode="auto">
          <a:xfrm>
            <a:off x="1905000" y="1295400"/>
            <a:ext cx="4622800" cy="5029200"/>
          </a:xfrm>
          <a:prstGeom prst="rect">
            <a:avLst/>
          </a:prstGeom>
          <a:noFill/>
          <a:ln w="9525">
            <a:noFill/>
            <a:miter lim="800000"/>
            <a:headEnd/>
            <a:tailEnd/>
          </a:ln>
        </p:spPr>
      </p:pic>
    </p:spTree>
    <p:extLst>
      <p:ext uri="{BB962C8B-B14F-4D97-AF65-F5344CB8AC3E}">
        <p14:creationId xmlns:p14="http://schemas.microsoft.com/office/powerpoint/2010/main" val="702942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17096"/>
                                        </p:tgtEl>
                                        <p:attrNameLst>
                                          <p:attrName>style.visibility</p:attrName>
                                        </p:attrNameLst>
                                      </p:cBhvr>
                                      <p:to>
                                        <p:strVal val="visible"/>
                                      </p:to>
                                    </p:set>
                                    <p:animEffect transition="in" filter="dissolve">
                                      <p:cBhvr>
                                        <p:cTn id="7" dur="500"/>
                                        <p:tgtEl>
                                          <p:spTgt spid="2170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ChangeArrowheads="1"/>
          </p:cNvSpPr>
          <p:nvPr/>
        </p:nvSpPr>
        <p:spPr bwMode="auto">
          <a:xfrm>
            <a:off x="1828800" y="0"/>
            <a:ext cx="7772400" cy="1143000"/>
          </a:xfrm>
          <a:prstGeom prst="rect">
            <a:avLst/>
          </a:prstGeom>
          <a:noFill/>
          <a:ln w="9525">
            <a:noFill/>
            <a:miter lim="800000"/>
            <a:headEnd/>
            <a:tailEnd/>
          </a:ln>
        </p:spPr>
        <p:txBody>
          <a:bodyPr anchor="ctr"/>
          <a:lstStyle/>
          <a:p>
            <a:r>
              <a:rPr lang="en-GB" sz="3500" b="1">
                <a:solidFill>
                  <a:schemeClr val="bg1"/>
                </a:solidFill>
              </a:rPr>
              <a:t>Title</a:t>
            </a:r>
            <a:endParaRPr lang="en-US" sz="3500" b="1">
              <a:solidFill>
                <a:schemeClr val="bg1"/>
              </a:solidFill>
            </a:endParaRPr>
          </a:p>
        </p:txBody>
      </p:sp>
      <p:sp>
        <p:nvSpPr>
          <p:cNvPr id="9220" name="Rectangle 3"/>
          <p:cNvSpPr>
            <a:spLocks noChangeArrowheads="1"/>
          </p:cNvSpPr>
          <p:nvPr/>
        </p:nvSpPr>
        <p:spPr bwMode="auto">
          <a:xfrm>
            <a:off x="1828800" y="990600"/>
            <a:ext cx="7772400" cy="1143000"/>
          </a:xfrm>
          <a:prstGeom prst="rect">
            <a:avLst/>
          </a:prstGeom>
          <a:noFill/>
          <a:ln w="9525">
            <a:noFill/>
            <a:miter lim="800000"/>
            <a:headEnd/>
            <a:tailEnd/>
          </a:ln>
        </p:spPr>
        <p:txBody>
          <a:bodyPr anchor="ctr"/>
          <a:lstStyle/>
          <a:p>
            <a:r>
              <a:rPr lang="en-GB" sz="3000" b="1">
                <a:solidFill>
                  <a:schemeClr val="bg1"/>
                </a:solidFill>
              </a:rPr>
              <a:t>Body text</a:t>
            </a:r>
            <a:endParaRPr lang="en-US" sz="3000" b="1">
              <a:solidFill>
                <a:schemeClr val="bg1"/>
              </a:solidFill>
            </a:endParaRPr>
          </a:p>
        </p:txBody>
      </p:sp>
      <p:graphicFrame>
        <p:nvGraphicFramePr>
          <p:cNvPr id="9218" name="Object 4"/>
          <p:cNvGraphicFramePr>
            <a:graphicFrameLocks noChangeAspect="1"/>
          </p:cNvGraphicFramePr>
          <p:nvPr/>
        </p:nvGraphicFramePr>
        <p:xfrm>
          <a:off x="1524000" y="0"/>
          <a:ext cx="9144000" cy="6858000"/>
        </p:xfrm>
        <a:graphic>
          <a:graphicData uri="http://schemas.openxmlformats.org/presentationml/2006/ole">
            <mc:AlternateContent xmlns:mc="http://schemas.openxmlformats.org/markup-compatibility/2006">
              <mc:Choice xmlns:v="urn:schemas-microsoft-com:vml" Requires="v">
                <p:oleObj spid="_x0000_s11328" name="Image" r:id="rId3" imgW="5957317" imgH="4463415" progId="">
                  <p:embed/>
                </p:oleObj>
              </mc:Choice>
              <mc:Fallback>
                <p:oleObj name="Image" r:id="rId3" imgW="5957317" imgH="4463415"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221" name="Rectangle 5"/>
          <p:cNvSpPr>
            <a:spLocks noGrp="1" noChangeArrowheads="1"/>
          </p:cNvSpPr>
          <p:nvPr>
            <p:ph type="title" idx="4294967295"/>
          </p:nvPr>
        </p:nvSpPr>
        <p:spPr>
          <a:xfrm>
            <a:off x="1524000" y="228600"/>
            <a:ext cx="5943600" cy="685800"/>
          </a:xfrm>
          <a:noFill/>
        </p:spPr>
        <p:txBody>
          <a:bodyPr>
            <a:normAutofit fontScale="90000"/>
          </a:bodyPr>
          <a:lstStyle/>
          <a:p>
            <a:pPr algn="l" eaLnBrk="1" hangingPunct="1"/>
            <a:r>
              <a:rPr lang="en-US" sz="3600">
                <a:solidFill>
                  <a:srgbClr val="ECAE00"/>
                </a:solidFill>
              </a:rPr>
              <a:t>Aquaculture Impact:</a:t>
            </a:r>
            <a:br>
              <a:rPr lang="en-US" sz="3600">
                <a:solidFill>
                  <a:srgbClr val="ECAE00"/>
                </a:solidFill>
              </a:rPr>
            </a:br>
            <a:r>
              <a:rPr lang="en-US" sz="3600">
                <a:solidFill>
                  <a:srgbClr val="ECAE00"/>
                </a:solidFill>
              </a:rPr>
              <a:t>Gulf of Fonseca,Honduras</a:t>
            </a:r>
            <a:endParaRPr lang="en-US" smtClean="0"/>
          </a:p>
        </p:txBody>
      </p:sp>
      <p:pic>
        <p:nvPicPr>
          <p:cNvPr id="9222" name="Picture 6" descr="06jan1987"/>
          <p:cNvPicPr>
            <a:picLocks noChangeAspect="1" noChangeArrowheads="1"/>
          </p:cNvPicPr>
          <p:nvPr/>
        </p:nvPicPr>
        <p:blipFill>
          <a:blip r:embed="rId5" cstate="print"/>
          <a:srcRect/>
          <a:stretch>
            <a:fillRect/>
          </a:stretch>
        </p:blipFill>
        <p:spPr bwMode="auto">
          <a:xfrm>
            <a:off x="1905000" y="1295400"/>
            <a:ext cx="4622800" cy="5029200"/>
          </a:xfrm>
          <a:prstGeom prst="rect">
            <a:avLst/>
          </a:prstGeom>
          <a:noFill/>
          <a:ln w="9525">
            <a:noFill/>
            <a:miter lim="800000"/>
            <a:headEnd/>
            <a:tailEnd/>
          </a:ln>
        </p:spPr>
      </p:pic>
      <p:pic>
        <p:nvPicPr>
          <p:cNvPr id="218119" name="Picture 7" descr="15nov1999"/>
          <p:cNvPicPr>
            <a:picLocks noChangeAspect="1" noChangeArrowheads="1"/>
          </p:cNvPicPr>
          <p:nvPr/>
        </p:nvPicPr>
        <p:blipFill>
          <a:blip r:embed="rId6" cstate="print"/>
          <a:srcRect/>
          <a:stretch>
            <a:fillRect/>
          </a:stretch>
        </p:blipFill>
        <p:spPr bwMode="auto">
          <a:xfrm>
            <a:off x="1905000" y="1295400"/>
            <a:ext cx="4622800" cy="5029200"/>
          </a:xfrm>
          <a:prstGeom prst="rect">
            <a:avLst/>
          </a:prstGeom>
          <a:noFill/>
          <a:ln w="9525">
            <a:noFill/>
            <a:miter lim="800000"/>
            <a:headEnd/>
            <a:tailEnd/>
          </a:ln>
        </p:spPr>
      </p:pic>
      <p:sp>
        <p:nvSpPr>
          <p:cNvPr id="9224" name="Text Box 8"/>
          <p:cNvSpPr txBox="1">
            <a:spLocks noChangeArrowheads="1"/>
          </p:cNvSpPr>
          <p:nvPr/>
        </p:nvSpPr>
        <p:spPr bwMode="auto">
          <a:xfrm>
            <a:off x="6934200" y="1371601"/>
            <a:ext cx="3048000" cy="3292475"/>
          </a:xfrm>
          <a:prstGeom prst="rect">
            <a:avLst/>
          </a:prstGeom>
          <a:noFill/>
          <a:ln w="9525">
            <a:noFill/>
            <a:miter lim="800000"/>
            <a:headEnd/>
            <a:tailEnd/>
          </a:ln>
        </p:spPr>
        <p:txBody>
          <a:bodyPr>
            <a:spAutoFit/>
          </a:bodyPr>
          <a:lstStyle/>
          <a:p>
            <a:pPr>
              <a:spcBef>
                <a:spcPct val="50000"/>
              </a:spcBef>
              <a:buFontTx/>
              <a:buChar char="•"/>
            </a:pPr>
            <a:r>
              <a:rPr lang="en-US" sz="2000" dirty="0">
                <a:solidFill>
                  <a:srgbClr val="FFE089"/>
                </a:solidFill>
              </a:rPr>
              <a:t>Over a period of 12 years, the images reveal how shrimp farms and ponds have mushroomed carpeting the landscape around the Gulf of Fonseca, Honduras, in blocks of blue and black shapes.</a:t>
            </a:r>
          </a:p>
          <a:p>
            <a:pPr>
              <a:spcBef>
                <a:spcPct val="50000"/>
              </a:spcBef>
            </a:pPr>
            <a:endParaRPr lang="en-US" sz="2000" dirty="0">
              <a:solidFill>
                <a:srgbClr val="FFE089"/>
              </a:solidFill>
            </a:endParaRPr>
          </a:p>
        </p:txBody>
      </p:sp>
      <p:sp>
        <p:nvSpPr>
          <p:cNvPr id="218121" name="Text Box 9"/>
          <p:cNvSpPr txBox="1">
            <a:spLocks noChangeArrowheads="1"/>
          </p:cNvSpPr>
          <p:nvPr/>
        </p:nvSpPr>
        <p:spPr bwMode="auto">
          <a:xfrm>
            <a:off x="6934200" y="4327526"/>
            <a:ext cx="2667000" cy="2073275"/>
          </a:xfrm>
          <a:prstGeom prst="rect">
            <a:avLst/>
          </a:prstGeom>
          <a:noFill/>
          <a:ln w="9525">
            <a:noFill/>
            <a:miter lim="800000"/>
            <a:headEnd/>
            <a:tailEnd/>
          </a:ln>
        </p:spPr>
        <p:txBody>
          <a:bodyPr>
            <a:spAutoFit/>
          </a:bodyPr>
          <a:lstStyle/>
          <a:p>
            <a:pPr>
              <a:spcBef>
                <a:spcPct val="50000"/>
              </a:spcBef>
              <a:buFontTx/>
              <a:buChar char="•"/>
            </a:pPr>
            <a:r>
              <a:rPr lang="en-US" sz="2000">
                <a:solidFill>
                  <a:srgbClr val="FFE089"/>
                </a:solidFill>
              </a:rPr>
              <a:t>Honduras is second only to Ecuador in the cultivation and export of shrimp from Latin America.</a:t>
            </a:r>
          </a:p>
          <a:p>
            <a:pPr>
              <a:spcBef>
                <a:spcPct val="50000"/>
              </a:spcBef>
            </a:pPr>
            <a:endParaRPr lang="en-US" sz="2000">
              <a:solidFill>
                <a:srgbClr val="FFE089"/>
              </a:solidFill>
            </a:endParaRPr>
          </a:p>
        </p:txBody>
      </p:sp>
    </p:spTree>
    <p:extLst>
      <p:ext uri="{BB962C8B-B14F-4D97-AF65-F5344CB8AC3E}">
        <p14:creationId xmlns:p14="http://schemas.microsoft.com/office/powerpoint/2010/main" val="4192947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18119"/>
                                        </p:tgtEl>
                                        <p:attrNameLst>
                                          <p:attrName>style.visibility</p:attrName>
                                        </p:attrNameLst>
                                      </p:cBhvr>
                                      <p:to>
                                        <p:strVal val="visible"/>
                                      </p:to>
                                    </p:set>
                                    <p:animEffect transition="in" filter="dissolve">
                                      <p:cBhvr>
                                        <p:cTn id="7" dur="500"/>
                                        <p:tgtEl>
                                          <p:spTgt spid="218119"/>
                                        </p:tgtEl>
                                      </p:cBhvr>
                                    </p:animEffect>
                                  </p:childTnLst>
                                </p:cTn>
                              </p:par>
                            </p:childTnLst>
                          </p:cTn>
                        </p:par>
                        <p:par>
                          <p:cTn id="8" fill="hold">
                            <p:stCondLst>
                              <p:cond delay="500"/>
                            </p:stCondLst>
                            <p:childTnLst>
                              <p:par>
                                <p:cTn id="9" presetID="9" presetClass="entr" presetSubtype="0" fill="hold" grpId="0" nodeType="afterEffect">
                                  <p:stCondLst>
                                    <p:cond delay="1000"/>
                                  </p:stCondLst>
                                  <p:childTnLst>
                                    <p:set>
                                      <p:cBhvr>
                                        <p:cTn id="10" dur="1" fill="hold">
                                          <p:stCondLst>
                                            <p:cond delay="0"/>
                                          </p:stCondLst>
                                        </p:cTn>
                                        <p:tgtEl>
                                          <p:spTgt spid="218121"/>
                                        </p:tgtEl>
                                        <p:attrNameLst>
                                          <p:attrName>style.visibility</p:attrName>
                                        </p:attrNameLst>
                                      </p:cBhvr>
                                      <p:to>
                                        <p:strVal val="visible"/>
                                      </p:to>
                                    </p:set>
                                    <p:animEffect transition="in" filter="dissolve">
                                      <p:cBhvr>
                                        <p:cTn id="11" dur="500"/>
                                        <p:tgtEl>
                                          <p:spTgt spid="218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21" grpId="0"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ChangeArrowheads="1"/>
          </p:cNvSpPr>
          <p:nvPr/>
        </p:nvSpPr>
        <p:spPr bwMode="auto">
          <a:xfrm>
            <a:off x="1828800" y="0"/>
            <a:ext cx="7772400" cy="1143000"/>
          </a:xfrm>
          <a:prstGeom prst="rect">
            <a:avLst/>
          </a:prstGeom>
          <a:noFill/>
          <a:ln w="9525">
            <a:noFill/>
            <a:miter lim="800000"/>
            <a:headEnd/>
            <a:tailEnd/>
          </a:ln>
        </p:spPr>
        <p:txBody>
          <a:bodyPr anchor="ctr"/>
          <a:lstStyle/>
          <a:p>
            <a:r>
              <a:rPr lang="en-GB" sz="3500" b="1">
                <a:solidFill>
                  <a:schemeClr val="bg1"/>
                </a:solidFill>
              </a:rPr>
              <a:t>Title</a:t>
            </a:r>
            <a:endParaRPr lang="en-US" sz="3500" b="1">
              <a:solidFill>
                <a:schemeClr val="bg1"/>
              </a:solidFill>
            </a:endParaRPr>
          </a:p>
        </p:txBody>
      </p:sp>
      <p:sp>
        <p:nvSpPr>
          <p:cNvPr id="11268" name="Rectangle 3"/>
          <p:cNvSpPr>
            <a:spLocks noChangeArrowheads="1"/>
          </p:cNvSpPr>
          <p:nvPr/>
        </p:nvSpPr>
        <p:spPr bwMode="auto">
          <a:xfrm>
            <a:off x="1828800" y="990600"/>
            <a:ext cx="7772400" cy="1143000"/>
          </a:xfrm>
          <a:prstGeom prst="rect">
            <a:avLst/>
          </a:prstGeom>
          <a:noFill/>
          <a:ln w="9525">
            <a:noFill/>
            <a:miter lim="800000"/>
            <a:headEnd/>
            <a:tailEnd/>
          </a:ln>
        </p:spPr>
        <p:txBody>
          <a:bodyPr anchor="ctr"/>
          <a:lstStyle/>
          <a:p>
            <a:r>
              <a:rPr lang="en-GB" sz="3000" b="1">
                <a:solidFill>
                  <a:schemeClr val="bg1"/>
                </a:solidFill>
              </a:rPr>
              <a:t>Body text</a:t>
            </a:r>
            <a:endParaRPr lang="en-US" sz="3000" b="1">
              <a:solidFill>
                <a:schemeClr val="bg1"/>
              </a:solidFill>
            </a:endParaRPr>
          </a:p>
        </p:txBody>
      </p:sp>
      <p:graphicFrame>
        <p:nvGraphicFramePr>
          <p:cNvPr id="11266" name="Object 4"/>
          <p:cNvGraphicFramePr>
            <a:graphicFrameLocks noChangeAspect="1"/>
          </p:cNvGraphicFramePr>
          <p:nvPr/>
        </p:nvGraphicFramePr>
        <p:xfrm>
          <a:off x="1524000" y="0"/>
          <a:ext cx="9144000" cy="6858000"/>
        </p:xfrm>
        <a:graphic>
          <a:graphicData uri="http://schemas.openxmlformats.org/presentationml/2006/ole">
            <mc:AlternateContent xmlns:mc="http://schemas.openxmlformats.org/markup-compatibility/2006">
              <mc:Choice xmlns:v="urn:schemas-microsoft-com:vml" Requires="v">
                <p:oleObj spid="_x0000_s12352" name="Image" r:id="rId3" imgW="5957317" imgH="4463415" progId="">
                  <p:embed/>
                </p:oleObj>
              </mc:Choice>
              <mc:Fallback>
                <p:oleObj name="Image" r:id="rId3" imgW="5957317" imgH="4463415"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69" name="Text Box 6"/>
          <p:cNvSpPr txBox="1">
            <a:spLocks noChangeArrowheads="1"/>
          </p:cNvSpPr>
          <p:nvPr/>
        </p:nvSpPr>
        <p:spPr bwMode="auto">
          <a:xfrm>
            <a:off x="6858000" y="1219201"/>
            <a:ext cx="3200400" cy="396875"/>
          </a:xfrm>
          <a:prstGeom prst="rect">
            <a:avLst/>
          </a:prstGeom>
          <a:noFill/>
          <a:ln w="9525">
            <a:noFill/>
            <a:miter lim="800000"/>
            <a:headEnd/>
            <a:tailEnd/>
          </a:ln>
        </p:spPr>
        <p:txBody>
          <a:bodyPr>
            <a:spAutoFit/>
          </a:bodyPr>
          <a:lstStyle/>
          <a:p>
            <a:pPr>
              <a:spcBef>
                <a:spcPct val="50000"/>
              </a:spcBef>
            </a:pPr>
            <a:r>
              <a:rPr lang="en-US" sz="2000" i="1">
                <a:solidFill>
                  <a:schemeClr val="bg1"/>
                </a:solidFill>
                <a:latin typeface="Georgia" pitchFamily="18" charset="0"/>
              </a:rPr>
              <a:t>Greening of a desert</a:t>
            </a:r>
          </a:p>
        </p:txBody>
      </p:sp>
      <p:sp>
        <p:nvSpPr>
          <p:cNvPr id="220167" name="Text Box 7"/>
          <p:cNvSpPr txBox="1">
            <a:spLocks noChangeArrowheads="1"/>
          </p:cNvSpPr>
          <p:nvPr/>
        </p:nvSpPr>
        <p:spPr bwMode="auto">
          <a:xfrm>
            <a:off x="6858000" y="1644651"/>
            <a:ext cx="2971800" cy="701675"/>
          </a:xfrm>
          <a:prstGeom prst="rect">
            <a:avLst/>
          </a:prstGeom>
          <a:noFill/>
          <a:ln w="9525">
            <a:noFill/>
            <a:miter lim="800000"/>
            <a:headEnd/>
            <a:tailEnd/>
          </a:ln>
        </p:spPr>
        <p:txBody>
          <a:bodyPr>
            <a:spAutoFit/>
          </a:bodyPr>
          <a:lstStyle/>
          <a:p>
            <a:pPr>
              <a:spcBef>
                <a:spcPct val="50000"/>
              </a:spcBef>
              <a:buFontTx/>
              <a:buChar char="•"/>
            </a:pPr>
            <a:r>
              <a:rPr lang="en-US" sz="2000">
                <a:solidFill>
                  <a:srgbClr val="FFE089"/>
                </a:solidFill>
              </a:rPr>
              <a:t>1986 -A desert landscape</a:t>
            </a:r>
          </a:p>
        </p:txBody>
      </p:sp>
      <p:sp>
        <p:nvSpPr>
          <p:cNvPr id="220168" name="Text Box 8"/>
          <p:cNvSpPr txBox="1">
            <a:spLocks noChangeArrowheads="1"/>
          </p:cNvSpPr>
          <p:nvPr/>
        </p:nvSpPr>
        <p:spPr bwMode="auto">
          <a:xfrm>
            <a:off x="6858000" y="2438401"/>
            <a:ext cx="2895600" cy="701675"/>
          </a:xfrm>
          <a:prstGeom prst="rect">
            <a:avLst/>
          </a:prstGeom>
          <a:noFill/>
          <a:ln w="9525">
            <a:noFill/>
            <a:miter lim="800000"/>
            <a:headEnd/>
            <a:tailEnd/>
          </a:ln>
        </p:spPr>
        <p:txBody>
          <a:bodyPr>
            <a:spAutoFit/>
          </a:bodyPr>
          <a:lstStyle/>
          <a:p>
            <a:pPr>
              <a:spcBef>
                <a:spcPct val="50000"/>
              </a:spcBef>
              <a:buFontTx/>
              <a:buChar char="•"/>
            </a:pPr>
            <a:r>
              <a:rPr lang="en-US" sz="2000">
                <a:solidFill>
                  <a:srgbClr val="FFE089"/>
                </a:solidFill>
              </a:rPr>
              <a:t>1991 -Irrigation begins…</a:t>
            </a:r>
          </a:p>
        </p:txBody>
      </p:sp>
      <p:sp>
        <p:nvSpPr>
          <p:cNvPr id="220169" name="Text Box 9"/>
          <p:cNvSpPr txBox="1">
            <a:spLocks noChangeArrowheads="1"/>
          </p:cNvSpPr>
          <p:nvPr/>
        </p:nvSpPr>
        <p:spPr bwMode="auto">
          <a:xfrm>
            <a:off x="6858000" y="3276601"/>
            <a:ext cx="2971800" cy="1463675"/>
          </a:xfrm>
          <a:prstGeom prst="rect">
            <a:avLst/>
          </a:prstGeom>
          <a:noFill/>
          <a:ln w="9525">
            <a:noFill/>
            <a:miter lim="800000"/>
            <a:headEnd/>
            <a:tailEnd/>
          </a:ln>
        </p:spPr>
        <p:txBody>
          <a:bodyPr>
            <a:spAutoFit/>
          </a:bodyPr>
          <a:lstStyle/>
          <a:p>
            <a:pPr>
              <a:spcBef>
                <a:spcPct val="50000"/>
              </a:spcBef>
              <a:buFontTx/>
              <a:buChar char="•"/>
            </a:pPr>
            <a:r>
              <a:rPr lang="en-US" sz="2000">
                <a:solidFill>
                  <a:srgbClr val="FFE089"/>
                </a:solidFill>
              </a:rPr>
              <a:t>2000 -And transforms the desert </a:t>
            </a:r>
          </a:p>
          <a:p>
            <a:pPr>
              <a:spcBef>
                <a:spcPct val="50000"/>
              </a:spcBef>
              <a:buFontTx/>
              <a:buChar char="•"/>
            </a:pPr>
            <a:r>
              <a:rPr lang="en-US" sz="2000">
                <a:solidFill>
                  <a:srgbClr val="FFE089"/>
                </a:solidFill>
              </a:rPr>
              <a:t>2004 –Irrigation intensity increases</a:t>
            </a:r>
          </a:p>
        </p:txBody>
      </p:sp>
      <p:pic>
        <p:nvPicPr>
          <p:cNvPr id="11273" name="Picture 10" descr="02feb1986"/>
          <p:cNvPicPr>
            <a:picLocks noChangeAspect="1" noChangeArrowheads="1"/>
          </p:cNvPicPr>
          <p:nvPr/>
        </p:nvPicPr>
        <p:blipFill>
          <a:blip r:embed="rId5" cstate="print"/>
          <a:srcRect/>
          <a:stretch>
            <a:fillRect/>
          </a:stretch>
        </p:blipFill>
        <p:spPr bwMode="auto">
          <a:xfrm>
            <a:off x="1905000" y="1295400"/>
            <a:ext cx="4648200" cy="5029200"/>
          </a:xfrm>
          <a:prstGeom prst="rect">
            <a:avLst/>
          </a:prstGeom>
          <a:noFill/>
          <a:ln w="9525">
            <a:noFill/>
            <a:miter lim="800000"/>
            <a:headEnd/>
            <a:tailEnd/>
          </a:ln>
        </p:spPr>
      </p:pic>
      <p:pic>
        <p:nvPicPr>
          <p:cNvPr id="220171" name="Picture 11" descr="24feb1991"/>
          <p:cNvPicPr>
            <a:picLocks noChangeAspect="1" noChangeArrowheads="1"/>
          </p:cNvPicPr>
          <p:nvPr/>
        </p:nvPicPr>
        <p:blipFill>
          <a:blip r:embed="rId6" cstate="print"/>
          <a:srcRect/>
          <a:stretch>
            <a:fillRect/>
          </a:stretch>
        </p:blipFill>
        <p:spPr bwMode="auto">
          <a:xfrm>
            <a:off x="1905000" y="1295400"/>
            <a:ext cx="4648200" cy="5029200"/>
          </a:xfrm>
          <a:prstGeom prst="rect">
            <a:avLst/>
          </a:prstGeom>
          <a:noFill/>
          <a:ln w="9525">
            <a:noFill/>
            <a:miter lim="800000"/>
            <a:headEnd/>
            <a:tailEnd/>
          </a:ln>
        </p:spPr>
      </p:pic>
      <p:pic>
        <p:nvPicPr>
          <p:cNvPr id="220172" name="Picture 12" descr="04mar2000"/>
          <p:cNvPicPr>
            <a:picLocks noChangeAspect="1" noChangeArrowheads="1"/>
          </p:cNvPicPr>
          <p:nvPr/>
        </p:nvPicPr>
        <p:blipFill>
          <a:blip r:embed="rId7" cstate="print"/>
          <a:srcRect/>
          <a:stretch>
            <a:fillRect/>
          </a:stretch>
        </p:blipFill>
        <p:spPr bwMode="auto">
          <a:xfrm>
            <a:off x="1905000" y="1295400"/>
            <a:ext cx="4648200" cy="5029200"/>
          </a:xfrm>
          <a:prstGeom prst="rect">
            <a:avLst/>
          </a:prstGeom>
          <a:noFill/>
          <a:ln w="9525">
            <a:noFill/>
            <a:miter lim="800000"/>
            <a:headEnd/>
            <a:tailEnd/>
          </a:ln>
        </p:spPr>
      </p:pic>
      <p:pic>
        <p:nvPicPr>
          <p:cNvPr id="220173" name="Picture 13" descr="12feb2004"/>
          <p:cNvPicPr>
            <a:picLocks noChangeAspect="1" noChangeArrowheads="1"/>
          </p:cNvPicPr>
          <p:nvPr/>
        </p:nvPicPr>
        <p:blipFill>
          <a:blip r:embed="rId8" cstate="print"/>
          <a:srcRect/>
          <a:stretch>
            <a:fillRect/>
          </a:stretch>
        </p:blipFill>
        <p:spPr bwMode="auto">
          <a:xfrm>
            <a:off x="1905000" y="1295400"/>
            <a:ext cx="4648200" cy="5029200"/>
          </a:xfrm>
          <a:prstGeom prst="rect">
            <a:avLst/>
          </a:prstGeom>
          <a:noFill/>
          <a:ln w="9525">
            <a:noFill/>
            <a:miter lim="800000"/>
            <a:headEnd/>
            <a:tailEnd/>
          </a:ln>
        </p:spPr>
      </p:pic>
      <p:sp>
        <p:nvSpPr>
          <p:cNvPr id="11277" name="Rectangle 16"/>
          <p:cNvSpPr>
            <a:spLocks noChangeArrowheads="1"/>
          </p:cNvSpPr>
          <p:nvPr/>
        </p:nvSpPr>
        <p:spPr bwMode="auto">
          <a:xfrm>
            <a:off x="1828800" y="228600"/>
            <a:ext cx="5943600" cy="685800"/>
          </a:xfrm>
          <a:prstGeom prst="rect">
            <a:avLst/>
          </a:prstGeom>
          <a:noFill/>
          <a:ln w="9525">
            <a:noFill/>
            <a:miter lim="800000"/>
            <a:headEnd/>
            <a:tailEnd/>
          </a:ln>
        </p:spPr>
        <p:txBody>
          <a:bodyPr anchor="ctr"/>
          <a:lstStyle/>
          <a:p>
            <a:r>
              <a:rPr lang="en-US" sz="3600">
                <a:solidFill>
                  <a:srgbClr val="ECAE00"/>
                </a:solidFill>
              </a:rPr>
              <a:t>Agriculture Impact:</a:t>
            </a:r>
            <a:br>
              <a:rPr lang="en-US" sz="3600">
                <a:solidFill>
                  <a:srgbClr val="ECAE00"/>
                </a:solidFill>
              </a:rPr>
            </a:br>
            <a:r>
              <a:rPr lang="en-US" sz="3600">
                <a:solidFill>
                  <a:srgbClr val="ECAE00"/>
                </a:solidFill>
              </a:rPr>
              <a:t>Al Isawiyah, Saudi Arabia</a:t>
            </a:r>
          </a:p>
        </p:txBody>
      </p:sp>
    </p:spTree>
    <p:extLst>
      <p:ext uri="{BB962C8B-B14F-4D97-AF65-F5344CB8AC3E}">
        <p14:creationId xmlns:p14="http://schemas.microsoft.com/office/powerpoint/2010/main" val="1765412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499"/>
                                          </p:stCondLst>
                                        </p:cTn>
                                        <p:tgtEl>
                                          <p:spTgt spid="2201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220171"/>
                                        </p:tgtEl>
                                        <p:attrNameLst>
                                          <p:attrName>style.visibility</p:attrName>
                                        </p:attrNameLst>
                                      </p:cBhvr>
                                      <p:to>
                                        <p:strVal val="visible"/>
                                      </p:to>
                                    </p:set>
                                    <p:animEffect transition="in" filter="dissolve">
                                      <p:cBhvr>
                                        <p:cTn id="11" dur="500"/>
                                        <p:tgtEl>
                                          <p:spTgt spid="220171"/>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220172"/>
                                        </p:tgtEl>
                                        <p:attrNameLst>
                                          <p:attrName>style.visibility</p:attrName>
                                        </p:attrNameLst>
                                      </p:cBhvr>
                                      <p:to>
                                        <p:strVal val="visible"/>
                                      </p:to>
                                    </p:set>
                                    <p:animEffect transition="in" filter="dissolve">
                                      <p:cBhvr>
                                        <p:cTn id="16" dur="500"/>
                                        <p:tgtEl>
                                          <p:spTgt spid="220172"/>
                                        </p:tgtEl>
                                      </p:cBhvr>
                                    </p:animEffect>
                                  </p:childTnLst>
                                </p:cTn>
                              </p:par>
                            </p:childTnLst>
                          </p:cTn>
                        </p:par>
                        <p:par>
                          <p:cTn id="17" fill="hold">
                            <p:stCondLst>
                              <p:cond delay="500"/>
                            </p:stCondLst>
                            <p:childTnLst>
                              <p:par>
                                <p:cTn id="18" presetID="9" presetClass="entr" presetSubtype="0" fill="hold" grpId="0" nodeType="afterEffect">
                                  <p:stCondLst>
                                    <p:cond delay="1000"/>
                                  </p:stCondLst>
                                  <p:childTnLst>
                                    <p:set>
                                      <p:cBhvr>
                                        <p:cTn id="19" dur="1" fill="hold">
                                          <p:stCondLst>
                                            <p:cond delay="0"/>
                                          </p:stCondLst>
                                        </p:cTn>
                                        <p:tgtEl>
                                          <p:spTgt spid="220168"/>
                                        </p:tgtEl>
                                        <p:attrNameLst>
                                          <p:attrName>style.visibility</p:attrName>
                                        </p:attrNameLst>
                                      </p:cBhvr>
                                      <p:to>
                                        <p:strVal val="visible"/>
                                      </p:to>
                                    </p:set>
                                    <p:animEffect transition="in" filter="dissolve">
                                      <p:cBhvr>
                                        <p:cTn id="20" dur="500"/>
                                        <p:tgtEl>
                                          <p:spTgt spid="220168"/>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220173"/>
                                        </p:tgtEl>
                                        <p:attrNameLst>
                                          <p:attrName>style.visibility</p:attrName>
                                        </p:attrNameLst>
                                      </p:cBhvr>
                                      <p:to>
                                        <p:strVal val="visible"/>
                                      </p:to>
                                    </p:set>
                                    <p:animEffect transition="in" filter="dissolve">
                                      <p:cBhvr>
                                        <p:cTn id="25" dur="500"/>
                                        <p:tgtEl>
                                          <p:spTgt spid="220173"/>
                                        </p:tgtEl>
                                      </p:cBhvr>
                                    </p:animEffect>
                                  </p:childTnLst>
                                </p:cTn>
                              </p:par>
                            </p:childTnLst>
                          </p:cTn>
                        </p:par>
                        <p:par>
                          <p:cTn id="26" fill="hold">
                            <p:stCondLst>
                              <p:cond delay="500"/>
                            </p:stCondLst>
                            <p:childTnLst>
                              <p:par>
                                <p:cTn id="27" presetID="9" presetClass="entr" presetSubtype="0" fill="hold" grpId="0" nodeType="afterEffect">
                                  <p:stCondLst>
                                    <p:cond delay="1000"/>
                                  </p:stCondLst>
                                  <p:childTnLst>
                                    <p:set>
                                      <p:cBhvr>
                                        <p:cTn id="28" dur="1" fill="hold">
                                          <p:stCondLst>
                                            <p:cond delay="0"/>
                                          </p:stCondLst>
                                        </p:cTn>
                                        <p:tgtEl>
                                          <p:spTgt spid="220169"/>
                                        </p:tgtEl>
                                        <p:attrNameLst>
                                          <p:attrName>style.visibility</p:attrName>
                                        </p:attrNameLst>
                                      </p:cBhvr>
                                      <p:to>
                                        <p:strVal val="visible"/>
                                      </p:to>
                                    </p:set>
                                    <p:animEffect transition="in" filter="dissolve">
                                      <p:cBhvr>
                                        <p:cTn id="29" dur="500"/>
                                        <p:tgtEl>
                                          <p:spTgt spid="220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167" grpId="0" autoUpdateAnimBg="0"/>
      <p:bldP spid="220168" grpId="0" autoUpdateAnimBg="0"/>
      <p:bldP spid="220169" grpId="0"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ChangeArrowheads="1"/>
          </p:cNvSpPr>
          <p:nvPr/>
        </p:nvSpPr>
        <p:spPr bwMode="auto">
          <a:xfrm>
            <a:off x="1828800" y="0"/>
            <a:ext cx="7772400" cy="1143000"/>
          </a:xfrm>
          <a:prstGeom prst="rect">
            <a:avLst/>
          </a:prstGeom>
          <a:noFill/>
          <a:ln w="9525">
            <a:noFill/>
            <a:miter lim="800000"/>
            <a:headEnd/>
            <a:tailEnd/>
          </a:ln>
        </p:spPr>
        <p:txBody>
          <a:bodyPr anchor="ctr"/>
          <a:lstStyle/>
          <a:p>
            <a:r>
              <a:rPr lang="en-GB" sz="3500" b="1">
                <a:solidFill>
                  <a:schemeClr val="bg1"/>
                </a:solidFill>
              </a:rPr>
              <a:t>Title</a:t>
            </a:r>
            <a:endParaRPr lang="en-US" sz="3500" b="1">
              <a:solidFill>
                <a:schemeClr val="bg1"/>
              </a:solidFill>
            </a:endParaRPr>
          </a:p>
        </p:txBody>
      </p:sp>
      <p:sp>
        <p:nvSpPr>
          <p:cNvPr id="12292" name="Rectangle 3"/>
          <p:cNvSpPr>
            <a:spLocks noChangeArrowheads="1"/>
          </p:cNvSpPr>
          <p:nvPr/>
        </p:nvSpPr>
        <p:spPr bwMode="auto">
          <a:xfrm>
            <a:off x="1828800" y="990600"/>
            <a:ext cx="7772400" cy="1143000"/>
          </a:xfrm>
          <a:prstGeom prst="rect">
            <a:avLst/>
          </a:prstGeom>
          <a:noFill/>
          <a:ln w="9525">
            <a:noFill/>
            <a:miter lim="800000"/>
            <a:headEnd/>
            <a:tailEnd/>
          </a:ln>
        </p:spPr>
        <p:txBody>
          <a:bodyPr anchor="ctr"/>
          <a:lstStyle/>
          <a:p>
            <a:r>
              <a:rPr lang="en-GB" sz="3000" b="1">
                <a:solidFill>
                  <a:schemeClr val="bg1"/>
                </a:solidFill>
              </a:rPr>
              <a:t>Body text</a:t>
            </a:r>
            <a:endParaRPr lang="en-US" sz="3000" b="1">
              <a:solidFill>
                <a:schemeClr val="bg1"/>
              </a:solidFill>
            </a:endParaRPr>
          </a:p>
        </p:txBody>
      </p:sp>
      <p:graphicFrame>
        <p:nvGraphicFramePr>
          <p:cNvPr id="12290" name="Object 4"/>
          <p:cNvGraphicFramePr>
            <a:graphicFrameLocks noChangeAspect="1"/>
          </p:cNvGraphicFramePr>
          <p:nvPr/>
        </p:nvGraphicFramePr>
        <p:xfrm>
          <a:off x="1524000" y="0"/>
          <a:ext cx="9144000" cy="6858000"/>
        </p:xfrm>
        <a:graphic>
          <a:graphicData uri="http://schemas.openxmlformats.org/presentationml/2006/ole">
            <mc:AlternateContent xmlns:mc="http://schemas.openxmlformats.org/markup-compatibility/2006">
              <mc:Choice xmlns:v="urn:schemas-microsoft-com:vml" Requires="v">
                <p:oleObj spid="_x0000_s13376" name="Image" r:id="rId3" imgW="5957317" imgH="4463415" progId="">
                  <p:embed/>
                </p:oleObj>
              </mc:Choice>
              <mc:Fallback>
                <p:oleObj name="Image" r:id="rId3" imgW="5957317" imgH="4463415"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293" name="Text Box 5"/>
          <p:cNvSpPr txBox="1">
            <a:spLocks noChangeArrowheads="1"/>
          </p:cNvSpPr>
          <p:nvPr/>
        </p:nvSpPr>
        <p:spPr bwMode="auto">
          <a:xfrm>
            <a:off x="6781800" y="1490664"/>
            <a:ext cx="3886200" cy="930275"/>
          </a:xfrm>
          <a:prstGeom prst="rect">
            <a:avLst/>
          </a:prstGeom>
          <a:noFill/>
          <a:ln w="9525">
            <a:noFill/>
            <a:miter lim="800000"/>
            <a:headEnd/>
            <a:tailEnd/>
          </a:ln>
        </p:spPr>
        <p:txBody>
          <a:bodyPr>
            <a:spAutoFit/>
          </a:bodyPr>
          <a:lstStyle/>
          <a:p>
            <a:pPr>
              <a:spcBef>
                <a:spcPct val="50000"/>
              </a:spcBef>
              <a:buFontTx/>
              <a:buChar char="•"/>
            </a:pPr>
            <a:r>
              <a:rPr lang="en-US" sz="2200">
                <a:solidFill>
                  <a:srgbClr val="FFDC79"/>
                </a:solidFill>
              </a:rPr>
              <a:t>1973 -A small settlement</a:t>
            </a:r>
          </a:p>
          <a:p>
            <a:pPr>
              <a:spcBef>
                <a:spcPct val="50000"/>
              </a:spcBef>
            </a:pPr>
            <a:endParaRPr lang="en-US" sz="2200">
              <a:solidFill>
                <a:srgbClr val="FFDC79"/>
              </a:solidFill>
            </a:endParaRPr>
          </a:p>
        </p:txBody>
      </p:sp>
      <p:pic>
        <p:nvPicPr>
          <p:cNvPr id="12294" name="Picture 6" descr="13may1973"/>
          <p:cNvPicPr>
            <a:picLocks noChangeAspect="1" noChangeArrowheads="1"/>
          </p:cNvPicPr>
          <p:nvPr/>
        </p:nvPicPr>
        <p:blipFill>
          <a:blip r:embed="rId5" cstate="print"/>
          <a:srcRect/>
          <a:stretch>
            <a:fillRect/>
          </a:stretch>
        </p:blipFill>
        <p:spPr bwMode="auto">
          <a:xfrm>
            <a:off x="1905000" y="1371600"/>
            <a:ext cx="4699000" cy="5029200"/>
          </a:xfrm>
          <a:prstGeom prst="rect">
            <a:avLst/>
          </a:prstGeom>
          <a:noFill/>
          <a:ln w="9525">
            <a:noFill/>
            <a:miter lim="800000"/>
            <a:headEnd/>
            <a:tailEnd/>
          </a:ln>
        </p:spPr>
      </p:pic>
      <p:pic>
        <p:nvPicPr>
          <p:cNvPr id="222215" name="Picture 7" descr="03may2000"/>
          <p:cNvPicPr>
            <a:picLocks noChangeAspect="1" noChangeArrowheads="1"/>
          </p:cNvPicPr>
          <p:nvPr/>
        </p:nvPicPr>
        <p:blipFill>
          <a:blip r:embed="rId6" cstate="print"/>
          <a:srcRect/>
          <a:stretch>
            <a:fillRect/>
          </a:stretch>
        </p:blipFill>
        <p:spPr bwMode="auto">
          <a:xfrm>
            <a:off x="1905000" y="1371600"/>
            <a:ext cx="4686300" cy="5029200"/>
          </a:xfrm>
          <a:prstGeom prst="rect">
            <a:avLst/>
          </a:prstGeom>
          <a:noFill/>
          <a:ln w="9525">
            <a:noFill/>
            <a:miter lim="800000"/>
            <a:headEnd/>
            <a:tailEnd/>
          </a:ln>
        </p:spPr>
      </p:pic>
      <p:sp>
        <p:nvSpPr>
          <p:cNvPr id="222216" name="Text Box 8"/>
          <p:cNvSpPr txBox="1">
            <a:spLocks noChangeArrowheads="1"/>
          </p:cNvSpPr>
          <p:nvPr/>
        </p:nvSpPr>
        <p:spPr bwMode="auto">
          <a:xfrm>
            <a:off x="6781800" y="2057400"/>
            <a:ext cx="3657600" cy="762000"/>
          </a:xfrm>
          <a:prstGeom prst="rect">
            <a:avLst/>
          </a:prstGeom>
          <a:noFill/>
          <a:ln w="9525">
            <a:noFill/>
            <a:miter lim="800000"/>
            <a:headEnd/>
            <a:tailEnd/>
          </a:ln>
        </p:spPr>
        <p:txBody>
          <a:bodyPr>
            <a:spAutoFit/>
          </a:bodyPr>
          <a:lstStyle/>
          <a:p>
            <a:pPr>
              <a:spcBef>
                <a:spcPct val="50000"/>
              </a:spcBef>
              <a:buFontTx/>
              <a:buChar char="•"/>
            </a:pPr>
            <a:r>
              <a:rPr lang="en-US" sz="2200">
                <a:solidFill>
                  <a:srgbClr val="FFDC79"/>
                </a:solidFill>
              </a:rPr>
              <a:t>2000 -The landscape is now dramatically modified</a:t>
            </a:r>
          </a:p>
        </p:txBody>
      </p:sp>
      <p:sp>
        <p:nvSpPr>
          <p:cNvPr id="12297" name="Rectangle 9"/>
          <p:cNvSpPr>
            <a:spLocks noGrp="1" noChangeArrowheads="1"/>
          </p:cNvSpPr>
          <p:nvPr>
            <p:ph type="title" idx="4294967295"/>
          </p:nvPr>
        </p:nvSpPr>
        <p:spPr>
          <a:xfrm>
            <a:off x="1524000" y="228600"/>
            <a:ext cx="6553200" cy="685800"/>
          </a:xfrm>
          <a:noFill/>
        </p:spPr>
        <p:txBody>
          <a:bodyPr>
            <a:normAutofit fontScale="90000"/>
          </a:bodyPr>
          <a:lstStyle/>
          <a:p>
            <a:pPr algn="l" eaLnBrk="1" hangingPunct="1"/>
            <a:r>
              <a:rPr lang="en-US" sz="3600">
                <a:solidFill>
                  <a:srgbClr val="ECAE00"/>
                </a:solidFill>
              </a:rPr>
              <a:t>Luxury Impact?</a:t>
            </a:r>
            <a:br>
              <a:rPr lang="en-US" sz="3600">
                <a:solidFill>
                  <a:srgbClr val="ECAE00"/>
                </a:solidFill>
              </a:rPr>
            </a:br>
            <a:r>
              <a:rPr lang="en-US" sz="3600">
                <a:solidFill>
                  <a:srgbClr val="ECAE00"/>
                </a:solidFill>
              </a:rPr>
              <a:t>Las Vegas, United States</a:t>
            </a:r>
          </a:p>
        </p:txBody>
      </p:sp>
    </p:spTree>
    <p:extLst>
      <p:ext uri="{BB962C8B-B14F-4D97-AF65-F5344CB8AC3E}">
        <p14:creationId xmlns:p14="http://schemas.microsoft.com/office/powerpoint/2010/main" val="2890911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22215"/>
                                        </p:tgtEl>
                                        <p:attrNameLst>
                                          <p:attrName>style.visibility</p:attrName>
                                        </p:attrNameLst>
                                      </p:cBhvr>
                                      <p:to>
                                        <p:strVal val="visible"/>
                                      </p:to>
                                    </p:set>
                                    <p:animEffect transition="in" filter="dissolve">
                                      <p:cBhvr>
                                        <p:cTn id="7" dur="500"/>
                                        <p:tgtEl>
                                          <p:spTgt spid="222215"/>
                                        </p:tgtEl>
                                      </p:cBhvr>
                                    </p:animEffect>
                                  </p:childTnLst>
                                </p:cTn>
                              </p:par>
                            </p:childTnLst>
                          </p:cTn>
                        </p:par>
                        <p:par>
                          <p:cTn id="8" fill="hold">
                            <p:stCondLst>
                              <p:cond delay="500"/>
                            </p:stCondLst>
                            <p:childTnLst>
                              <p:par>
                                <p:cTn id="9" presetID="9" presetClass="entr" presetSubtype="0" fill="hold" grpId="0" nodeType="afterEffect">
                                  <p:stCondLst>
                                    <p:cond delay="1000"/>
                                  </p:stCondLst>
                                  <p:childTnLst>
                                    <p:set>
                                      <p:cBhvr>
                                        <p:cTn id="10" dur="1" fill="hold">
                                          <p:stCondLst>
                                            <p:cond delay="0"/>
                                          </p:stCondLst>
                                        </p:cTn>
                                        <p:tgtEl>
                                          <p:spTgt spid="222216"/>
                                        </p:tgtEl>
                                        <p:attrNameLst>
                                          <p:attrName>style.visibility</p:attrName>
                                        </p:attrNameLst>
                                      </p:cBhvr>
                                      <p:to>
                                        <p:strVal val="visible"/>
                                      </p:to>
                                    </p:set>
                                    <p:animEffect transition="in" filter="dissolve">
                                      <p:cBhvr>
                                        <p:cTn id="11" dur="500"/>
                                        <p:tgtEl>
                                          <p:spTgt spid="2222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216" grpId="0"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1981200" y="381000"/>
            <a:ext cx="8229600" cy="1143000"/>
          </a:xfrm>
        </p:spPr>
        <p:txBody>
          <a:bodyPr>
            <a:normAutofit fontScale="90000"/>
          </a:bodyPr>
          <a:lstStyle/>
          <a:p>
            <a:pPr eaLnBrk="1" hangingPunct="1"/>
            <a:r>
              <a:rPr lang="en-US" sz="4000" dirty="0"/>
              <a:t>Oil Entering the Oceans</a:t>
            </a:r>
            <a:br>
              <a:rPr lang="en-US" sz="4000" dirty="0"/>
            </a:br>
            <a:endParaRPr lang="en-US" sz="4000" dirty="0"/>
          </a:p>
        </p:txBody>
      </p:sp>
      <p:pic>
        <p:nvPicPr>
          <p:cNvPr id="57347" name="Picture 4" descr="oil"/>
          <p:cNvPicPr>
            <a:picLocks noGrp="1" noChangeAspect="1" noChangeArrowheads="1"/>
          </p:cNvPicPr>
          <p:nvPr>
            <p:ph idx="1"/>
          </p:nvPr>
        </p:nvPicPr>
        <p:blipFill rotWithShape="1">
          <a:blip r:embed="rId3" cstate="print"/>
          <a:srcRect l="3567" t="8767" r="-1441" b="42988"/>
          <a:stretch/>
        </p:blipFill>
        <p:spPr>
          <a:xfrm>
            <a:off x="1844675" y="1073948"/>
            <a:ext cx="7848600" cy="5022053"/>
          </a:xfrm>
          <a:noFill/>
        </p:spPr>
      </p:pic>
      <p:sp>
        <p:nvSpPr>
          <p:cNvPr id="57348" name="Text Box 6"/>
          <p:cNvSpPr txBox="1">
            <a:spLocks noChangeArrowheads="1"/>
          </p:cNvSpPr>
          <p:nvPr/>
        </p:nvSpPr>
        <p:spPr bwMode="auto">
          <a:xfrm>
            <a:off x="2286000" y="6096001"/>
            <a:ext cx="7848600" cy="646331"/>
          </a:xfrm>
          <a:prstGeom prst="rect">
            <a:avLst/>
          </a:prstGeom>
          <a:noFill/>
          <a:ln w="9525">
            <a:noFill/>
            <a:miter lim="800000"/>
            <a:headEnd/>
            <a:tailEnd/>
          </a:ln>
        </p:spPr>
        <p:txBody>
          <a:bodyPr>
            <a:spAutoFit/>
          </a:bodyPr>
          <a:lstStyle/>
          <a:p>
            <a:r>
              <a:rPr lang="en-US" sz="1200" dirty="0"/>
              <a:t>Source: National Academy of Sciences’ Committee on Oil in the Sea.  2002.  </a:t>
            </a:r>
            <a:r>
              <a:rPr lang="en-US" sz="1200" u="sng" dirty="0"/>
              <a:t>Oil in the Sea III: Inputs, Fates, and Effects</a:t>
            </a:r>
            <a:r>
              <a:rPr lang="en-US" sz="1200" dirty="0"/>
              <a:t> Washington, DC: Ocean Studies Board, Division on Earth and Life Studies, and Marine Board, Transportation Research Board, p. 33. Available at: http://books.nap.edu/books/0309084385/gifmid/41.gif</a:t>
            </a:r>
          </a:p>
        </p:txBody>
      </p:sp>
      <p:sp>
        <p:nvSpPr>
          <p:cNvPr id="57349" name="Oval 8"/>
          <p:cNvSpPr>
            <a:spLocks noChangeArrowheads="1"/>
          </p:cNvSpPr>
          <p:nvPr/>
        </p:nvSpPr>
        <p:spPr bwMode="auto">
          <a:xfrm>
            <a:off x="2209800" y="3276601"/>
            <a:ext cx="2895600" cy="315913"/>
          </a:xfrm>
          <a:prstGeom prst="ellipse">
            <a:avLst/>
          </a:prstGeom>
          <a:noFill/>
          <a:ln w="38100">
            <a:solidFill>
              <a:srgbClr val="FF0000"/>
            </a:solidFill>
            <a:round/>
            <a:headEnd/>
            <a:tailEnd/>
          </a:ln>
        </p:spPr>
        <p:txBody>
          <a:bodyPr wrap="none" anchor="ctr"/>
          <a:lstStyle/>
          <a:p>
            <a:endParaRPr lang="en-US"/>
          </a:p>
        </p:txBody>
      </p:sp>
      <p:sp>
        <p:nvSpPr>
          <p:cNvPr id="57350" name="Oval 9"/>
          <p:cNvSpPr>
            <a:spLocks noChangeArrowheads="1"/>
          </p:cNvSpPr>
          <p:nvPr/>
        </p:nvSpPr>
        <p:spPr bwMode="auto">
          <a:xfrm>
            <a:off x="7010400" y="3352705"/>
            <a:ext cx="457200" cy="239712"/>
          </a:xfrm>
          <a:prstGeom prst="ellipse">
            <a:avLst/>
          </a:prstGeom>
          <a:noFill/>
          <a:ln w="38100">
            <a:solidFill>
              <a:srgbClr val="FF0000"/>
            </a:solidFill>
            <a:round/>
            <a:headEnd/>
            <a:tailEnd/>
          </a:ln>
        </p:spPr>
        <p:txBody>
          <a:bodyPr wrap="none" anchor="ctr"/>
          <a:lstStyle/>
          <a:p>
            <a:endParaRPr lang="en-US"/>
          </a:p>
        </p:txBody>
      </p:sp>
      <p:sp>
        <p:nvSpPr>
          <p:cNvPr id="57351" name="Oval 10"/>
          <p:cNvSpPr>
            <a:spLocks noChangeArrowheads="1"/>
          </p:cNvSpPr>
          <p:nvPr/>
        </p:nvSpPr>
        <p:spPr bwMode="auto">
          <a:xfrm>
            <a:off x="2133600" y="4419600"/>
            <a:ext cx="2895600" cy="315912"/>
          </a:xfrm>
          <a:prstGeom prst="ellipse">
            <a:avLst/>
          </a:prstGeom>
          <a:noFill/>
          <a:ln w="38100">
            <a:solidFill>
              <a:srgbClr val="FF0000"/>
            </a:solidFill>
            <a:round/>
            <a:headEnd/>
            <a:tailEnd/>
          </a:ln>
        </p:spPr>
        <p:txBody>
          <a:bodyPr wrap="none" anchor="ctr"/>
          <a:lstStyle/>
          <a:p>
            <a:endParaRPr lang="en-US"/>
          </a:p>
        </p:txBody>
      </p:sp>
      <p:sp>
        <p:nvSpPr>
          <p:cNvPr id="57352" name="Oval 11"/>
          <p:cNvSpPr>
            <a:spLocks noChangeArrowheads="1"/>
          </p:cNvSpPr>
          <p:nvPr/>
        </p:nvSpPr>
        <p:spPr bwMode="auto">
          <a:xfrm>
            <a:off x="7086600" y="4495801"/>
            <a:ext cx="457200" cy="239713"/>
          </a:xfrm>
          <a:prstGeom prst="ellipse">
            <a:avLst/>
          </a:prstGeom>
          <a:noFill/>
          <a:ln w="38100">
            <a:solidFill>
              <a:srgbClr val="FF0000"/>
            </a:solidFill>
            <a:round/>
            <a:headEnd/>
            <a:tailEnd/>
          </a:ln>
        </p:spPr>
        <p:txBody>
          <a:bodyPr wrap="none" anchor="ctr"/>
          <a:lstStyle/>
          <a:p>
            <a:endParaRPr lang="en-US"/>
          </a:p>
        </p:txBody>
      </p:sp>
    </p:spTree>
    <p:extLst>
      <p:ext uri="{BB962C8B-B14F-4D97-AF65-F5344CB8AC3E}">
        <p14:creationId xmlns:p14="http://schemas.microsoft.com/office/powerpoint/2010/main" val="123874772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6"/>
          <p:cNvSpPr>
            <a:spLocks noGrp="1" noChangeArrowheads="1"/>
          </p:cNvSpPr>
          <p:nvPr>
            <p:ph type="title"/>
          </p:nvPr>
        </p:nvSpPr>
        <p:spPr>
          <a:xfrm>
            <a:off x="1981200" y="173515"/>
            <a:ext cx="8229600" cy="1143000"/>
          </a:xfrm>
        </p:spPr>
        <p:txBody>
          <a:bodyPr/>
          <a:lstStyle/>
          <a:p>
            <a:pPr eaLnBrk="1" hangingPunct="1"/>
            <a:r>
              <a:rPr lang="en-US" sz="4000" dirty="0"/>
              <a:t>Decline in Large Fish Biomass</a:t>
            </a:r>
            <a:br>
              <a:rPr lang="en-US" sz="4000" dirty="0"/>
            </a:br>
            <a:r>
              <a:rPr lang="en-US" sz="2800" dirty="0"/>
              <a:t> Visual of the cause, 400 tons, 1 haul, 1 ship</a:t>
            </a:r>
          </a:p>
        </p:txBody>
      </p:sp>
      <p:sp>
        <p:nvSpPr>
          <p:cNvPr id="41988" name="Text Box 8"/>
          <p:cNvSpPr txBox="1">
            <a:spLocks noChangeArrowheads="1"/>
          </p:cNvSpPr>
          <p:nvPr/>
        </p:nvSpPr>
        <p:spPr bwMode="auto">
          <a:xfrm>
            <a:off x="3886200" y="4129088"/>
            <a:ext cx="838200" cy="366712"/>
          </a:xfrm>
          <a:prstGeom prst="rect">
            <a:avLst/>
          </a:prstGeom>
          <a:solidFill>
            <a:schemeClr val="bg1"/>
          </a:solidFill>
          <a:ln w="9525">
            <a:noFill/>
            <a:miter lim="800000"/>
            <a:headEnd/>
            <a:tailEnd/>
          </a:ln>
        </p:spPr>
        <p:txBody>
          <a:bodyPr>
            <a:spAutoFit/>
          </a:bodyPr>
          <a:lstStyle/>
          <a:p>
            <a:pPr algn="ctr">
              <a:spcBef>
                <a:spcPct val="50000"/>
              </a:spcBef>
            </a:pPr>
            <a:r>
              <a:rPr lang="en-US"/>
              <a:t>1964</a:t>
            </a:r>
          </a:p>
        </p:txBody>
      </p:sp>
      <p:sp>
        <p:nvSpPr>
          <p:cNvPr id="41989" name="Text Box 9"/>
          <p:cNvSpPr txBox="1">
            <a:spLocks noChangeArrowheads="1"/>
          </p:cNvSpPr>
          <p:nvPr/>
        </p:nvSpPr>
        <p:spPr bwMode="auto">
          <a:xfrm>
            <a:off x="7848600" y="1919288"/>
            <a:ext cx="838200" cy="366712"/>
          </a:xfrm>
          <a:prstGeom prst="rect">
            <a:avLst/>
          </a:prstGeom>
          <a:solidFill>
            <a:schemeClr val="bg1"/>
          </a:solidFill>
          <a:ln w="9525">
            <a:noFill/>
            <a:miter lim="800000"/>
            <a:headEnd/>
            <a:tailEnd/>
          </a:ln>
        </p:spPr>
        <p:txBody>
          <a:bodyPr>
            <a:spAutoFit/>
          </a:bodyPr>
          <a:lstStyle/>
          <a:p>
            <a:pPr algn="ctr">
              <a:spcBef>
                <a:spcPct val="50000"/>
              </a:spcBef>
            </a:pPr>
            <a:r>
              <a:rPr lang="en-US"/>
              <a:t>1958</a:t>
            </a:r>
          </a:p>
        </p:txBody>
      </p:sp>
      <p:sp>
        <p:nvSpPr>
          <p:cNvPr id="41990" name="Text Box 10"/>
          <p:cNvSpPr txBox="1">
            <a:spLocks noChangeArrowheads="1"/>
          </p:cNvSpPr>
          <p:nvPr/>
        </p:nvSpPr>
        <p:spPr bwMode="auto">
          <a:xfrm>
            <a:off x="7848600" y="4129088"/>
            <a:ext cx="838200" cy="366712"/>
          </a:xfrm>
          <a:prstGeom prst="rect">
            <a:avLst/>
          </a:prstGeom>
          <a:solidFill>
            <a:schemeClr val="bg1"/>
          </a:solidFill>
          <a:ln w="9525">
            <a:noFill/>
            <a:miter lim="800000"/>
            <a:headEnd/>
            <a:tailEnd/>
          </a:ln>
        </p:spPr>
        <p:txBody>
          <a:bodyPr>
            <a:spAutoFit/>
          </a:bodyPr>
          <a:lstStyle/>
          <a:p>
            <a:pPr algn="ctr">
              <a:spcBef>
                <a:spcPct val="50000"/>
              </a:spcBef>
            </a:pPr>
            <a:r>
              <a:rPr lang="en-US"/>
              <a:t>1980</a:t>
            </a:r>
          </a:p>
        </p:txBody>
      </p:sp>
      <p:sp>
        <p:nvSpPr>
          <p:cNvPr id="41991" name="Text Box 11"/>
          <p:cNvSpPr txBox="1">
            <a:spLocks noChangeArrowheads="1"/>
          </p:cNvSpPr>
          <p:nvPr/>
        </p:nvSpPr>
        <p:spPr bwMode="auto">
          <a:xfrm>
            <a:off x="3886200" y="1919288"/>
            <a:ext cx="838200" cy="366712"/>
          </a:xfrm>
          <a:prstGeom prst="rect">
            <a:avLst/>
          </a:prstGeom>
          <a:solidFill>
            <a:schemeClr val="bg1"/>
          </a:solidFill>
          <a:ln w="9525">
            <a:noFill/>
            <a:miter lim="800000"/>
            <a:headEnd/>
            <a:tailEnd/>
          </a:ln>
        </p:spPr>
        <p:txBody>
          <a:bodyPr>
            <a:spAutoFit/>
          </a:bodyPr>
          <a:lstStyle/>
          <a:p>
            <a:pPr algn="ctr">
              <a:spcBef>
                <a:spcPct val="50000"/>
              </a:spcBef>
            </a:pPr>
            <a:r>
              <a:rPr lang="en-US"/>
              <a:t>1952</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78024" y="1524000"/>
            <a:ext cx="7123176" cy="4799796"/>
          </a:xfrm>
          <a:prstGeom prst="rect">
            <a:avLst/>
          </a:prstGeom>
        </p:spPr>
      </p:pic>
      <p:sp>
        <p:nvSpPr>
          <p:cNvPr id="3" name="Content Placeholder 2"/>
          <p:cNvSpPr>
            <a:spLocks noGrp="1"/>
          </p:cNvSpPr>
          <p:nvPr>
            <p:ph idx="1"/>
          </p:nvPr>
        </p:nvSpPr>
        <p:spPr/>
        <p:txBody>
          <a:bodyPr/>
          <a:lstStyle/>
          <a:p>
            <a:endParaRPr lang="en-US"/>
          </a:p>
        </p:txBody>
      </p:sp>
      <p:sp>
        <p:nvSpPr>
          <p:cNvPr id="4" name="TextBox 3"/>
          <p:cNvSpPr txBox="1"/>
          <p:nvPr/>
        </p:nvSpPr>
        <p:spPr>
          <a:xfrm>
            <a:off x="1676400" y="6477000"/>
            <a:ext cx="8943474" cy="369332"/>
          </a:xfrm>
          <a:prstGeom prst="rect">
            <a:avLst/>
          </a:prstGeom>
          <a:noFill/>
        </p:spPr>
        <p:txBody>
          <a:bodyPr wrap="none" rtlCol="0">
            <a:spAutoFit/>
          </a:bodyPr>
          <a:lstStyle/>
          <a:p>
            <a:r>
              <a:rPr lang="en-US" dirty="0"/>
              <a:t>Source: </a:t>
            </a:r>
            <a:r>
              <a:rPr lang="en-US" dirty="0">
                <a:hlinkClick r:id="rId4"/>
              </a:rPr>
              <a:t>https://en.wikipedia.org/wiki/Overfishing#/</a:t>
            </a:r>
            <a:r>
              <a:rPr lang="en-US" dirty="0" smtClean="0">
                <a:hlinkClick r:id="rId4"/>
              </a:rPr>
              <a:t>media/File:Chilean_purse_seine.jpg</a:t>
            </a:r>
            <a:r>
              <a:rPr lang="en-US" dirty="0" smtClean="0"/>
              <a:t> </a:t>
            </a:r>
            <a:endParaRPr lang="en-US" dirty="0"/>
          </a:p>
        </p:txBody>
      </p:sp>
    </p:spTree>
    <p:extLst>
      <p:ext uri="{BB962C8B-B14F-4D97-AF65-F5344CB8AC3E}">
        <p14:creationId xmlns:p14="http://schemas.microsoft.com/office/powerpoint/2010/main" val="212478846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Overfishing illustrated</a:t>
            </a:r>
            <a:br>
              <a:rPr lang="en-US" dirty="0" smtClean="0"/>
            </a:br>
            <a:endParaRPr lang="en-US" dirty="0"/>
          </a:p>
        </p:txBody>
      </p:sp>
      <p:sp>
        <p:nvSpPr>
          <p:cNvPr id="4" name="TextBox 3"/>
          <p:cNvSpPr txBox="1"/>
          <p:nvPr/>
        </p:nvSpPr>
        <p:spPr>
          <a:xfrm>
            <a:off x="609600" y="6400800"/>
            <a:ext cx="10456773" cy="369332"/>
          </a:xfrm>
          <a:prstGeom prst="rect">
            <a:avLst/>
          </a:prstGeom>
          <a:noFill/>
        </p:spPr>
        <p:txBody>
          <a:bodyPr wrap="none" rtlCol="0">
            <a:spAutoFit/>
          </a:bodyPr>
          <a:lstStyle/>
          <a:p>
            <a:r>
              <a:rPr lang="en-US" dirty="0">
                <a:hlinkClick r:id="rId2"/>
              </a:rPr>
              <a:t>http://www.bbc.com/future/story/20180607-how-to-spot-the-secretive-activities-of-rogue-fishing-boats</a:t>
            </a:r>
            <a:endParaRPr lang="en-US" dirty="0"/>
          </a:p>
        </p:txBody>
      </p:sp>
      <p:pic>
        <p:nvPicPr>
          <p:cNvPr id="5" name="Picture 1"/>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3967" t="18056" r="3572" b="57060"/>
          <a:stretch>
            <a:fillRect/>
          </a:stretch>
        </p:blipFill>
        <p:spPr bwMode="auto">
          <a:xfrm>
            <a:off x="447804" y="1189038"/>
            <a:ext cx="11296392" cy="5211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61319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7" name="Picture 5" descr="The image “http://www.nature.com/nature/journal/v423/n6937/images/nature01610-f2.2.jpg” cannot be displayed, because it contains errors."/>
          <p:cNvPicPr>
            <a:picLocks noGrp="1" noChangeAspect="1" noChangeArrowheads="1"/>
          </p:cNvPicPr>
          <p:nvPr>
            <p:ph idx="1"/>
          </p:nvPr>
        </p:nvPicPr>
        <p:blipFill rotWithShape="1">
          <a:blip r:embed="rId3" cstate="print"/>
          <a:srcRect l="5819" b="6878"/>
          <a:stretch/>
        </p:blipFill>
        <p:spPr>
          <a:xfrm>
            <a:off x="990600" y="1143001"/>
            <a:ext cx="9448799" cy="5213130"/>
          </a:xfrm>
          <a:noFill/>
        </p:spPr>
      </p:pic>
      <p:sp>
        <p:nvSpPr>
          <p:cNvPr id="41986" name="Rectangle 6"/>
          <p:cNvSpPr>
            <a:spLocks noGrp="1" noChangeArrowheads="1"/>
          </p:cNvSpPr>
          <p:nvPr>
            <p:ph type="title"/>
          </p:nvPr>
        </p:nvSpPr>
        <p:spPr>
          <a:xfrm>
            <a:off x="1981200" y="173515"/>
            <a:ext cx="8229600" cy="1143000"/>
          </a:xfrm>
        </p:spPr>
        <p:txBody>
          <a:bodyPr/>
          <a:lstStyle/>
          <a:p>
            <a:pPr eaLnBrk="1" hangingPunct="1"/>
            <a:r>
              <a:rPr lang="en-US" sz="4000" dirty="0"/>
              <a:t>Decline in Large Fish Biomass</a:t>
            </a:r>
            <a:br>
              <a:rPr lang="en-US" sz="4000" dirty="0"/>
            </a:br>
            <a:r>
              <a:rPr lang="en-US" sz="2800" dirty="0"/>
              <a:t>Data of the cause (fish/100 hooks on Japanese longlines)</a:t>
            </a:r>
          </a:p>
        </p:txBody>
      </p:sp>
      <p:sp>
        <p:nvSpPr>
          <p:cNvPr id="41988" name="Text Box 8"/>
          <p:cNvSpPr txBox="1">
            <a:spLocks noChangeArrowheads="1"/>
          </p:cNvSpPr>
          <p:nvPr/>
        </p:nvSpPr>
        <p:spPr bwMode="auto">
          <a:xfrm>
            <a:off x="2819400" y="3733800"/>
            <a:ext cx="838200" cy="366712"/>
          </a:xfrm>
          <a:prstGeom prst="rect">
            <a:avLst/>
          </a:prstGeom>
          <a:solidFill>
            <a:schemeClr val="bg1"/>
          </a:solidFill>
          <a:ln w="9525">
            <a:noFill/>
            <a:miter lim="800000"/>
            <a:headEnd/>
            <a:tailEnd/>
          </a:ln>
        </p:spPr>
        <p:txBody>
          <a:bodyPr>
            <a:spAutoFit/>
          </a:bodyPr>
          <a:lstStyle/>
          <a:p>
            <a:pPr algn="ctr">
              <a:spcBef>
                <a:spcPct val="50000"/>
              </a:spcBef>
            </a:pPr>
            <a:r>
              <a:rPr lang="en-US" dirty="0"/>
              <a:t>1964</a:t>
            </a:r>
          </a:p>
        </p:txBody>
      </p:sp>
      <p:sp>
        <p:nvSpPr>
          <p:cNvPr id="41989" name="Text Box 9"/>
          <p:cNvSpPr txBox="1">
            <a:spLocks noChangeArrowheads="1"/>
          </p:cNvSpPr>
          <p:nvPr/>
        </p:nvSpPr>
        <p:spPr bwMode="auto">
          <a:xfrm>
            <a:off x="7848600" y="1309688"/>
            <a:ext cx="838200" cy="366712"/>
          </a:xfrm>
          <a:prstGeom prst="rect">
            <a:avLst/>
          </a:prstGeom>
          <a:solidFill>
            <a:schemeClr val="bg1"/>
          </a:solidFill>
          <a:ln w="9525">
            <a:noFill/>
            <a:miter lim="800000"/>
            <a:headEnd/>
            <a:tailEnd/>
          </a:ln>
        </p:spPr>
        <p:txBody>
          <a:bodyPr>
            <a:spAutoFit/>
          </a:bodyPr>
          <a:lstStyle/>
          <a:p>
            <a:pPr algn="ctr">
              <a:spcBef>
                <a:spcPct val="50000"/>
              </a:spcBef>
            </a:pPr>
            <a:r>
              <a:rPr lang="en-US"/>
              <a:t>1958</a:t>
            </a:r>
          </a:p>
        </p:txBody>
      </p:sp>
      <p:sp>
        <p:nvSpPr>
          <p:cNvPr id="41990" name="Text Box 10"/>
          <p:cNvSpPr txBox="1">
            <a:spLocks noChangeArrowheads="1"/>
          </p:cNvSpPr>
          <p:nvPr/>
        </p:nvSpPr>
        <p:spPr bwMode="auto">
          <a:xfrm>
            <a:off x="7848600" y="3733800"/>
            <a:ext cx="838200" cy="366712"/>
          </a:xfrm>
          <a:prstGeom prst="rect">
            <a:avLst/>
          </a:prstGeom>
          <a:solidFill>
            <a:schemeClr val="bg1"/>
          </a:solidFill>
          <a:ln w="9525">
            <a:noFill/>
            <a:miter lim="800000"/>
            <a:headEnd/>
            <a:tailEnd/>
          </a:ln>
        </p:spPr>
        <p:txBody>
          <a:bodyPr>
            <a:spAutoFit/>
          </a:bodyPr>
          <a:lstStyle/>
          <a:p>
            <a:pPr algn="ctr">
              <a:spcBef>
                <a:spcPct val="50000"/>
              </a:spcBef>
            </a:pPr>
            <a:r>
              <a:rPr lang="en-US" dirty="0"/>
              <a:t>1980</a:t>
            </a:r>
          </a:p>
        </p:txBody>
      </p:sp>
      <p:sp>
        <p:nvSpPr>
          <p:cNvPr id="41991" name="Text Box 11"/>
          <p:cNvSpPr txBox="1">
            <a:spLocks noChangeArrowheads="1"/>
          </p:cNvSpPr>
          <p:nvPr/>
        </p:nvSpPr>
        <p:spPr bwMode="auto">
          <a:xfrm>
            <a:off x="2743200" y="1309688"/>
            <a:ext cx="838200" cy="366712"/>
          </a:xfrm>
          <a:prstGeom prst="rect">
            <a:avLst/>
          </a:prstGeom>
          <a:solidFill>
            <a:schemeClr val="bg1"/>
          </a:solidFill>
          <a:ln w="9525">
            <a:noFill/>
            <a:miter lim="800000"/>
            <a:headEnd/>
            <a:tailEnd/>
          </a:ln>
        </p:spPr>
        <p:txBody>
          <a:bodyPr>
            <a:spAutoFit/>
          </a:bodyPr>
          <a:lstStyle/>
          <a:p>
            <a:pPr algn="ctr">
              <a:spcBef>
                <a:spcPct val="50000"/>
              </a:spcBef>
            </a:pPr>
            <a:r>
              <a:rPr lang="en-US" dirty="0"/>
              <a:t>1952</a:t>
            </a:r>
          </a:p>
        </p:txBody>
      </p:sp>
      <p:sp>
        <p:nvSpPr>
          <p:cNvPr id="41992" name="Text Box 12"/>
          <p:cNvSpPr txBox="1">
            <a:spLocks noChangeArrowheads="1"/>
          </p:cNvSpPr>
          <p:nvPr/>
        </p:nvSpPr>
        <p:spPr bwMode="auto">
          <a:xfrm>
            <a:off x="1981200" y="6324600"/>
            <a:ext cx="8458200" cy="457200"/>
          </a:xfrm>
          <a:prstGeom prst="rect">
            <a:avLst/>
          </a:prstGeom>
          <a:noFill/>
          <a:ln w="9525">
            <a:noFill/>
            <a:miter lim="800000"/>
            <a:headEnd/>
            <a:tailEnd/>
          </a:ln>
        </p:spPr>
        <p:txBody>
          <a:bodyPr>
            <a:spAutoFit/>
          </a:bodyPr>
          <a:lstStyle/>
          <a:p>
            <a:pPr>
              <a:spcBef>
                <a:spcPct val="50000"/>
              </a:spcBef>
            </a:pPr>
            <a:r>
              <a:rPr lang="en-US" sz="1200" dirty="0"/>
              <a:t>Source: Myers, Ransom A., and Boris Worm. 2003. “Rapid worldwide depletion of predatory fish communities.” </a:t>
            </a:r>
            <a:r>
              <a:rPr lang="en-US" sz="1200" i="1" dirty="0"/>
              <a:t>Nature</a:t>
            </a:r>
            <a:r>
              <a:rPr lang="en-US" sz="1200" dirty="0"/>
              <a:t> 423, 280-283. http://www.nature.com/cgi-taf/DynaPage.taf?file=/nature/journal/v423/n6937/full/nature01610_fs.html</a:t>
            </a:r>
          </a:p>
        </p:txBody>
      </p:sp>
    </p:spTree>
    <p:extLst>
      <p:ext uri="{BB962C8B-B14F-4D97-AF65-F5344CB8AC3E}">
        <p14:creationId xmlns:p14="http://schemas.microsoft.com/office/powerpoint/2010/main" val="205922459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4"/>
          <p:cNvSpPr>
            <a:spLocks noGrp="1"/>
          </p:cNvSpPr>
          <p:nvPr>
            <p:ph type="title"/>
          </p:nvPr>
        </p:nvSpPr>
        <p:spPr/>
        <p:txBody>
          <a:bodyPr/>
          <a:lstStyle/>
          <a:p>
            <a:r>
              <a:rPr lang="en-US" dirty="0" smtClean="0"/>
              <a:t>Fish Disappearance</a:t>
            </a:r>
          </a:p>
        </p:txBody>
      </p:sp>
      <p:sp>
        <p:nvSpPr>
          <p:cNvPr id="45059" name="Content Placeholder 5"/>
          <p:cNvSpPr>
            <a:spLocks noGrp="1"/>
          </p:cNvSpPr>
          <p:nvPr>
            <p:ph idx="1"/>
          </p:nvPr>
        </p:nvSpPr>
        <p:spPr/>
        <p:txBody>
          <a:bodyPr/>
          <a:lstStyle/>
          <a:p>
            <a:r>
              <a:rPr lang="en-US" dirty="0" smtClean="0"/>
              <a:t>Virtually all marine life other than jellyfish has disappeared from the Black Sea, because of hypoxia induced by discharges from the Danube, </a:t>
            </a:r>
            <a:r>
              <a:rPr lang="en-US" dirty="0" err="1" smtClean="0"/>
              <a:t>Dneiper</a:t>
            </a:r>
            <a:r>
              <a:rPr lang="en-US" dirty="0" smtClean="0"/>
              <a:t>, and Don Rivers  </a:t>
            </a:r>
            <a:r>
              <a:rPr lang="en-US" sz="2000" dirty="0"/>
              <a:t>(source: Woodward, 2000, </a:t>
            </a:r>
            <a:r>
              <a:rPr lang="en-US" sz="2000" u="sng" dirty="0"/>
              <a:t>Ocean’s End</a:t>
            </a:r>
            <a:r>
              <a:rPr lang="en-US" sz="2000" dirty="0"/>
              <a:t> cited in Clark, 2006, </a:t>
            </a:r>
            <a:r>
              <a:rPr lang="en-US" sz="2000" u="sng" dirty="0"/>
              <a:t>World Fisheries</a:t>
            </a:r>
            <a:r>
              <a:rPr lang="en-US" sz="2000" dirty="0"/>
              <a:t>)</a:t>
            </a:r>
            <a:endParaRPr lang="en-US" dirty="0" smtClean="0"/>
          </a:p>
        </p:txBody>
      </p:sp>
    </p:spTree>
    <p:extLst>
      <p:ext uri="{BB962C8B-B14F-4D97-AF65-F5344CB8AC3E}">
        <p14:creationId xmlns:p14="http://schemas.microsoft.com/office/powerpoint/2010/main" val="359585772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ChangeArrowheads="1"/>
          </p:cNvSpPr>
          <p:nvPr/>
        </p:nvSpPr>
        <p:spPr bwMode="auto">
          <a:xfrm>
            <a:off x="1828800" y="0"/>
            <a:ext cx="7772400" cy="1143000"/>
          </a:xfrm>
          <a:prstGeom prst="rect">
            <a:avLst/>
          </a:prstGeom>
          <a:noFill/>
          <a:ln w="9525">
            <a:noFill/>
            <a:miter lim="800000"/>
            <a:headEnd/>
            <a:tailEnd/>
          </a:ln>
        </p:spPr>
        <p:txBody>
          <a:bodyPr anchor="ctr"/>
          <a:lstStyle/>
          <a:p>
            <a:r>
              <a:rPr lang="en-GB" sz="3500" b="1">
                <a:solidFill>
                  <a:schemeClr val="bg1"/>
                </a:solidFill>
              </a:rPr>
              <a:t>Title</a:t>
            </a:r>
            <a:endParaRPr lang="en-US" sz="3500" b="1">
              <a:solidFill>
                <a:schemeClr val="bg1"/>
              </a:solidFill>
            </a:endParaRPr>
          </a:p>
        </p:txBody>
      </p:sp>
      <p:sp>
        <p:nvSpPr>
          <p:cNvPr id="3076" name="Rectangle 3"/>
          <p:cNvSpPr>
            <a:spLocks noChangeArrowheads="1"/>
          </p:cNvSpPr>
          <p:nvPr/>
        </p:nvSpPr>
        <p:spPr bwMode="auto">
          <a:xfrm>
            <a:off x="1828800" y="990600"/>
            <a:ext cx="7772400" cy="1143000"/>
          </a:xfrm>
          <a:prstGeom prst="rect">
            <a:avLst/>
          </a:prstGeom>
          <a:noFill/>
          <a:ln w="9525">
            <a:noFill/>
            <a:miter lim="800000"/>
            <a:headEnd/>
            <a:tailEnd/>
          </a:ln>
        </p:spPr>
        <p:txBody>
          <a:bodyPr anchor="ctr"/>
          <a:lstStyle/>
          <a:p>
            <a:r>
              <a:rPr lang="en-GB" sz="3000" b="1">
                <a:solidFill>
                  <a:schemeClr val="bg1"/>
                </a:solidFill>
              </a:rPr>
              <a:t>Body text</a:t>
            </a:r>
            <a:endParaRPr lang="en-US" sz="3000" b="1">
              <a:solidFill>
                <a:schemeClr val="bg1"/>
              </a:solidFill>
            </a:endParaRPr>
          </a:p>
        </p:txBody>
      </p:sp>
      <p:graphicFrame>
        <p:nvGraphicFramePr>
          <p:cNvPr id="3074" name="Object 4"/>
          <p:cNvGraphicFramePr>
            <a:graphicFrameLocks noChangeAspect="1"/>
          </p:cNvGraphicFramePr>
          <p:nvPr/>
        </p:nvGraphicFramePr>
        <p:xfrm>
          <a:off x="1524000" y="0"/>
          <a:ext cx="9144000" cy="6858000"/>
        </p:xfrm>
        <a:graphic>
          <a:graphicData uri="http://schemas.openxmlformats.org/presentationml/2006/ole">
            <mc:AlternateContent xmlns:mc="http://schemas.openxmlformats.org/markup-compatibility/2006">
              <mc:Choice xmlns:v="urn:schemas-microsoft-com:vml" Requires="v">
                <p:oleObj spid="_x0000_s14400" name="Image" r:id="rId3" imgW="5957317" imgH="4463415" progId="">
                  <p:embed/>
                </p:oleObj>
              </mc:Choice>
              <mc:Fallback>
                <p:oleObj name="Image" r:id="rId3" imgW="5957317" imgH="4463415"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77" name="Rectangle 5"/>
          <p:cNvSpPr>
            <a:spLocks noGrp="1" noChangeArrowheads="1"/>
          </p:cNvSpPr>
          <p:nvPr>
            <p:ph type="title" idx="4294967295"/>
          </p:nvPr>
        </p:nvSpPr>
        <p:spPr>
          <a:xfrm>
            <a:off x="1524000" y="228600"/>
            <a:ext cx="6400800" cy="609600"/>
          </a:xfrm>
          <a:noFill/>
        </p:spPr>
        <p:txBody>
          <a:bodyPr>
            <a:normAutofit fontScale="90000"/>
          </a:bodyPr>
          <a:lstStyle/>
          <a:p>
            <a:pPr eaLnBrk="1" hangingPunct="1"/>
            <a:r>
              <a:rPr lang="en-US" sz="4000" b="1">
                <a:solidFill>
                  <a:srgbClr val="ECAE00"/>
                </a:solidFill>
              </a:rPr>
              <a:t>Ozone Depletion</a:t>
            </a:r>
            <a:endParaRPr lang="en-US" sz="4000" b="1">
              <a:solidFill>
                <a:srgbClr val="ECAE00"/>
              </a:solidFill>
              <a:latin typeface="NewBaskerville-Bold" charset="0"/>
            </a:endParaRPr>
          </a:p>
        </p:txBody>
      </p:sp>
      <p:pic>
        <p:nvPicPr>
          <p:cNvPr id="3078" name="Picture 6" descr="94570main_ozone_holes_m3"/>
          <p:cNvPicPr>
            <a:picLocks noChangeAspect="1" noChangeArrowheads="1"/>
          </p:cNvPicPr>
          <p:nvPr/>
        </p:nvPicPr>
        <p:blipFill>
          <a:blip r:embed="rId5" cstate="print">
            <a:clrChange>
              <a:clrFrom>
                <a:srgbClr val="0B0B0B"/>
              </a:clrFrom>
              <a:clrTo>
                <a:srgbClr val="0B0B0B">
                  <a:alpha val="0"/>
                </a:srgbClr>
              </a:clrTo>
            </a:clrChange>
          </a:blip>
          <a:srcRect/>
          <a:stretch>
            <a:fillRect/>
          </a:stretch>
        </p:blipFill>
        <p:spPr bwMode="auto">
          <a:xfrm>
            <a:off x="1524000" y="1600200"/>
            <a:ext cx="9144000" cy="1900238"/>
          </a:xfrm>
          <a:prstGeom prst="rect">
            <a:avLst/>
          </a:prstGeom>
          <a:noFill/>
          <a:ln w="9525">
            <a:noFill/>
            <a:miter lim="800000"/>
            <a:headEnd/>
            <a:tailEnd/>
          </a:ln>
        </p:spPr>
      </p:pic>
      <p:sp>
        <p:nvSpPr>
          <p:cNvPr id="3079" name="Rectangle 7"/>
          <p:cNvSpPr>
            <a:spLocks noChangeArrowheads="1"/>
          </p:cNvSpPr>
          <p:nvPr/>
        </p:nvSpPr>
        <p:spPr bwMode="auto">
          <a:xfrm>
            <a:off x="1524000" y="2287589"/>
            <a:ext cx="9144000" cy="830997"/>
          </a:xfrm>
          <a:prstGeom prst="rect">
            <a:avLst/>
          </a:prstGeom>
          <a:noFill/>
          <a:ln w="9525">
            <a:noFill/>
            <a:miter lim="800000"/>
            <a:headEnd/>
            <a:tailEnd/>
          </a:ln>
        </p:spPr>
        <p:txBody>
          <a:bodyPr>
            <a:spAutoFit/>
          </a:bodyPr>
          <a:lstStyle/>
          <a:p>
            <a:endParaRPr lang="en-US" sz="2400">
              <a:latin typeface="Times New Roman" pitchFamily="18" charset="0"/>
            </a:endParaRPr>
          </a:p>
          <a:p>
            <a:pPr lvl="1" eaLnBrk="0" hangingPunct="0"/>
            <a:endParaRPr lang="en-US" sz="2400">
              <a:latin typeface="Times New Roman" pitchFamily="18" charset="0"/>
            </a:endParaRPr>
          </a:p>
        </p:txBody>
      </p:sp>
      <p:sp>
        <p:nvSpPr>
          <p:cNvPr id="3080" name="Text Box 8"/>
          <p:cNvSpPr txBox="1">
            <a:spLocks noChangeArrowheads="1"/>
          </p:cNvSpPr>
          <p:nvPr/>
        </p:nvSpPr>
        <p:spPr bwMode="auto">
          <a:xfrm>
            <a:off x="1676400" y="4238626"/>
            <a:ext cx="3886200" cy="1006475"/>
          </a:xfrm>
          <a:prstGeom prst="rect">
            <a:avLst/>
          </a:prstGeom>
          <a:noFill/>
          <a:ln w="9525">
            <a:noFill/>
            <a:miter lim="800000"/>
            <a:headEnd/>
            <a:tailEnd/>
          </a:ln>
        </p:spPr>
        <p:txBody>
          <a:bodyPr>
            <a:spAutoFit/>
          </a:bodyPr>
          <a:lstStyle/>
          <a:p>
            <a:pPr>
              <a:spcBef>
                <a:spcPct val="50000"/>
              </a:spcBef>
            </a:pPr>
            <a:r>
              <a:rPr lang="en-US" sz="2000" dirty="0">
                <a:solidFill>
                  <a:srgbClr val="FFE089"/>
                </a:solidFill>
              </a:rPr>
              <a:t>Growth of the Antarctic ozone hole over 20 years, as observed by the satellite</a:t>
            </a:r>
          </a:p>
        </p:txBody>
      </p:sp>
      <p:sp>
        <p:nvSpPr>
          <p:cNvPr id="3081" name="Rectangle 9"/>
          <p:cNvSpPr>
            <a:spLocks noChangeArrowheads="1"/>
          </p:cNvSpPr>
          <p:nvPr/>
        </p:nvSpPr>
        <p:spPr bwMode="auto">
          <a:xfrm>
            <a:off x="5715000" y="4310064"/>
            <a:ext cx="4953000" cy="701675"/>
          </a:xfrm>
          <a:prstGeom prst="rect">
            <a:avLst/>
          </a:prstGeom>
          <a:noFill/>
          <a:ln w="9525">
            <a:noFill/>
            <a:miter lim="800000"/>
            <a:headEnd/>
            <a:tailEnd/>
          </a:ln>
        </p:spPr>
        <p:txBody>
          <a:bodyPr>
            <a:spAutoFit/>
          </a:bodyPr>
          <a:lstStyle/>
          <a:p>
            <a:r>
              <a:rPr lang="en-US" sz="2000" b="1">
                <a:solidFill>
                  <a:srgbClr val="00FFFF"/>
                </a:solidFill>
                <a:cs typeface="Arial" pitchFamily="34" charset="0"/>
              </a:rPr>
              <a:t>Darkest blue areas represent regions of maximum ozone depletion.</a:t>
            </a:r>
            <a:r>
              <a:rPr lang="en-US" sz="2000">
                <a:solidFill>
                  <a:srgbClr val="00FFFF"/>
                </a:solidFill>
                <a:latin typeface="Times New Roman" pitchFamily="18" charset="0"/>
              </a:rPr>
              <a:t> </a:t>
            </a:r>
          </a:p>
        </p:txBody>
      </p:sp>
    </p:spTree>
    <p:extLst>
      <p:ext uri="{BB962C8B-B14F-4D97-AF65-F5344CB8AC3E}">
        <p14:creationId xmlns:p14="http://schemas.microsoft.com/office/powerpoint/2010/main" val="260067987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1981200" y="274638"/>
            <a:ext cx="8229600" cy="4297362"/>
          </a:xfrm>
        </p:spPr>
        <p:txBody>
          <a:bodyPr/>
          <a:lstStyle/>
          <a:p>
            <a:pPr eaLnBrk="1" hangingPunct="1"/>
            <a:r>
              <a:rPr lang="en-US" sz="7000"/>
              <a:t>Impacts Vary Across Countries</a:t>
            </a:r>
          </a:p>
        </p:txBody>
      </p:sp>
    </p:spTree>
    <p:extLst>
      <p:ext uri="{BB962C8B-B14F-4D97-AF65-F5344CB8AC3E}">
        <p14:creationId xmlns:p14="http://schemas.microsoft.com/office/powerpoint/2010/main" val="291211104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6"/>
          <p:cNvSpPr>
            <a:spLocks noGrp="1" noChangeArrowheads="1"/>
          </p:cNvSpPr>
          <p:nvPr>
            <p:ph type="title"/>
          </p:nvPr>
        </p:nvSpPr>
        <p:spPr/>
        <p:txBody>
          <a:bodyPr/>
          <a:lstStyle/>
          <a:p>
            <a:pPr eaLnBrk="1" hangingPunct="1"/>
            <a:r>
              <a:rPr lang="en-US" dirty="0" smtClean="0"/>
              <a:t>Indoor Air Pollution</a:t>
            </a:r>
          </a:p>
        </p:txBody>
      </p:sp>
      <p:pic>
        <p:nvPicPr>
          <p:cNvPr id="59395" name="Picture 5" descr="The image “http://wbln0018.worldbank.org/sar/sa.nsf/2991b676f98842f0852567d7005d2cba/a169d6e66c9c0c7585256990006a2631/Body/0.1B6C?OpenElement&amp;FieldElemFormat=gif” cannot be displayed, because it contains errors."/>
          <p:cNvPicPr>
            <a:picLocks noGrp="1" noChangeAspect="1" noChangeArrowheads="1"/>
          </p:cNvPicPr>
          <p:nvPr>
            <p:ph sz="half" idx="1"/>
          </p:nvPr>
        </p:nvPicPr>
        <p:blipFill>
          <a:blip r:embed="rId3" cstate="print"/>
          <a:stretch>
            <a:fillRect/>
          </a:stretch>
        </p:blipFill>
        <p:spPr>
          <a:xfrm>
            <a:off x="2057400" y="1905000"/>
            <a:ext cx="4343400" cy="3389971"/>
          </a:xfrm>
          <a:noFill/>
        </p:spPr>
      </p:pic>
      <p:pic>
        <p:nvPicPr>
          <p:cNvPr id="59397" name="Picture 10" descr="The image “file:///C:/Alldata/Print/cooking.JPG” cannot be displayed, because it contains errors."/>
          <p:cNvPicPr>
            <a:picLocks noGrp="1" noChangeAspect="1" noChangeArrowheads="1"/>
          </p:cNvPicPr>
          <p:nvPr>
            <p:ph sz="half" idx="2"/>
          </p:nvPr>
        </p:nvPicPr>
        <p:blipFill>
          <a:blip r:embed="rId4" cstate="print"/>
          <a:stretch>
            <a:fillRect/>
          </a:stretch>
        </p:blipFill>
        <p:spPr>
          <a:xfrm>
            <a:off x="7162800" y="1905000"/>
            <a:ext cx="2558058" cy="3410744"/>
          </a:xfrm>
          <a:noFill/>
        </p:spPr>
      </p:pic>
      <p:sp>
        <p:nvSpPr>
          <p:cNvPr id="59396" name="Text Box 8"/>
          <p:cNvSpPr txBox="1">
            <a:spLocks noChangeArrowheads="1"/>
          </p:cNvSpPr>
          <p:nvPr/>
        </p:nvSpPr>
        <p:spPr bwMode="auto">
          <a:xfrm>
            <a:off x="1981200" y="5562600"/>
            <a:ext cx="8305800" cy="915988"/>
          </a:xfrm>
          <a:prstGeom prst="rect">
            <a:avLst/>
          </a:prstGeom>
          <a:noFill/>
          <a:ln w="9525">
            <a:noFill/>
            <a:miter lim="800000"/>
            <a:headEnd/>
            <a:tailEnd/>
          </a:ln>
        </p:spPr>
        <p:txBody>
          <a:bodyPr>
            <a:spAutoFit/>
          </a:bodyPr>
          <a:lstStyle/>
          <a:p>
            <a:pPr>
              <a:spcBef>
                <a:spcPct val="50000"/>
              </a:spcBef>
            </a:pPr>
            <a:r>
              <a:rPr lang="en-US"/>
              <a:t>“Exposure to indoor air pollution is one of the major contributing factors leading to acute respiratory infections which cause an estimated 4 million deaths of young children each year” – World Bank (1992, pp.52-53) </a:t>
            </a:r>
          </a:p>
        </p:txBody>
      </p:sp>
    </p:spTree>
    <p:extLst>
      <p:ext uri="{BB962C8B-B14F-4D97-AF65-F5344CB8AC3E}">
        <p14:creationId xmlns:p14="http://schemas.microsoft.com/office/powerpoint/2010/main" val="419741572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normAutofit fontScale="90000"/>
          </a:bodyPr>
          <a:lstStyle/>
          <a:p>
            <a:pPr eaLnBrk="1" hangingPunct="1"/>
            <a:r>
              <a:rPr lang="en-US" sz="4000" dirty="0"/>
              <a:t>Healthy Life Expectancy</a:t>
            </a:r>
            <a:br>
              <a:rPr lang="en-US" sz="4000" dirty="0"/>
            </a:br>
            <a:r>
              <a:rPr lang="en-US" sz="4000" dirty="0"/>
              <a:t>By Country</a:t>
            </a:r>
            <a:br>
              <a:rPr lang="en-US" sz="4000" dirty="0"/>
            </a:br>
            <a:endParaRPr lang="en-US" sz="4000" dirty="0"/>
          </a:p>
        </p:txBody>
      </p:sp>
      <p:pic>
        <p:nvPicPr>
          <p:cNvPr id="60420" name="Picture 5"/>
          <p:cNvPicPr>
            <a:picLocks noGrp="1" noChangeAspect="1" noChangeArrowheads="1"/>
          </p:cNvPicPr>
          <p:nvPr>
            <p:ph idx="1"/>
          </p:nvPr>
        </p:nvPicPr>
        <p:blipFill>
          <a:blip r:embed="rId3" cstate="print"/>
          <a:srcRect l="7408" t="23570" r="10185" b="7167"/>
          <a:stretch>
            <a:fillRect/>
          </a:stretch>
        </p:blipFill>
        <p:spPr>
          <a:xfrm>
            <a:off x="2057400" y="1393826"/>
            <a:ext cx="8001000" cy="4702175"/>
          </a:xfrm>
        </p:spPr>
      </p:pic>
      <p:sp>
        <p:nvSpPr>
          <p:cNvPr id="60419" name="Text Box 4"/>
          <p:cNvSpPr txBox="1">
            <a:spLocks noChangeArrowheads="1"/>
          </p:cNvSpPr>
          <p:nvPr/>
        </p:nvSpPr>
        <p:spPr bwMode="auto">
          <a:xfrm>
            <a:off x="2286000" y="6172201"/>
            <a:ext cx="7848600" cy="646331"/>
          </a:xfrm>
          <a:prstGeom prst="rect">
            <a:avLst/>
          </a:prstGeom>
          <a:noFill/>
          <a:ln w="9525">
            <a:noFill/>
            <a:miter lim="800000"/>
            <a:headEnd/>
            <a:tailEnd/>
          </a:ln>
        </p:spPr>
        <p:txBody>
          <a:bodyPr>
            <a:spAutoFit/>
          </a:bodyPr>
          <a:lstStyle/>
          <a:p>
            <a:r>
              <a:rPr lang="en-US" sz="1200"/>
              <a:t>Source: Colin D Mathers, Ritu Sadana, Joshua A Salomon, Christopher JL Murray, and Alan D Lopez. 2000. "Estimates of DALE for 191 countries: methods and results."  Global Programme on Evidence for Health Policy Working Paper No. 16 of the World Health Organization, June. http://w3.whosea.org/healthreport/pdf/paper16.pdf</a:t>
            </a:r>
          </a:p>
        </p:txBody>
      </p:sp>
    </p:spTree>
    <p:extLst>
      <p:ext uri="{BB962C8B-B14F-4D97-AF65-F5344CB8AC3E}">
        <p14:creationId xmlns:p14="http://schemas.microsoft.com/office/powerpoint/2010/main" val="195718559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US" smtClean="0"/>
              <a:t>Simple as Salt</a:t>
            </a:r>
          </a:p>
        </p:txBody>
      </p:sp>
      <p:sp>
        <p:nvSpPr>
          <p:cNvPr id="61443" name="Content Placeholder 2"/>
          <p:cNvSpPr>
            <a:spLocks noGrp="1"/>
          </p:cNvSpPr>
          <p:nvPr>
            <p:ph idx="1"/>
          </p:nvPr>
        </p:nvSpPr>
        <p:spPr/>
        <p:txBody>
          <a:bodyPr>
            <a:normAutofit/>
          </a:bodyPr>
          <a:lstStyle/>
          <a:p>
            <a:r>
              <a:rPr lang="en-US" smtClean="0"/>
              <a:t>Iodine deficiency </a:t>
            </a:r>
          </a:p>
          <a:p>
            <a:r>
              <a:rPr lang="en-US" smtClean="0"/>
              <a:t>“One-third of the world’s people don’t get enough iodine from food and water”</a:t>
            </a:r>
          </a:p>
          <a:p>
            <a:r>
              <a:rPr lang="en-US" smtClean="0"/>
              <a:t>Children of an iodine-deficient mother likely to have “an IQ that is 10 to 15 points lower than it would otherwise be”</a:t>
            </a:r>
          </a:p>
          <a:p>
            <a:r>
              <a:rPr lang="en-US" smtClean="0"/>
              <a:t>Adding iodine to salt costs 2 to 3 cents per person per year</a:t>
            </a:r>
          </a:p>
          <a:p>
            <a:endParaRPr lang="en-US" sz="1200"/>
          </a:p>
          <a:p>
            <a:endParaRPr lang="en-US" sz="1200"/>
          </a:p>
          <a:p>
            <a:r>
              <a:rPr lang="en-US" sz="1200"/>
              <a:t>Source: Nicholas Kristof. Raising the World’s I.Q. New York Times. December 4, 2008. http://www.nytimes.com/2008/12/04/opinion/04kristof.html</a:t>
            </a:r>
          </a:p>
        </p:txBody>
      </p:sp>
    </p:spTree>
    <p:extLst>
      <p:ext uri="{BB962C8B-B14F-4D97-AF65-F5344CB8AC3E}">
        <p14:creationId xmlns:p14="http://schemas.microsoft.com/office/powerpoint/2010/main" val="178888771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smtClean="0"/>
              <a:t>The Epidemic Scorecard</a:t>
            </a:r>
          </a:p>
        </p:txBody>
      </p:sp>
      <p:graphicFrame>
        <p:nvGraphicFramePr>
          <p:cNvPr id="74984" name="Group 232"/>
          <p:cNvGraphicFramePr>
            <a:graphicFrameLocks noGrp="1"/>
          </p:cNvGraphicFramePr>
          <p:nvPr>
            <p:ph type="tbl" idx="1"/>
          </p:nvPr>
        </p:nvGraphicFramePr>
        <p:xfrm>
          <a:off x="2057400" y="1447801"/>
          <a:ext cx="8077200" cy="4536123"/>
        </p:xfrm>
        <a:graphic>
          <a:graphicData uri="http://schemas.openxmlformats.org/drawingml/2006/table">
            <a:tbl>
              <a:tblPr/>
              <a:tblGrid>
                <a:gridCol w="2514600">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gridCol w="1676400">
                  <a:extLst>
                    <a:ext uri="{9D8B030D-6E8A-4147-A177-3AD203B41FA5}">
                      <a16:colId xmlns:a16="http://schemas.microsoft.com/office/drawing/2014/main" val="20003"/>
                    </a:ext>
                  </a:extLst>
                </a:gridCol>
              </a:tblGrid>
              <a:tr h="2635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rPr>
                        <a:t>Disease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rPr>
                        <a:t>Prevalence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Deaths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New Cases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222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rPr>
                        <a:t>AIDS/HIV</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32 million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3 mil/yr – 300/hr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5.5 million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04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Diarrheal diseases </a:t>
                      </a:r>
                      <a:r>
                        <a:rPr kumimoji="0" lang="en-US" sz="1400" b="1" i="0" u="none" strike="noStrike" cap="none" normalizeH="0" baseline="0" smtClean="0">
                          <a:ln>
                            <a:noFill/>
                          </a:ln>
                          <a:solidFill>
                            <a:schemeClr val="tx1"/>
                          </a:solidFill>
                          <a:effectLst/>
                          <a:latin typeface="Arial" pitchFamily="34" charset="0"/>
                        </a:rPr>
                        <a:t>(unsafe H2O)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n/a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2 mil/yr – 200/hr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2.7 billion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206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rPr>
                        <a:t>Tuberculosis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14 million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2 mil/yr – 200/hr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8 million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28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Hepatitis B</a:t>
                      </a:r>
                      <a:endParaRPr kumimoji="0" lang="en-US" sz="1400" b="1" i="0" u="none" strike="noStrike" cap="none" normalizeH="0" baseline="0" dirty="0" smtClean="0">
                        <a:ln>
                          <a:noFill/>
                        </a:ln>
                        <a:solidFill>
                          <a:schemeClr val="tx1"/>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n/a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1 mil/yr – 100/hr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20 million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206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rPr>
                        <a:t>Malaria</a:t>
                      </a:r>
                      <a:br>
                        <a:rPr kumimoji="0" lang="en-US" sz="1800" b="1" i="0" u="none" strike="noStrike" cap="none" normalizeH="0" baseline="0" dirty="0" smtClean="0">
                          <a:ln>
                            <a:noFill/>
                          </a:ln>
                          <a:solidFill>
                            <a:schemeClr val="tx1"/>
                          </a:solidFill>
                          <a:effectLst/>
                          <a:latin typeface="Arial" pitchFamily="34" charset="0"/>
                        </a:rPr>
                      </a:br>
                      <a:r>
                        <a:rPr kumimoji="0" lang="en-US" sz="1400" b="1" i="0" u="none" strike="noStrike" cap="none" normalizeH="0" baseline="0" dirty="0" smtClean="0">
                          <a:ln>
                            <a:noFill/>
                          </a:ln>
                          <a:solidFill>
                            <a:schemeClr val="tx1"/>
                          </a:solidFill>
                          <a:effectLst/>
                          <a:latin typeface="Arial" pitchFamily="34" charset="0"/>
                        </a:rPr>
                        <a:t>(mosquitoes)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n/a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800" b="0" i="0" u="none" strike="noStrike" cap="none" normalizeH="0" baseline="0" dirty="0" smtClean="0">
                          <a:ln>
                            <a:noFill/>
                          </a:ln>
                          <a:solidFill>
                            <a:schemeClr val="tx1"/>
                          </a:solidFill>
                          <a:effectLst/>
                          <a:latin typeface="Arial" pitchFamily="34" charset="0"/>
                        </a:rPr>
                        <a:t>1 mil/yr – 100/hr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400 million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000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rPr>
                        <a:t>Measles</a:t>
                      </a:r>
                      <a:br>
                        <a:rPr kumimoji="0" lang="en-US" sz="1800" b="1" i="0" u="none" strike="noStrike" cap="none" normalizeH="0" baseline="0" dirty="0" smtClean="0">
                          <a:ln>
                            <a:noFill/>
                          </a:ln>
                          <a:solidFill>
                            <a:schemeClr val="tx1"/>
                          </a:solidFill>
                          <a:effectLst/>
                          <a:latin typeface="Arial" pitchFamily="34" charset="0"/>
                        </a:rPr>
                      </a:br>
                      <a:r>
                        <a:rPr kumimoji="0" lang="en-US" sz="1400" b="1" i="0" u="none" strike="noStrike" cap="none" normalizeH="0" baseline="0" dirty="0" smtClean="0">
                          <a:ln>
                            <a:noFill/>
                          </a:ln>
                          <a:solidFill>
                            <a:schemeClr val="tx1"/>
                          </a:solidFill>
                          <a:effectLst/>
                          <a:latin typeface="Arial" pitchFamily="34" charset="0"/>
                        </a:rPr>
                        <a:t>(preventable)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n/a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900k/yr – 90/hr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30 million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111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err="1" smtClean="0">
                          <a:ln>
                            <a:noFill/>
                          </a:ln>
                          <a:solidFill>
                            <a:schemeClr val="tx1"/>
                          </a:solidFill>
                          <a:effectLst/>
                          <a:latin typeface="Arial" pitchFamily="34" charset="0"/>
                        </a:rPr>
                        <a:t>Denque</a:t>
                      </a:r>
                      <a:r>
                        <a:rPr kumimoji="0" lang="en-US" sz="1800" b="1" i="0" u="none" strike="noStrike" cap="none" normalizeH="0" baseline="0" dirty="0" smtClean="0">
                          <a:ln>
                            <a:noFill/>
                          </a:ln>
                          <a:solidFill>
                            <a:schemeClr val="tx1"/>
                          </a:solidFill>
                          <a:effectLst/>
                          <a:latin typeface="Arial" pitchFamily="34" charset="0"/>
                        </a:rPr>
                        <a:t> fever</a:t>
                      </a:r>
                      <a:r>
                        <a:rPr kumimoji="0" lang="en-US" sz="1400" b="1" i="0" u="none" strike="noStrike" cap="none" normalizeH="0" baseline="0" dirty="0" smtClean="0">
                          <a:ln>
                            <a:noFill/>
                          </a:ln>
                          <a:solidFill>
                            <a:schemeClr val="tx1"/>
                          </a:solidFill>
                          <a:effectLst/>
                          <a:latin typeface="Arial" pitchFamily="34" charset="0"/>
                        </a:rPr>
                        <a:t> (mosquitoes)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n/a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24k/yr – 2/hr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20 million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698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rPr>
                        <a:t>Influenza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n/a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250k/yr – 25/hr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4 million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rPr>
                        <a:t>Yellow fever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n/a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30k/yr – 3/hr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200,000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62524" name="Text Box 191"/>
          <p:cNvSpPr txBox="1">
            <a:spLocks noChangeArrowheads="1"/>
          </p:cNvSpPr>
          <p:nvPr/>
        </p:nvSpPr>
        <p:spPr bwMode="auto">
          <a:xfrm>
            <a:off x="2286000" y="6172201"/>
            <a:ext cx="7848600" cy="461963"/>
          </a:xfrm>
          <a:prstGeom prst="rect">
            <a:avLst/>
          </a:prstGeom>
          <a:noFill/>
          <a:ln w="9525">
            <a:noFill/>
            <a:miter lim="800000"/>
            <a:headEnd/>
            <a:tailEnd/>
          </a:ln>
        </p:spPr>
        <p:txBody>
          <a:bodyPr>
            <a:spAutoFit/>
          </a:bodyPr>
          <a:lstStyle/>
          <a:p>
            <a:pPr>
              <a:spcBef>
                <a:spcPct val="50000"/>
              </a:spcBef>
            </a:pPr>
            <a:r>
              <a:rPr lang="en-US" sz="1200"/>
              <a:t>Source: Howard Markel, Stephen Doyle. 2003 (30 April).  “The Epidemic Scorecard.” New York Times, A31 </a:t>
            </a:r>
            <a:r>
              <a:rPr lang="en-US" sz="1200">
                <a:hlinkClick r:id="rId3"/>
              </a:rPr>
              <a:t>http://www.nytimes.com/packages/pdf/opinion/030430_edt_MARK.pdf</a:t>
            </a:r>
            <a:r>
              <a:rPr lang="en-US" sz="1200"/>
              <a:t>.</a:t>
            </a:r>
          </a:p>
        </p:txBody>
      </p:sp>
    </p:spTree>
    <p:extLst>
      <p:ext uri="{BB962C8B-B14F-4D97-AF65-F5344CB8AC3E}">
        <p14:creationId xmlns:p14="http://schemas.microsoft.com/office/powerpoint/2010/main" val="270844296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981200" y="274638"/>
            <a:ext cx="8229600" cy="4297362"/>
          </a:xfrm>
        </p:spPr>
        <p:txBody>
          <a:bodyPr>
            <a:normAutofit fontScale="90000"/>
          </a:bodyPr>
          <a:lstStyle/>
          <a:p>
            <a:pPr eaLnBrk="1" hangingPunct="1"/>
            <a:r>
              <a:rPr lang="en-US" sz="7000" dirty="0"/>
              <a:t>Climate </a:t>
            </a:r>
            <a:r>
              <a:rPr lang="en-US" sz="7000" dirty="0" smtClean="0"/>
              <a:t>Change</a:t>
            </a:r>
            <a:br>
              <a:rPr lang="en-US" sz="7000" dirty="0" smtClean="0"/>
            </a:br>
            <a:r>
              <a:rPr lang="en-US" sz="7000" dirty="0"/>
              <a:t/>
            </a:r>
            <a:br>
              <a:rPr lang="en-US" sz="7000" dirty="0"/>
            </a:br>
            <a:r>
              <a:rPr lang="en-US" sz="7000" dirty="0" smtClean="0"/>
              <a:t>We will go into this way more at the end of the course</a:t>
            </a:r>
            <a:endParaRPr lang="en-US" sz="7000" dirty="0"/>
          </a:p>
        </p:txBody>
      </p:sp>
    </p:spTree>
    <p:extLst>
      <p:ext uri="{BB962C8B-B14F-4D97-AF65-F5344CB8AC3E}">
        <p14:creationId xmlns:p14="http://schemas.microsoft.com/office/powerpoint/2010/main" val="355019744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a:xfrm>
            <a:off x="1600200" y="76200"/>
            <a:ext cx="8991600" cy="1143000"/>
          </a:xfrm>
        </p:spPr>
        <p:txBody>
          <a:bodyPr rtlCol="0">
            <a:normAutofit/>
          </a:bodyPr>
          <a:lstStyle/>
          <a:p>
            <a:pPr>
              <a:defRPr/>
            </a:pPr>
            <a:r>
              <a:rPr lang="en-US" sz="4000" dirty="0"/>
              <a:t>Does the Columbia Freeze Over Anymore?</a:t>
            </a:r>
            <a:br>
              <a:rPr lang="en-US" sz="4000" dirty="0"/>
            </a:br>
            <a:r>
              <a:rPr lang="en-US" sz="900" dirty="0" err="1"/>
              <a:t>Colubmia</a:t>
            </a:r>
            <a:r>
              <a:rPr lang="en-US" sz="900" dirty="0"/>
              <a:t> Riv</a:t>
            </a:r>
            <a:r>
              <a:rPr lang="en-US" sz="1000" dirty="0"/>
              <a:t>er froze over in: 1830, 1833, 1840, 1842, 1847, 1849(2x), 1856, 1875, 1862, 1868, 1884, 1885, 1888, 1890, 1891, 1894, 1896, 1907, 1909, 1916, 1919, 1930 *</a:t>
            </a:r>
          </a:p>
        </p:txBody>
      </p:sp>
      <p:pic>
        <p:nvPicPr>
          <p:cNvPr id="33795" name="Picture 4"/>
          <p:cNvPicPr>
            <a:picLocks noChangeAspect="1" noChangeArrowheads="1"/>
          </p:cNvPicPr>
          <p:nvPr/>
        </p:nvPicPr>
        <p:blipFill>
          <a:blip r:embed="rId2" cstate="print"/>
          <a:srcRect/>
          <a:stretch>
            <a:fillRect/>
          </a:stretch>
        </p:blipFill>
        <p:spPr bwMode="auto">
          <a:xfrm>
            <a:off x="1825626" y="1208088"/>
            <a:ext cx="8689975" cy="4583112"/>
          </a:xfrm>
          <a:prstGeom prst="rect">
            <a:avLst/>
          </a:prstGeom>
          <a:noFill/>
          <a:ln w="9525">
            <a:noFill/>
            <a:miter lim="800000"/>
            <a:headEnd/>
            <a:tailEnd/>
          </a:ln>
        </p:spPr>
      </p:pic>
      <p:sp>
        <p:nvSpPr>
          <p:cNvPr id="33796" name="Rectangle 5"/>
          <p:cNvSpPr>
            <a:spLocks noChangeArrowheads="1"/>
          </p:cNvSpPr>
          <p:nvPr/>
        </p:nvSpPr>
        <p:spPr bwMode="auto">
          <a:xfrm>
            <a:off x="1981200" y="6003926"/>
            <a:ext cx="8305800" cy="708025"/>
          </a:xfrm>
          <a:prstGeom prst="rect">
            <a:avLst/>
          </a:prstGeom>
          <a:noFill/>
          <a:ln w="9525">
            <a:noFill/>
            <a:miter lim="800000"/>
            <a:headEnd/>
            <a:tailEnd/>
          </a:ln>
        </p:spPr>
        <p:txBody>
          <a:bodyPr>
            <a:spAutoFit/>
          </a:bodyPr>
          <a:lstStyle/>
          <a:p>
            <a:r>
              <a:rPr lang="en-US" sz="1000">
                <a:latin typeface="Calibri" pitchFamily="34" charset="0"/>
              </a:rPr>
              <a:t>Picture: Hood River, Oregon, W. D. Rogers, 1/17/1907; Oregon Historical Society Photo OrHi 35431  (</a:t>
            </a:r>
            <a:r>
              <a:rPr lang="en-US" sz="1000">
                <a:latin typeface="Calibri" pitchFamily="34" charset="0"/>
                <a:hlinkClick r:id="rId3"/>
              </a:rPr>
              <a:t>http://librarycatalog.ohs.org/</a:t>
            </a:r>
            <a:r>
              <a:rPr lang="en-US" sz="1000">
                <a:latin typeface="Calibri" pitchFamily="34" charset="0"/>
              </a:rPr>
              <a:t>) </a:t>
            </a:r>
          </a:p>
          <a:p>
            <a:r>
              <a:rPr lang="en-US" sz="1000">
                <a:latin typeface="Calibri" pitchFamily="34" charset="0"/>
              </a:rPr>
              <a:t>Columbia “generally freezes up once in the winter” from a trial in 1882 at </a:t>
            </a:r>
            <a:r>
              <a:rPr lang="en-US" sz="1000">
                <a:latin typeface="Calibri" pitchFamily="34" charset="0"/>
                <a:hlinkClick r:id="rId4"/>
              </a:rPr>
              <a:t>http://books.google.com/books?id=wZA8AAAAIAAJ</a:t>
            </a:r>
            <a:r>
              <a:rPr lang="en-US" sz="1000">
                <a:latin typeface="Calibri" pitchFamily="34" charset="0"/>
              </a:rPr>
              <a:t>  (p. 1393)</a:t>
            </a:r>
          </a:p>
          <a:p>
            <a:r>
              <a:rPr lang="en-US" sz="1000">
                <a:latin typeface="Calibri" pitchFamily="34" charset="0"/>
              </a:rPr>
              <a:t>*Data on freezes compiled from: </a:t>
            </a:r>
            <a:r>
              <a:rPr lang="en-US" sz="1000">
                <a:latin typeface="Calibri" pitchFamily="34" charset="0"/>
                <a:hlinkClick r:id="rId5"/>
              </a:rPr>
              <a:t>http://www.pacificcohistory.org/columbia.htm</a:t>
            </a:r>
            <a:r>
              <a:rPr lang="en-US" sz="1000">
                <a:latin typeface="Calibri" pitchFamily="34" charset="0"/>
              </a:rPr>
              <a:t>; </a:t>
            </a:r>
            <a:r>
              <a:rPr lang="en-US" sz="1000">
                <a:latin typeface="Calibri" pitchFamily="34" charset="0"/>
                <a:hlinkClick r:id="rId6"/>
              </a:rPr>
              <a:t>http://historyink.com/results.cfm?keyword=Weather&amp;searchfield=topics</a:t>
            </a:r>
            <a:r>
              <a:rPr lang="en-US" sz="1000">
                <a:latin typeface="Calibri" pitchFamily="34" charset="0"/>
              </a:rPr>
              <a:t>; and </a:t>
            </a:r>
            <a:r>
              <a:rPr lang="en-US" sz="1000">
                <a:latin typeface="Calibri" pitchFamily="34" charset="0"/>
                <a:hlinkClick r:id="rId7"/>
              </a:rPr>
              <a:t>http://www.nwmapsco.com/ZybachB/Thesis/05-081_Chapter_3b.pdf</a:t>
            </a:r>
            <a:r>
              <a:rPr lang="en-US" sz="1000">
                <a:latin typeface="Calibri" pitchFamily="34" charset="0"/>
              </a:rPr>
              <a:t> (p. 86)</a:t>
            </a:r>
          </a:p>
        </p:txBody>
      </p:sp>
    </p:spTree>
    <p:extLst>
      <p:ext uri="{BB962C8B-B14F-4D97-AF65-F5344CB8AC3E}">
        <p14:creationId xmlns:p14="http://schemas.microsoft.com/office/powerpoint/2010/main" val="41152910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pPr eaLnBrk="1" hangingPunct="1"/>
            <a:r>
              <a:rPr lang="en-US" sz="4000"/>
              <a:t>Effects of Increased CO2 on</a:t>
            </a:r>
            <a:br>
              <a:rPr lang="en-US" sz="4000"/>
            </a:br>
            <a:r>
              <a:rPr lang="en-US" sz="4000"/>
              <a:t>Glaciers (Loss in Last 100 Years)</a:t>
            </a:r>
            <a:endParaRPr lang="en-US" sz="2000"/>
          </a:p>
        </p:txBody>
      </p:sp>
      <p:pic>
        <p:nvPicPr>
          <p:cNvPr id="29700" name="Picture 12" descr="Glacier1"/>
          <p:cNvPicPr>
            <a:picLocks noGrp="1" noChangeAspect="1" noChangeArrowheads="1"/>
          </p:cNvPicPr>
          <p:nvPr>
            <p:ph sz="half" idx="1"/>
          </p:nvPr>
        </p:nvPicPr>
        <p:blipFill>
          <a:blip r:embed="rId3" cstate="print"/>
          <a:stretch>
            <a:fillRect/>
          </a:stretch>
        </p:blipFill>
        <p:spPr>
          <a:xfrm>
            <a:off x="1981200" y="2791619"/>
            <a:ext cx="4038600" cy="2692400"/>
          </a:xfrm>
          <a:noFill/>
        </p:spPr>
      </p:pic>
      <p:pic>
        <p:nvPicPr>
          <p:cNvPr id="29701" name="Picture 13" descr="Glacier2"/>
          <p:cNvPicPr>
            <a:picLocks noGrp="1" noChangeAspect="1" noChangeArrowheads="1"/>
          </p:cNvPicPr>
          <p:nvPr>
            <p:ph sz="half" idx="2"/>
          </p:nvPr>
        </p:nvPicPr>
        <p:blipFill>
          <a:blip r:embed="rId4" cstate="print"/>
          <a:stretch>
            <a:fillRect/>
          </a:stretch>
        </p:blipFill>
        <p:spPr>
          <a:xfrm>
            <a:off x="6172200" y="2776494"/>
            <a:ext cx="4038600" cy="2722651"/>
          </a:xfrm>
          <a:noFill/>
        </p:spPr>
      </p:pic>
      <p:sp>
        <p:nvSpPr>
          <p:cNvPr id="29699" name="Text Box 3"/>
          <p:cNvSpPr txBox="1">
            <a:spLocks noChangeArrowheads="1"/>
          </p:cNvSpPr>
          <p:nvPr/>
        </p:nvSpPr>
        <p:spPr bwMode="auto">
          <a:xfrm>
            <a:off x="2286000" y="6065838"/>
            <a:ext cx="7848600" cy="457200"/>
          </a:xfrm>
          <a:prstGeom prst="rect">
            <a:avLst/>
          </a:prstGeom>
          <a:noFill/>
          <a:ln w="9525">
            <a:noFill/>
            <a:miter lim="800000"/>
            <a:headEnd/>
            <a:tailEnd/>
          </a:ln>
        </p:spPr>
        <p:txBody>
          <a:bodyPr>
            <a:spAutoFit/>
          </a:bodyPr>
          <a:lstStyle/>
          <a:p>
            <a:pPr>
              <a:spcBef>
                <a:spcPct val="50000"/>
              </a:spcBef>
            </a:pPr>
            <a:r>
              <a:rPr lang="en-US" sz="1200" b="1"/>
              <a:t>Source: </a:t>
            </a:r>
            <a:r>
              <a:rPr lang="en-US" sz="1200"/>
              <a:t>Gesellschaft für ökologische Forschung e.V. 2002. </a:t>
            </a:r>
            <a:r>
              <a:rPr lang="en-US" sz="1200" i="1"/>
              <a:t>Das gletscherarchiv</a:t>
            </a:r>
            <a:r>
              <a:rPr lang="en-US" sz="1200"/>
              <a:t>. http://www.gletscherarchiv.de/. Accessed on: 15 January 2003.</a:t>
            </a:r>
          </a:p>
        </p:txBody>
      </p:sp>
      <p:sp>
        <p:nvSpPr>
          <p:cNvPr id="29702" name="Text Box 14"/>
          <p:cNvSpPr txBox="1">
            <a:spLocks noChangeArrowheads="1"/>
          </p:cNvSpPr>
          <p:nvPr/>
        </p:nvSpPr>
        <p:spPr bwMode="auto">
          <a:xfrm>
            <a:off x="4332288" y="1828801"/>
            <a:ext cx="3505200" cy="366713"/>
          </a:xfrm>
          <a:prstGeom prst="rect">
            <a:avLst/>
          </a:prstGeom>
          <a:noFill/>
          <a:ln w="9525">
            <a:noFill/>
            <a:miter lim="800000"/>
            <a:headEnd/>
            <a:tailEnd/>
          </a:ln>
        </p:spPr>
        <p:txBody>
          <a:bodyPr>
            <a:spAutoFit/>
          </a:bodyPr>
          <a:lstStyle/>
          <a:p>
            <a:pPr algn="ctr">
              <a:spcBef>
                <a:spcPct val="50000"/>
              </a:spcBef>
            </a:pPr>
            <a:r>
              <a:rPr lang="en-US">
                <a:solidFill>
                  <a:schemeClr val="tx2"/>
                </a:solidFill>
              </a:rPr>
              <a:t>Kärnten, Austria</a:t>
            </a:r>
          </a:p>
        </p:txBody>
      </p:sp>
      <p:sp>
        <p:nvSpPr>
          <p:cNvPr id="29703" name="Oval 15"/>
          <p:cNvSpPr>
            <a:spLocks noChangeArrowheads="1"/>
          </p:cNvSpPr>
          <p:nvPr/>
        </p:nvSpPr>
        <p:spPr bwMode="auto">
          <a:xfrm>
            <a:off x="7962900" y="4781550"/>
            <a:ext cx="609600" cy="381000"/>
          </a:xfrm>
          <a:prstGeom prst="ellipse">
            <a:avLst/>
          </a:prstGeom>
          <a:noFill/>
          <a:ln w="50800">
            <a:solidFill>
              <a:srgbClr val="FF0000"/>
            </a:solidFill>
            <a:round/>
            <a:headEnd/>
            <a:tailEnd/>
          </a:ln>
        </p:spPr>
        <p:txBody>
          <a:bodyPr wrap="none" anchor="ctr"/>
          <a:lstStyle/>
          <a:p>
            <a:endParaRPr lang="en-US"/>
          </a:p>
        </p:txBody>
      </p:sp>
    </p:spTree>
    <p:extLst>
      <p:ext uri="{BB962C8B-B14F-4D97-AF65-F5344CB8AC3E}">
        <p14:creationId xmlns:p14="http://schemas.microsoft.com/office/powerpoint/2010/main" val="343023583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should we distinguish</a:t>
            </a:r>
          </a:p>
        </p:txBody>
      </p:sp>
      <p:sp>
        <p:nvSpPr>
          <p:cNvPr id="3" name="Content Placeholder 2"/>
          <p:cNvSpPr>
            <a:spLocks noGrp="1"/>
          </p:cNvSpPr>
          <p:nvPr>
            <p:ph idx="1"/>
          </p:nvPr>
        </p:nvSpPr>
        <p:spPr/>
        <p:txBody>
          <a:bodyPr/>
          <a:lstStyle/>
          <a:p>
            <a:r>
              <a:rPr lang="en-US" dirty="0" smtClean="0"/>
              <a:t>Important from less important problems</a:t>
            </a:r>
          </a:p>
          <a:p>
            <a:r>
              <a:rPr lang="en-US" dirty="0" smtClean="0"/>
              <a:t>Real from false causes of problems</a:t>
            </a:r>
          </a:p>
          <a:p>
            <a:r>
              <a:rPr lang="en-US" dirty="0" smtClean="0"/>
              <a:t>Effective from ineffective solutions</a:t>
            </a:r>
            <a:endParaRPr lang="en-US" dirty="0"/>
          </a:p>
        </p:txBody>
      </p:sp>
    </p:spTree>
    <p:extLst>
      <p:ext uri="{BB962C8B-B14F-4D97-AF65-F5344CB8AC3E}">
        <p14:creationId xmlns:p14="http://schemas.microsoft.com/office/powerpoint/2010/main" val="325121435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Summary</a:t>
            </a:r>
            <a:endParaRPr lang="en-US" dirty="0"/>
          </a:p>
        </p:txBody>
      </p:sp>
      <p:sp>
        <p:nvSpPr>
          <p:cNvPr id="3" name="Content Placeholder 2"/>
          <p:cNvSpPr>
            <a:spLocks noGrp="1"/>
          </p:cNvSpPr>
          <p:nvPr>
            <p:ph idx="1"/>
          </p:nvPr>
        </p:nvSpPr>
        <p:spPr/>
        <p:txBody>
          <a:bodyPr/>
          <a:lstStyle/>
          <a:p>
            <a:r>
              <a:rPr lang="en-US" dirty="0"/>
              <a:t>Class goal: </a:t>
            </a:r>
            <a:r>
              <a:rPr lang="en-US" dirty="0" smtClean="0"/>
              <a:t>think </a:t>
            </a:r>
            <a:r>
              <a:rPr lang="en-US" dirty="0"/>
              <a:t>more systematically about </a:t>
            </a:r>
            <a:r>
              <a:rPr lang="en-US" dirty="0" smtClean="0"/>
              <a:t>problems, causes, and solutions so you can make a more effective difference in the world</a:t>
            </a:r>
          </a:p>
          <a:p>
            <a:r>
              <a:rPr lang="en-US" dirty="0"/>
              <a:t>Review </a:t>
            </a:r>
            <a:r>
              <a:rPr lang="en-US" dirty="0" smtClean="0"/>
              <a:t>Syllabus</a:t>
            </a:r>
          </a:p>
          <a:p>
            <a:r>
              <a:rPr lang="en-US" dirty="0" smtClean="0"/>
              <a:t>Read Assignment Packet via online link</a:t>
            </a:r>
            <a:endParaRPr lang="en-US" dirty="0"/>
          </a:p>
          <a:p>
            <a:r>
              <a:rPr lang="en-US" dirty="0" smtClean="0"/>
              <a:t>Do plagiarism assignment </a:t>
            </a:r>
            <a:r>
              <a:rPr lang="en-US" smtClean="0"/>
              <a:t>on Canvas for </a:t>
            </a:r>
            <a:r>
              <a:rPr lang="en-US" dirty="0" smtClean="0"/>
              <a:t>Thursday</a:t>
            </a:r>
            <a:endParaRPr lang="en-US" dirty="0"/>
          </a:p>
        </p:txBody>
      </p:sp>
    </p:spTree>
    <p:extLst>
      <p:ext uri="{BB962C8B-B14F-4D97-AF65-F5344CB8AC3E}">
        <p14:creationId xmlns:p14="http://schemas.microsoft.com/office/powerpoint/2010/main" val="290823014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1592</TotalTime>
  <Words>3207</Words>
  <Application>Microsoft Office PowerPoint</Application>
  <PresentationFormat>Widescreen</PresentationFormat>
  <Paragraphs>351</Paragraphs>
  <Slides>65</Slides>
  <Notes>15</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65</vt:i4>
      </vt:variant>
    </vt:vector>
  </HeadingPairs>
  <TitlesOfParts>
    <vt:vector size="75" baseType="lpstr">
      <vt:lpstr>Arial</vt:lpstr>
      <vt:lpstr>Calibri</vt:lpstr>
      <vt:lpstr>Cambria Math</vt:lpstr>
      <vt:lpstr>Constantia</vt:lpstr>
      <vt:lpstr>Georgia</vt:lpstr>
      <vt:lpstr>NewBaskerville-Bold</vt:lpstr>
      <vt:lpstr>Times New Roman</vt:lpstr>
      <vt:lpstr>Wingdings 2</vt:lpstr>
      <vt:lpstr>Flow</vt:lpstr>
      <vt:lpstr>Image</vt:lpstr>
      <vt:lpstr>Start Lecture Recording</vt:lpstr>
      <vt:lpstr>PS477/577: International Environmental Politics</vt:lpstr>
      <vt:lpstr>Plan for today</vt:lpstr>
      <vt:lpstr>A word on this class in  the time of Coronavirus </vt:lpstr>
      <vt:lpstr>Using Canvas and Zoom  ALWAYS access Zoom through Canvas </vt:lpstr>
      <vt:lpstr>Staying on top of the class</vt:lpstr>
      <vt:lpstr>PowerPoint Presentation</vt:lpstr>
      <vt:lpstr>Getting the Tech Working</vt:lpstr>
      <vt:lpstr>We are going to get Tech issues out of the way first: Virtual Classroom via Zoom</vt:lpstr>
      <vt:lpstr>Open the Chat Window by doing:</vt:lpstr>
      <vt:lpstr>Open the Participants Window by doing:</vt:lpstr>
      <vt:lpstr>I will send a Chat now saying  “Hello – click Yes if you see this”</vt:lpstr>
      <vt:lpstr>Can you hear my voice?  </vt:lpstr>
      <vt:lpstr>Can you see video of me talking?</vt:lpstr>
      <vt:lpstr>Can you see my Powerpoint slides?</vt:lpstr>
      <vt:lpstr>Did you log in using your UO email address (withOUT the @uoregon.edu part)?</vt:lpstr>
      <vt:lpstr>Can you hear the Youtube AUDIO?</vt:lpstr>
      <vt:lpstr>Some Zoom “tricks”</vt:lpstr>
      <vt:lpstr>This is “Gallery View”</vt:lpstr>
      <vt:lpstr>This is “Speaker view”</vt:lpstr>
      <vt:lpstr>Screen-sharing PLUS video of me at same time</vt:lpstr>
      <vt:lpstr>Pop-out mode vs. Side-by-Side mode</vt:lpstr>
      <vt:lpstr>Side-by-Side mode:  Can select once Prof shares Screen</vt:lpstr>
      <vt:lpstr>Side-by-Side mode, once selected</vt:lpstr>
      <vt:lpstr>Your screen should look like this </vt:lpstr>
      <vt:lpstr>Last step to avoid Participants/Chat windows obscuring part of screen</vt:lpstr>
      <vt:lpstr>Final view  </vt:lpstr>
      <vt:lpstr>Hope that helped some of you!</vt:lpstr>
      <vt:lpstr>PS477/577: International Environmental Politics</vt:lpstr>
      <vt:lpstr>Julia Butterfly Hill</vt:lpstr>
      <vt:lpstr>In-Class Exercise</vt:lpstr>
      <vt:lpstr>Human Impacts on the Natural Environment</vt:lpstr>
      <vt:lpstr>Earth Time &amp; Human Time </vt:lpstr>
      <vt:lpstr>Humans began altering nature early  (but we have gotten much better at it over time)</vt:lpstr>
      <vt:lpstr>The Anthropocene</vt:lpstr>
      <vt:lpstr>PowerPoint Presentation</vt:lpstr>
      <vt:lpstr>Haitian Deforestation  </vt:lpstr>
      <vt:lpstr>Deforestation: Rondonia, Brazil</vt:lpstr>
      <vt:lpstr>PowerPoint Presentation</vt:lpstr>
      <vt:lpstr>Wetlands Loss: US Everglades</vt:lpstr>
      <vt:lpstr>Wetlands Loss: Intentional Drainage in Iraq</vt:lpstr>
      <vt:lpstr>Desertification: Aral Sea 4th largest body of freshwater</vt:lpstr>
      <vt:lpstr>PowerPoint Presentation</vt:lpstr>
      <vt:lpstr>PowerPoint Presentation</vt:lpstr>
      <vt:lpstr>PowerPoint Presentation</vt:lpstr>
      <vt:lpstr>Urbanization: Dhaka, Bangladesh</vt:lpstr>
      <vt:lpstr>Aquaculture Impact: Gulf of Fonseca,Honduras</vt:lpstr>
      <vt:lpstr>PowerPoint Presentation</vt:lpstr>
      <vt:lpstr>Luxury Impact? Las Vegas, United States</vt:lpstr>
      <vt:lpstr>Oil Entering the Oceans </vt:lpstr>
      <vt:lpstr>Decline in Large Fish Biomass  Visual of the cause, 400 tons, 1 haul, 1 ship</vt:lpstr>
      <vt:lpstr>Overfishing illustrated </vt:lpstr>
      <vt:lpstr>Decline in Large Fish Biomass Data of the cause (fish/100 hooks on Japanese longlines)</vt:lpstr>
      <vt:lpstr>Fish Disappearance</vt:lpstr>
      <vt:lpstr>Ozone Depletion</vt:lpstr>
      <vt:lpstr>Impacts Vary Across Countries</vt:lpstr>
      <vt:lpstr>Indoor Air Pollution</vt:lpstr>
      <vt:lpstr>Healthy Life Expectancy By Country </vt:lpstr>
      <vt:lpstr>Simple as Salt</vt:lpstr>
      <vt:lpstr>The Epidemic Scorecard</vt:lpstr>
      <vt:lpstr>Climate Change  We will go into this way more at the end of the course</vt:lpstr>
      <vt:lpstr>Does the Columbia Freeze Over Anymore? Colubmia River froze over in: 1830, 1833, 1840, 1842, 1847, 1849(2x), 1856, 1875, 1862, 1868, 1884, 1885, 1888, 1890, 1891, 1894, 1896, 1907, 1909, 1916, 1919, 1930 *</vt:lpstr>
      <vt:lpstr>Effects of Increased CO2 on Glaciers (Loss in Last 100 Years)</vt:lpstr>
      <vt:lpstr>How should we distinguish</vt:lpstr>
      <vt:lpstr>Class Summary</vt:lpstr>
    </vt:vector>
  </TitlesOfParts>
  <Company>University of Oregonh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Ronald B. Mitchell</dc:creator>
  <cp:lastModifiedBy>Ronald Mitchell</cp:lastModifiedBy>
  <cp:revision>360</cp:revision>
  <dcterms:created xsi:type="dcterms:W3CDTF">2003-01-17T04:25:51Z</dcterms:created>
  <dcterms:modified xsi:type="dcterms:W3CDTF">2020-09-26T23:49:54Z</dcterms:modified>
</cp:coreProperties>
</file>