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4" r:id="rId1"/>
  </p:sldMasterIdLst>
  <p:notesMasterIdLst>
    <p:notesMasterId r:id="rId21"/>
  </p:notesMasterIdLst>
  <p:sldIdLst>
    <p:sldId id="461" r:id="rId2"/>
    <p:sldId id="475" r:id="rId3"/>
    <p:sldId id="482" r:id="rId4"/>
    <p:sldId id="454" r:id="rId5"/>
    <p:sldId id="476" r:id="rId6"/>
    <p:sldId id="458" r:id="rId7"/>
    <p:sldId id="459" r:id="rId8"/>
    <p:sldId id="460" r:id="rId9"/>
    <p:sldId id="479" r:id="rId10"/>
    <p:sldId id="470" r:id="rId11"/>
    <p:sldId id="464" r:id="rId12"/>
    <p:sldId id="485" r:id="rId13"/>
    <p:sldId id="457" r:id="rId14"/>
    <p:sldId id="481" r:id="rId15"/>
    <p:sldId id="484" r:id="rId16"/>
    <p:sldId id="469" r:id="rId17"/>
    <p:sldId id="486" r:id="rId18"/>
    <p:sldId id="471" r:id="rId19"/>
    <p:sldId id="472" r:id="rId2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14" autoAdjust="0"/>
    <p:restoredTop sz="94585" autoAdjust="0"/>
  </p:normalViewPr>
  <p:slideViewPr>
    <p:cSldViewPr>
      <p:cViewPr varScale="1">
        <p:scale>
          <a:sx n="87" d="100"/>
          <a:sy n="87" d="100"/>
        </p:scale>
        <p:origin x="96" y="25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4" d="100"/>
          <a:sy n="104" d="100"/>
        </p:scale>
        <p:origin x="-624"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7FBEFF09-F5CB-42C1-B94D-EC9CE13A343A}" type="datetimeFigureOut">
              <a:rPr lang="en-US" smtClean="0"/>
              <a:t>9/23/2019</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DF628643-7268-42DA-8A3E-72EF819F8844}" type="slidenum">
              <a:rPr lang="en-US" smtClean="0"/>
              <a:t>‹#›</a:t>
            </a:fld>
            <a:endParaRPr lang="en-US"/>
          </a:p>
        </p:txBody>
      </p:sp>
    </p:spTree>
    <p:extLst>
      <p:ext uri="{BB962C8B-B14F-4D97-AF65-F5344CB8AC3E}">
        <p14:creationId xmlns:p14="http://schemas.microsoft.com/office/powerpoint/2010/main" val="2031551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F628643-7268-42DA-8A3E-72EF819F8844}" type="slidenum">
              <a:rPr lang="en-US" smtClean="0"/>
              <a:t>1</a:t>
            </a:fld>
            <a:endParaRPr lang="en-US"/>
          </a:p>
        </p:txBody>
      </p:sp>
    </p:spTree>
    <p:extLst>
      <p:ext uri="{BB962C8B-B14F-4D97-AF65-F5344CB8AC3E}">
        <p14:creationId xmlns:p14="http://schemas.microsoft.com/office/powerpoint/2010/main" val="736606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BA11BD1-5705-47ED-8FAE-066779778ABB}" type="datetime1">
              <a:rPr lang="en-US" smtClean="0"/>
              <a:t>9/23/2019</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021DDA-816F-4EDD-8AB1-B5C2F776FFE1}" type="datetime1">
              <a:rPr lang="en-US" smtClean="0"/>
              <a:t>9/23/2019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1CBEEDD-B9D6-484D-BE9C-061094224FD5}" type="datetime1">
              <a:rPr lang="en-US" smtClean="0"/>
              <a:t>9/23/2019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17A442C-75C9-4A82-963D-820ED753481E}" type="datetime1">
              <a:rPr lang="en-US" smtClean="0"/>
              <a:t>9/23/2019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5E6881F-7134-4E9F-820B-D062D89BF400}" type="datetime1">
              <a:rPr lang="en-US" smtClean="0"/>
              <a:t>9/23/2019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4DE65EB-C283-4974-A9E5-592A0C0F7D97}" type="datetime1">
              <a:rPr lang="en-US" smtClean="0"/>
              <a:t>9/23/2019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424219-2301-4612-9C21-3F17AF2C1F3E}" type="datetime1">
              <a:rPr lang="en-US" smtClean="0"/>
              <a:t>9/23/2019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4997AC9-9FC9-40BC-8E4D-2AFD2CB64EDB}" type="datetime1">
              <a:rPr lang="en-US" smtClean="0"/>
              <a:t>9/23/2019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81B2830-0E76-4EAC-9ED0-42AC58007FBB}" type="datetime1">
              <a:rPr lang="en-US" smtClean="0"/>
              <a:t>9/23/2019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660DAF25-7C8E-4C28-B058-51ABA35A18F8}"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509B68B-4D1F-46BE-B46C-10F4E94AEA0B}" type="datetime1">
              <a:rPr lang="en-US" smtClean="0"/>
              <a:t>9/23/2019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C73915-9A5C-41E6-B05E-CED06DDEADAD}" type="datetime1">
              <a:rPr lang="en-US" smtClean="0"/>
              <a:t>9/23/2019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0DAF25-7C8E-4C28-B058-51ABA35A18F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92D8C4-5A99-4D28-9A1D-BE1C08066F37}" type="datetime1">
              <a:rPr lang="en-US" smtClean="0"/>
              <a:t>9/23/2019</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60DAF25-7C8E-4C28-B058-51ABA35A18F8}"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nationalgeographic.com/magazine/2017/04/seven-things-to-know-about-climate-chang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ncdc.noaa.gov/cag/statewide/time-serie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smtClean="0"/>
              <a:t>PS367</a:t>
            </a:r>
            <a:br>
              <a:rPr lang="en-US" dirty="0" smtClean="0"/>
            </a:br>
            <a:r>
              <a:rPr lang="en-US" dirty="0" smtClean="0"/>
              <a:t>Climate Change: Science and Politics of A Global Crisis</a:t>
            </a:r>
            <a:endParaRPr lang="en-US" dirty="0"/>
          </a:p>
        </p:txBody>
      </p:sp>
      <p:sp>
        <p:nvSpPr>
          <p:cNvPr id="6" name="Subtitle 5"/>
          <p:cNvSpPr>
            <a:spLocks noGrp="1"/>
          </p:cNvSpPr>
          <p:nvPr>
            <p:ph type="subTitle" idx="1"/>
          </p:nvPr>
        </p:nvSpPr>
        <p:spPr/>
        <p:txBody>
          <a:bodyPr/>
          <a:lstStyle/>
          <a:p>
            <a:r>
              <a:rPr lang="en-US" dirty="0" smtClean="0"/>
              <a:t>Ronald B. Mitchell</a:t>
            </a:r>
          </a:p>
          <a:p>
            <a:r>
              <a:rPr lang="en-US" dirty="0" smtClean="0"/>
              <a:t>Department of Political Science and </a:t>
            </a:r>
          </a:p>
          <a:p>
            <a:r>
              <a:rPr lang="en-US" dirty="0" smtClean="0"/>
              <a:t>Program in Environmental Studies</a:t>
            </a:r>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1</a:t>
            </a:fld>
            <a:endParaRPr lang="en-US" dirty="0"/>
          </a:p>
        </p:txBody>
      </p:sp>
    </p:spTree>
    <p:extLst>
      <p:ext uri="{BB962C8B-B14F-4D97-AF65-F5344CB8AC3E}">
        <p14:creationId xmlns:p14="http://schemas.microsoft.com/office/powerpoint/2010/main" val="10134658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outline of course</a:t>
            </a:r>
            <a:endParaRPr lang="en-US" dirty="0"/>
          </a:p>
        </p:txBody>
      </p:sp>
      <p:sp>
        <p:nvSpPr>
          <p:cNvPr id="3" name="Content Placeholder 2"/>
          <p:cNvSpPr>
            <a:spLocks noGrp="1"/>
          </p:cNvSpPr>
          <p:nvPr>
            <p:ph idx="1"/>
          </p:nvPr>
        </p:nvSpPr>
        <p:spPr>
          <a:xfrm>
            <a:off x="457200" y="1935480"/>
            <a:ext cx="8229600" cy="4693920"/>
          </a:xfrm>
        </p:spPr>
        <p:txBody>
          <a:bodyPr>
            <a:normAutofit fontScale="92500" lnSpcReduction="10000"/>
          </a:bodyPr>
          <a:lstStyle/>
          <a:p>
            <a:r>
              <a:rPr lang="en-US" dirty="0" smtClean="0"/>
              <a:t>Intro</a:t>
            </a:r>
          </a:p>
          <a:p>
            <a:r>
              <a:rPr lang="en-US" dirty="0" smtClean="0"/>
              <a:t>Natural science basis of climate change</a:t>
            </a:r>
          </a:p>
          <a:p>
            <a:r>
              <a:rPr lang="en-US" dirty="0" smtClean="0"/>
              <a:t>Likely impacts </a:t>
            </a:r>
          </a:p>
          <a:p>
            <a:r>
              <a:rPr lang="en-US" dirty="0" smtClean="0"/>
              <a:t>Drivers of climate change </a:t>
            </a:r>
          </a:p>
          <a:p>
            <a:r>
              <a:rPr lang="en-US" dirty="0" smtClean="0"/>
              <a:t>Ethics and climate change</a:t>
            </a:r>
          </a:p>
          <a:p>
            <a:r>
              <a:rPr lang="en-US" dirty="0" smtClean="0"/>
              <a:t>Believing the science</a:t>
            </a:r>
          </a:p>
          <a:p>
            <a:r>
              <a:rPr lang="en-US" dirty="0" smtClean="0"/>
              <a:t>Economics // Psychology // Law // Sociology</a:t>
            </a:r>
          </a:p>
          <a:p>
            <a:r>
              <a:rPr lang="en-US" dirty="0" smtClean="0"/>
              <a:t>International / national / local responses</a:t>
            </a:r>
          </a:p>
          <a:p>
            <a:r>
              <a:rPr lang="en-US" dirty="0" smtClean="0"/>
              <a:t>Did Kyoto make a difference? Will Paris make a difference?</a:t>
            </a:r>
          </a:p>
          <a:p>
            <a:r>
              <a:rPr lang="en-US" dirty="0" smtClean="0"/>
              <a:t>Mitigation // Adaptation // Geoengineering</a:t>
            </a:r>
          </a:p>
          <a:p>
            <a:r>
              <a:rPr lang="en-US" dirty="0" smtClean="0"/>
              <a:t>Symposium of your research</a:t>
            </a:r>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2</a:t>
            </a:fld>
            <a:endParaRPr lang="en-US" dirty="0"/>
          </a:p>
        </p:txBody>
      </p:sp>
    </p:spTree>
    <p:extLst>
      <p:ext uri="{BB962C8B-B14F-4D97-AF65-F5344CB8AC3E}">
        <p14:creationId xmlns:p14="http://schemas.microsoft.com/office/powerpoint/2010/main" val="41324844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Expected Learning Outcomes</a:t>
            </a:r>
            <a:endParaRPr lang="en-US" dirty="0"/>
          </a:p>
        </p:txBody>
      </p:sp>
      <p:sp>
        <p:nvSpPr>
          <p:cNvPr id="3" name="Content Placeholder 2"/>
          <p:cNvSpPr>
            <a:spLocks noGrp="1"/>
          </p:cNvSpPr>
          <p:nvPr>
            <p:ph idx="1"/>
          </p:nvPr>
        </p:nvSpPr>
        <p:spPr/>
        <p:txBody>
          <a:bodyPr>
            <a:normAutofit fontScale="85000" lnSpcReduction="20000"/>
          </a:bodyPr>
          <a:lstStyle/>
          <a:p>
            <a:pPr lvl="0"/>
            <a:r>
              <a:rPr lang="en-US" dirty="0"/>
              <a:t>Understand key insights from a range of natural science and social science disciplines regarding a) the physical and chemical processes by which humans are believed to be influencing the global climate, b) the impacts that climate change is predicted to have for humans and the natural system, and c) the social forces that are fostering or inhibiting action to address climate change.</a:t>
            </a:r>
          </a:p>
          <a:p>
            <a:pPr lvl="0"/>
            <a:r>
              <a:rPr lang="en-US" dirty="0"/>
              <a:t>Recognize the range of strategies to address climate change being used by individuals, nongovernmental actors, and governmental actors at the local, state, national, and international levels as well as the factors that contribute to or prevent their success.</a:t>
            </a:r>
          </a:p>
          <a:p>
            <a:pPr lvl="0"/>
            <a:r>
              <a:rPr lang="en-US" dirty="0"/>
              <a:t>Demonstrate critical thinking and communication skills, including the use of counterfactuals, by writing a major research paper that requires using empirical evidence to assess theoretical claims about some aspect of the social science of climate change</a:t>
            </a:r>
            <a:r>
              <a:rPr lang="en-US" dirty="0" smtClean="0"/>
              <a:t>.</a:t>
            </a:r>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3</a:t>
            </a:fld>
            <a:endParaRPr lang="en-US" dirty="0"/>
          </a:p>
        </p:txBody>
      </p:sp>
    </p:spTree>
    <p:extLst>
      <p:ext uri="{BB962C8B-B14F-4D97-AF65-F5344CB8AC3E}">
        <p14:creationId xmlns:p14="http://schemas.microsoft.com/office/powerpoint/2010/main" val="10985346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Self-introductions, including which of the “6 Americas” you are in</a:t>
            </a:r>
            <a:endParaRPr lang="en-US" dirty="0"/>
          </a:p>
        </p:txBody>
      </p:sp>
      <p:sp>
        <p:nvSpPr>
          <p:cNvPr id="3" name="Content Placeholder 2"/>
          <p:cNvSpPr>
            <a:spLocks noGrp="1"/>
          </p:cNvSpPr>
          <p:nvPr>
            <p:ph idx="1"/>
          </p:nvPr>
        </p:nvSpPr>
        <p:spPr/>
        <p:txBody>
          <a:bodyPr/>
          <a:lstStyle/>
          <a:p>
            <a:r>
              <a:rPr lang="en-US" dirty="0" smtClean="0"/>
              <a:t>Self-introductions in a moment but before that:</a:t>
            </a:r>
          </a:p>
          <a:p>
            <a:endParaRPr lang="en-US" dirty="0" smtClean="0"/>
          </a:p>
          <a:p>
            <a:r>
              <a:rPr lang="en-US" dirty="0"/>
              <a:t>Intro </a:t>
            </a:r>
            <a:r>
              <a:rPr lang="en-US" dirty="0" smtClean="0"/>
              <a:t>to Six Americas: figure out which you belong to as part of your self-introduction</a:t>
            </a:r>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4</a:t>
            </a:fld>
            <a:endParaRPr lang="en-US" dirty="0"/>
          </a:p>
        </p:txBody>
      </p:sp>
    </p:spTree>
    <p:extLst>
      <p:ext uri="{BB962C8B-B14F-4D97-AF65-F5344CB8AC3E}">
        <p14:creationId xmlns:p14="http://schemas.microsoft.com/office/powerpoint/2010/main" val="41370210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Six Americas defined</a:t>
            </a:r>
            <a:br>
              <a:rPr lang="en-US" dirty="0" smtClean="0"/>
            </a:br>
            <a:endParaRPr lang="en-US" dirty="0"/>
          </a:p>
        </p:txBody>
      </p:sp>
      <p:sp>
        <p:nvSpPr>
          <p:cNvPr id="3" name="Content Placeholder 2"/>
          <p:cNvSpPr>
            <a:spLocks noGrp="1"/>
          </p:cNvSpPr>
          <p:nvPr>
            <p:ph idx="1"/>
          </p:nvPr>
        </p:nvSpPr>
        <p:spPr>
          <a:xfrm>
            <a:off x="457200" y="1066800"/>
            <a:ext cx="8229600" cy="4389120"/>
          </a:xfrm>
        </p:spPr>
        <p:txBody>
          <a:bodyPr>
            <a:noAutofit/>
          </a:bodyPr>
          <a:lstStyle/>
          <a:p>
            <a:pPr lvl="0"/>
            <a:r>
              <a:rPr lang="en-US" sz="2000" b="1" u="sng" dirty="0" smtClean="0"/>
              <a:t>Alarmed</a:t>
            </a:r>
            <a:r>
              <a:rPr lang="en-US" sz="2000" dirty="0" smtClean="0"/>
              <a:t>: most </a:t>
            </a:r>
            <a:r>
              <a:rPr lang="en-US" sz="2000" dirty="0"/>
              <a:t>engaged in </a:t>
            </a:r>
            <a:r>
              <a:rPr lang="en-US" sz="2000" dirty="0" smtClean="0"/>
              <a:t>global </a:t>
            </a:r>
            <a:r>
              <a:rPr lang="en-US" sz="2000" dirty="0"/>
              <a:t>warming. </a:t>
            </a:r>
            <a:r>
              <a:rPr lang="en-US" sz="2000" dirty="0" smtClean="0"/>
              <a:t>Very </a:t>
            </a:r>
            <a:r>
              <a:rPr lang="en-US" sz="2000" dirty="0"/>
              <a:t>convinced it is happening, human-caused, and a serious and urgent threat. </a:t>
            </a:r>
            <a:r>
              <a:rPr lang="en-US" sz="2000" dirty="0" smtClean="0"/>
              <a:t>Making </a:t>
            </a:r>
            <a:r>
              <a:rPr lang="en-US" sz="2000" dirty="0"/>
              <a:t>changes in their own </a:t>
            </a:r>
            <a:r>
              <a:rPr lang="en-US" sz="2000" dirty="0" smtClean="0"/>
              <a:t>lives. Support aggressive </a:t>
            </a:r>
            <a:r>
              <a:rPr lang="en-US" sz="2000" dirty="0"/>
              <a:t>national response. </a:t>
            </a:r>
          </a:p>
          <a:p>
            <a:pPr lvl="0"/>
            <a:r>
              <a:rPr lang="en-US" sz="2000" b="1" u="sng" dirty="0" smtClean="0"/>
              <a:t>Concerned</a:t>
            </a:r>
            <a:r>
              <a:rPr lang="en-US" sz="2000" dirty="0" smtClean="0"/>
              <a:t>: convinced global </a:t>
            </a:r>
            <a:r>
              <a:rPr lang="en-US" sz="2000" dirty="0"/>
              <a:t>warming is </a:t>
            </a:r>
            <a:r>
              <a:rPr lang="en-US" sz="2000" dirty="0" smtClean="0"/>
              <a:t>serious. Support vigorous </a:t>
            </a:r>
            <a:r>
              <a:rPr lang="en-US" sz="2000" dirty="0"/>
              <a:t>national response, </a:t>
            </a:r>
            <a:r>
              <a:rPr lang="en-US" sz="2000" dirty="0" smtClean="0"/>
              <a:t>but less </a:t>
            </a:r>
            <a:r>
              <a:rPr lang="en-US" sz="2000" dirty="0"/>
              <a:t>involved in </a:t>
            </a:r>
            <a:r>
              <a:rPr lang="en-US" sz="2000" dirty="0" smtClean="0"/>
              <a:t>issue and </a:t>
            </a:r>
            <a:r>
              <a:rPr lang="en-US" sz="2000" dirty="0"/>
              <a:t>less likely to </a:t>
            </a:r>
            <a:r>
              <a:rPr lang="en-US" sz="2000" dirty="0" smtClean="0"/>
              <a:t>take personal action. </a:t>
            </a:r>
            <a:endParaRPr lang="en-US" sz="2000" dirty="0"/>
          </a:p>
          <a:p>
            <a:pPr lvl="0"/>
            <a:r>
              <a:rPr lang="en-US" sz="2000" b="1" u="sng" dirty="0" smtClean="0"/>
              <a:t>Cautious:</a:t>
            </a:r>
            <a:r>
              <a:rPr lang="en-US" sz="2000" dirty="0" smtClean="0"/>
              <a:t> believe </a:t>
            </a:r>
            <a:r>
              <a:rPr lang="en-US" sz="2000" dirty="0"/>
              <a:t>that global warming is a problem, </a:t>
            </a:r>
            <a:r>
              <a:rPr lang="en-US" sz="2000" dirty="0" smtClean="0"/>
              <a:t>but less certain about it. Not a </a:t>
            </a:r>
            <a:r>
              <a:rPr lang="en-US" sz="2000" dirty="0"/>
              <a:t>personal threat, and </a:t>
            </a:r>
            <a:r>
              <a:rPr lang="en-US" sz="2000" dirty="0" smtClean="0"/>
              <a:t>no urgency </a:t>
            </a:r>
            <a:r>
              <a:rPr lang="en-US" sz="2000" dirty="0"/>
              <a:t>to deal with it. </a:t>
            </a:r>
          </a:p>
          <a:p>
            <a:pPr lvl="0"/>
            <a:r>
              <a:rPr lang="en-US" sz="2000" b="1" u="sng" dirty="0" smtClean="0"/>
              <a:t>Disengaged:</a:t>
            </a:r>
            <a:r>
              <a:rPr lang="en-US" sz="2000" dirty="0" smtClean="0"/>
              <a:t> </a:t>
            </a:r>
            <a:r>
              <a:rPr lang="en-US" sz="2000" dirty="0"/>
              <a:t>haven’t thought much </a:t>
            </a:r>
            <a:r>
              <a:rPr lang="en-US" sz="2000" dirty="0" smtClean="0"/>
              <a:t>about it, </a:t>
            </a:r>
            <a:r>
              <a:rPr lang="en-US" sz="2000" dirty="0"/>
              <a:t>don’t know much about it, and </a:t>
            </a:r>
            <a:r>
              <a:rPr lang="en-US" sz="2000" dirty="0" smtClean="0"/>
              <a:t>could </a:t>
            </a:r>
            <a:r>
              <a:rPr lang="en-US" sz="2000" dirty="0"/>
              <a:t>easily change their minds about global warming. </a:t>
            </a:r>
          </a:p>
          <a:p>
            <a:pPr lvl="0"/>
            <a:r>
              <a:rPr lang="en-US" sz="2000" b="1" u="sng" dirty="0" smtClean="0"/>
              <a:t>Doubtful</a:t>
            </a:r>
            <a:r>
              <a:rPr lang="en-US" sz="2000" dirty="0" smtClean="0"/>
              <a:t>: split among a) global </a:t>
            </a:r>
            <a:r>
              <a:rPr lang="en-US" sz="2000" dirty="0"/>
              <a:t>warming is happening, </a:t>
            </a:r>
            <a:r>
              <a:rPr lang="en-US" sz="2000" dirty="0" smtClean="0"/>
              <a:t>b) isn’t happening, and c) don’t </a:t>
            </a:r>
            <a:r>
              <a:rPr lang="en-US" sz="2000" dirty="0"/>
              <a:t>know. </a:t>
            </a:r>
            <a:r>
              <a:rPr lang="en-US" sz="2000" dirty="0" smtClean="0"/>
              <a:t>If it’s happening</a:t>
            </a:r>
            <a:r>
              <a:rPr lang="en-US" sz="2000" dirty="0"/>
              <a:t>, </a:t>
            </a:r>
            <a:r>
              <a:rPr lang="en-US" sz="2000" dirty="0" smtClean="0"/>
              <a:t>due to natural changes, won’t </a:t>
            </a:r>
            <a:r>
              <a:rPr lang="en-US" sz="2000" dirty="0"/>
              <a:t>harm people for </a:t>
            </a:r>
            <a:r>
              <a:rPr lang="en-US" sz="2000" dirty="0" smtClean="0"/>
              <a:t>decades, and America </a:t>
            </a:r>
            <a:r>
              <a:rPr lang="en-US" sz="2000" dirty="0"/>
              <a:t>is already doing </a:t>
            </a:r>
            <a:r>
              <a:rPr lang="en-US" sz="2000" dirty="0" smtClean="0"/>
              <a:t>enough. </a:t>
            </a:r>
            <a:endParaRPr lang="en-US" sz="2000" dirty="0"/>
          </a:p>
          <a:p>
            <a:pPr lvl="0"/>
            <a:r>
              <a:rPr lang="en-US" sz="2000" b="1" u="sng" dirty="0" smtClean="0"/>
              <a:t>Dismissive</a:t>
            </a:r>
            <a:r>
              <a:rPr lang="en-US" sz="2000" dirty="0" smtClean="0"/>
              <a:t>: actively </a:t>
            </a:r>
            <a:r>
              <a:rPr lang="en-US" sz="2000" dirty="0"/>
              <a:t>engaged in </a:t>
            </a:r>
            <a:r>
              <a:rPr lang="en-US" sz="2000" dirty="0" smtClean="0"/>
              <a:t>issue (like Alarmed) but </a:t>
            </a:r>
            <a:r>
              <a:rPr lang="en-US" sz="2000" dirty="0"/>
              <a:t>on </a:t>
            </a:r>
            <a:r>
              <a:rPr lang="en-US" sz="2000" dirty="0" smtClean="0"/>
              <a:t>opposite side. Believe warming </a:t>
            </a:r>
            <a:r>
              <a:rPr lang="en-US" sz="2000" dirty="0"/>
              <a:t>is not happening, is not a </a:t>
            </a:r>
            <a:r>
              <a:rPr lang="en-US" sz="2000" dirty="0" smtClean="0"/>
              <a:t>threat, and is </a:t>
            </a:r>
            <a:r>
              <a:rPr lang="en-US" sz="2000" dirty="0"/>
              <a:t>not a </a:t>
            </a:r>
            <a:r>
              <a:rPr lang="en-US" sz="2000" dirty="0" smtClean="0"/>
              <a:t>problem. </a:t>
            </a:r>
            <a:endParaRPr lang="en-US" sz="2000"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5</a:t>
            </a:fld>
            <a:endParaRPr lang="en-US" dirty="0"/>
          </a:p>
        </p:txBody>
      </p:sp>
    </p:spTree>
    <p:extLst>
      <p:ext uri="{BB962C8B-B14F-4D97-AF65-F5344CB8AC3E}">
        <p14:creationId xmlns:p14="http://schemas.microsoft.com/office/powerpoint/2010/main" val="20628160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Six Americas of Climate Change </a:t>
            </a:r>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6</a:t>
            </a:fld>
            <a:endParaRPr lang="en-US" dirty="0"/>
          </a:p>
        </p:txBody>
      </p:sp>
      <p:pic>
        <p:nvPicPr>
          <p:cNvPr id="15" name="Picture 14"/>
          <p:cNvPicPr>
            <a:picLocks noChangeAspect="1"/>
          </p:cNvPicPr>
          <p:nvPr/>
        </p:nvPicPr>
        <p:blipFill rotWithShape="1">
          <a:blip r:embed="rId2">
            <a:extLst>
              <a:ext uri="{28A0092B-C50C-407E-A947-70E740481C1C}">
                <a14:useLocalDpi xmlns:a14="http://schemas.microsoft.com/office/drawing/2010/main" val="0"/>
              </a:ext>
            </a:extLst>
          </a:blip>
          <a:srcRect t="22219" b="2217"/>
          <a:stretch/>
        </p:blipFill>
        <p:spPr>
          <a:xfrm>
            <a:off x="571" y="1524001"/>
            <a:ext cx="9142857" cy="5181600"/>
          </a:xfrm>
          <a:prstGeom prst="rect">
            <a:avLst/>
          </a:prstGeom>
        </p:spPr>
      </p:pic>
    </p:spTree>
    <p:extLst>
      <p:ext uri="{BB962C8B-B14F-4D97-AF65-F5344CB8AC3E}">
        <p14:creationId xmlns:p14="http://schemas.microsoft.com/office/powerpoint/2010/main" val="12794265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60DAF25-7C8E-4C28-B058-51ABA35A18F8}" type="slidenum">
              <a:rPr lang="en-US" smtClean="0"/>
              <a:pPr/>
              <a:t>7</a:t>
            </a:fld>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2" y="1"/>
            <a:ext cx="9158264"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09865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60DAF25-7C8E-4C28-B058-51ABA35A18F8}" type="slidenum">
              <a:rPr lang="en-US" smtClean="0"/>
              <a:pPr/>
              <a:t>8</a:t>
            </a:fld>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75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60978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introductions</a:t>
            </a:r>
            <a:endParaRPr lang="en-US" dirty="0"/>
          </a:p>
        </p:txBody>
      </p:sp>
      <p:sp>
        <p:nvSpPr>
          <p:cNvPr id="3" name="Content Placeholder 2"/>
          <p:cNvSpPr>
            <a:spLocks noGrp="1"/>
          </p:cNvSpPr>
          <p:nvPr>
            <p:ph idx="1"/>
          </p:nvPr>
        </p:nvSpPr>
        <p:spPr/>
        <p:txBody>
          <a:bodyPr>
            <a:normAutofit/>
          </a:bodyPr>
          <a:lstStyle/>
          <a:p>
            <a:r>
              <a:rPr lang="en-US" sz="2800" dirty="0" smtClean="0"/>
              <a:t>Which of the 6 Americas do you belong to?</a:t>
            </a:r>
          </a:p>
          <a:p>
            <a:r>
              <a:rPr lang="en-US" sz="2800" dirty="0" smtClean="0"/>
              <a:t>What </a:t>
            </a:r>
            <a:r>
              <a:rPr lang="en-US" sz="2800" dirty="0"/>
              <a:t>DON’T you know about climate change?</a:t>
            </a:r>
          </a:p>
          <a:p>
            <a:r>
              <a:rPr lang="en-US" sz="2800" dirty="0"/>
              <a:t>What DO you know about climate change? Make 1 </a:t>
            </a:r>
            <a:r>
              <a:rPr lang="en-US" sz="2800" b="1" u="sng" dirty="0"/>
              <a:t>claim</a:t>
            </a:r>
            <a:r>
              <a:rPr lang="en-US" sz="2800" dirty="0"/>
              <a:t> about climate </a:t>
            </a:r>
            <a:r>
              <a:rPr lang="en-US" sz="2800" dirty="0" smtClean="0"/>
              <a:t>change</a:t>
            </a:r>
            <a:endParaRPr lang="en-US" sz="2800"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9</a:t>
            </a:fld>
            <a:endParaRPr lang="en-US" dirty="0"/>
          </a:p>
        </p:txBody>
      </p:sp>
    </p:spTree>
    <p:extLst>
      <p:ext uri="{BB962C8B-B14F-4D97-AF65-F5344CB8AC3E}">
        <p14:creationId xmlns:p14="http://schemas.microsoft.com/office/powerpoint/2010/main" val="1508840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Climate change:</a:t>
            </a:r>
            <a:br>
              <a:rPr lang="en-US" dirty="0" smtClean="0"/>
            </a:br>
            <a:r>
              <a:rPr lang="en-US" dirty="0" smtClean="0"/>
              <a:t>Science meets politics</a:t>
            </a:r>
            <a:endParaRPr lang="en-US" dirty="0"/>
          </a:p>
        </p:txBody>
      </p:sp>
      <p:sp>
        <p:nvSpPr>
          <p:cNvPr id="3" name="Content Placeholder 2"/>
          <p:cNvSpPr>
            <a:spLocks noGrp="1"/>
          </p:cNvSpPr>
          <p:nvPr>
            <p:ph idx="1"/>
          </p:nvPr>
        </p:nvSpPr>
        <p:spPr>
          <a:xfrm>
            <a:off x="457200" y="1935479"/>
            <a:ext cx="8229600" cy="4785995"/>
          </a:xfrm>
        </p:spPr>
        <p:txBody>
          <a:bodyPr>
            <a:normAutofit fontScale="70000" lnSpcReduction="20000"/>
          </a:bodyPr>
          <a:lstStyle/>
          <a:p>
            <a:r>
              <a:rPr lang="en-US" dirty="0" smtClean="0"/>
              <a:t>US Senator John McCain (2008): </a:t>
            </a:r>
            <a:r>
              <a:rPr lang="en-US" dirty="0"/>
              <a:t>“The burning of oil and other fossil fuels is contributing to the dangerous accumulation of greenhouse gases in the Earth’s atmosphere, altering our </a:t>
            </a:r>
            <a:r>
              <a:rPr lang="en-US" dirty="0" smtClean="0"/>
              <a:t>climate.”</a:t>
            </a:r>
            <a:endParaRPr lang="en-US" dirty="0"/>
          </a:p>
          <a:p>
            <a:r>
              <a:rPr lang="en-US" dirty="0"/>
              <a:t>Former UK Prime Minister Tony Blair and </a:t>
            </a:r>
            <a:r>
              <a:rPr lang="en-US" dirty="0" smtClean="0"/>
              <a:t>Dutch Prime </a:t>
            </a:r>
            <a:r>
              <a:rPr lang="en-US" dirty="0"/>
              <a:t>Minister Jan Peter </a:t>
            </a:r>
            <a:r>
              <a:rPr lang="en-US" dirty="0" err="1" smtClean="0"/>
              <a:t>Balkenende</a:t>
            </a:r>
            <a:r>
              <a:rPr lang="en-US" dirty="0" smtClean="0"/>
              <a:t> (2006): </a:t>
            </a:r>
            <a:r>
              <a:rPr lang="en-US" dirty="0"/>
              <a:t>“The science of climate change has never been clearer.”</a:t>
            </a:r>
          </a:p>
          <a:p>
            <a:r>
              <a:rPr lang="en-US" dirty="0" smtClean="0"/>
              <a:t>UN Secretary-General </a:t>
            </a:r>
            <a:r>
              <a:rPr lang="en-US" dirty="0"/>
              <a:t>Ban Ki-moon: “The heat is on. We must act” (2013) </a:t>
            </a:r>
            <a:r>
              <a:rPr lang="en-US" dirty="0" smtClean="0"/>
              <a:t>and “Climate </a:t>
            </a:r>
            <a:r>
              <a:rPr lang="en-US" dirty="0"/>
              <a:t>change is happening. The impact is real. The time to act is now</a:t>
            </a:r>
            <a:r>
              <a:rPr lang="en-US" dirty="0" smtClean="0"/>
              <a:t>.”(2007)</a:t>
            </a:r>
            <a:endParaRPr lang="en-US" dirty="0"/>
          </a:p>
          <a:p>
            <a:r>
              <a:rPr lang="en-US" dirty="0" smtClean="0"/>
              <a:t>MIT Prof. </a:t>
            </a:r>
            <a:r>
              <a:rPr lang="en-US" dirty="0"/>
              <a:t>Richard </a:t>
            </a:r>
            <a:r>
              <a:rPr lang="en-US" dirty="0" err="1" smtClean="0"/>
              <a:t>Lindzen</a:t>
            </a:r>
            <a:r>
              <a:rPr lang="en-US" dirty="0" smtClean="0"/>
              <a:t> (2006): “Ambiguous </a:t>
            </a:r>
            <a:r>
              <a:rPr lang="en-US" dirty="0"/>
              <a:t>scientific statements about climate are hyped by those with a vested interest in </a:t>
            </a:r>
            <a:r>
              <a:rPr lang="en-US" dirty="0" smtClean="0"/>
              <a:t>alarm.”</a:t>
            </a:r>
          </a:p>
          <a:p>
            <a:r>
              <a:rPr lang="en-US" dirty="0" smtClean="0"/>
              <a:t>President Donald Trump (2015): “</a:t>
            </a:r>
            <a:r>
              <a:rPr lang="en-US" dirty="0"/>
              <a:t>I’m not a believer in global warming. And I’m not a believer in man-made global warming</a:t>
            </a:r>
            <a:r>
              <a:rPr lang="en-US" dirty="0" smtClean="0"/>
              <a:t>.”</a:t>
            </a:r>
          </a:p>
          <a:p>
            <a:r>
              <a:rPr lang="en-US" dirty="0"/>
              <a:t>EPA Administrator Scott Pruitt (2017): “Measuring with precision human activity on the climate is something very challenging to do … I would not agree that it's a primary contributor to the global warming that we see.”</a:t>
            </a:r>
          </a:p>
          <a:p>
            <a:r>
              <a:rPr lang="en-US" dirty="0" smtClean="0"/>
              <a:t>US </a:t>
            </a:r>
            <a:r>
              <a:rPr lang="en-US" dirty="0"/>
              <a:t>Senator James Inhofe (2015): Uses snowball to dismiss claims of climate change on floor of US Senate.</a:t>
            </a:r>
          </a:p>
          <a:p>
            <a:r>
              <a:rPr lang="en-US" dirty="0" smtClean="0"/>
              <a:t>US </a:t>
            </a:r>
            <a:r>
              <a:rPr lang="en-US" dirty="0"/>
              <a:t>Congress National Defense Authorization Act (2018): </a:t>
            </a:r>
            <a:r>
              <a:rPr lang="en-US" dirty="0" smtClean="0"/>
              <a:t>“It </a:t>
            </a:r>
            <a:r>
              <a:rPr lang="en-US" dirty="0"/>
              <a:t>is the sense of Congress </a:t>
            </a:r>
            <a:r>
              <a:rPr lang="en-US" dirty="0" smtClean="0"/>
              <a:t>that climate </a:t>
            </a:r>
            <a:r>
              <a:rPr lang="en-US" dirty="0"/>
              <a:t>change is a direct threat to the national security of the United </a:t>
            </a:r>
            <a:r>
              <a:rPr lang="en-US" dirty="0" smtClean="0"/>
              <a:t>States.”</a:t>
            </a:r>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10</a:t>
            </a:fld>
            <a:endParaRPr lang="en-US" dirty="0"/>
          </a:p>
        </p:txBody>
      </p:sp>
    </p:spTree>
    <p:extLst>
      <p:ext uri="{BB962C8B-B14F-4D97-AF65-F5344CB8AC3E}">
        <p14:creationId xmlns:p14="http://schemas.microsoft.com/office/powerpoint/2010/main" val="33460664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Climate change policy debate involves three types of claims</a:t>
            </a:r>
            <a:endParaRPr lang="en-US" dirty="0"/>
          </a:p>
        </p:txBody>
      </p:sp>
      <p:sp>
        <p:nvSpPr>
          <p:cNvPr id="3" name="Content Placeholder 2"/>
          <p:cNvSpPr>
            <a:spLocks noGrp="1"/>
          </p:cNvSpPr>
          <p:nvPr>
            <p:ph idx="1"/>
          </p:nvPr>
        </p:nvSpPr>
        <p:spPr>
          <a:xfrm>
            <a:off x="457200" y="1935480"/>
            <a:ext cx="8229600" cy="4693920"/>
          </a:xfrm>
        </p:spPr>
        <p:txBody>
          <a:bodyPr>
            <a:normAutofit/>
          </a:bodyPr>
          <a:lstStyle/>
          <a:p>
            <a:r>
              <a:rPr lang="en-US" b="1" u="sng" dirty="0" smtClean="0"/>
              <a:t>Positive claims:</a:t>
            </a:r>
            <a:r>
              <a:rPr lang="en-US" dirty="0" smtClean="0"/>
              <a:t> about how world IS. Include both</a:t>
            </a:r>
          </a:p>
          <a:p>
            <a:pPr lvl="1"/>
            <a:r>
              <a:rPr lang="en-US" b="1" u="sng" dirty="0" smtClean="0"/>
              <a:t>Descriptive </a:t>
            </a:r>
            <a:r>
              <a:rPr lang="en-US" b="1" u="sng" dirty="0"/>
              <a:t>inferences</a:t>
            </a:r>
            <a:r>
              <a:rPr lang="en-US" dirty="0"/>
              <a:t>: “THAT claims” about things that happened </a:t>
            </a:r>
            <a:r>
              <a:rPr lang="en-US" dirty="0" smtClean="0"/>
              <a:t>we </a:t>
            </a:r>
            <a:r>
              <a:rPr lang="en-US" dirty="0"/>
              <a:t>DIDN’T observe</a:t>
            </a:r>
          </a:p>
          <a:p>
            <a:pPr lvl="1"/>
            <a:r>
              <a:rPr lang="en-US" b="1" u="sng" dirty="0"/>
              <a:t>Causal inferences</a:t>
            </a:r>
            <a:r>
              <a:rPr lang="en-US" dirty="0"/>
              <a:t>: “WHY claims” about causes </a:t>
            </a:r>
            <a:r>
              <a:rPr lang="en-US" dirty="0" smtClean="0"/>
              <a:t>we </a:t>
            </a:r>
            <a:r>
              <a:rPr lang="en-US" dirty="0"/>
              <a:t>CAN’T observe</a:t>
            </a:r>
          </a:p>
          <a:p>
            <a:r>
              <a:rPr lang="en-US" b="1" u="sng" dirty="0"/>
              <a:t>Normative claims</a:t>
            </a:r>
            <a:r>
              <a:rPr lang="en-US" dirty="0"/>
              <a:t>: about how </a:t>
            </a:r>
            <a:r>
              <a:rPr lang="en-US" dirty="0" smtClean="0"/>
              <a:t>world </a:t>
            </a:r>
            <a:r>
              <a:rPr lang="en-US" dirty="0"/>
              <a:t>SHOULD </a:t>
            </a:r>
            <a:r>
              <a:rPr lang="en-US" dirty="0" smtClean="0"/>
              <a:t>be</a:t>
            </a:r>
          </a:p>
          <a:p>
            <a:r>
              <a:rPr lang="en-US" b="1" u="sng" dirty="0" smtClean="0"/>
              <a:t>Prescriptive claims</a:t>
            </a:r>
            <a:r>
              <a:rPr lang="en-US" dirty="0" smtClean="0"/>
              <a:t>: about what we should DO </a:t>
            </a:r>
          </a:p>
          <a:p>
            <a:pPr lvl="1"/>
            <a:r>
              <a:rPr lang="en-US" dirty="0" smtClean="0"/>
              <a:t>Combine positive and normative claims</a:t>
            </a:r>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11</a:t>
            </a:fld>
            <a:endParaRPr lang="en-US" dirty="0"/>
          </a:p>
        </p:txBody>
      </p:sp>
    </p:spTree>
    <p:extLst>
      <p:ext uri="{BB962C8B-B14F-4D97-AF65-F5344CB8AC3E}">
        <p14:creationId xmlns:p14="http://schemas.microsoft.com/office/powerpoint/2010/main" val="34555198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do we know if a theory is true?</a:t>
            </a:r>
          </a:p>
        </p:txBody>
      </p:sp>
      <p:sp>
        <p:nvSpPr>
          <p:cNvPr id="3" name="Content Placeholder 2"/>
          <p:cNvSpPr>
            <a:spLocks noGrp="1"/>
          </p:cNvSpPr>
          <p:nvPr>
            <p:ph idx="1"/>
          </p:nvPr>
        </p:nvSpPr>
        <p:spPr/>
        <p:txBody>
          <a:bodyPr/>
          <a:lstStyle/>
          <a:p>
            <a:r>
              <a:rPr lang="en-US" dirty="0"/>
              <a:t>Examples of theory and how you would know if the theory was true</a:t>
            </a:r>
          </a:p>
        </p:txBody>
      </p:sp>
      <p:sp>
        <p:nvSpPr>
          <p:cNvPr id="4" name="Slide Number Placeholder 3"/>
          <p:cNvSpPr>
            <a:spLocks noGrp="1"/>
          </p:cNvSpPr>
          <p:nvPr>
            <p:ph type="sldNum" sz="quarter" idx="12"/>
          </p:nvPr>
        </p:nvSpPr>
        <p:spPr/>
        <p:txBody>
          <a:bodyPr/>
          <a:lstStyle/>
          <a:p>
            <a:fld id="{660DAF25-7C8E-4C28-B058-51ABA35A18F8}" type="slidenum">
              <a:rPr lang="en-US" smtClean="0"/>
              <a:pPr/>
              <a:t>12</a:t>
            </a:fld>
            <a:endParaRPr lang="en-US" dirty="0"/>
          </a:p>
        </p:txBody>
      </p:sp>
    </p:spTree>
    <p:extLst>
      <p:ext uri="{BB962C8B-B14F-4D97-AF65-F5344CB8AC3E}">
        <p14:creationId xmlns:p14="http://schemas.microsoft.com/office/powerpoint/2010/main" val="12174486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do we know if a theory is true?</a:t>
            </a:r>
          </a:p>
        </p:txBody>
      </p:sp>
      <p:sp>
        <p:nvSpPr>
          <p:cNvPr id="3" name="Content Placeholder 2"/>
          <p:cNvSpPr>
            <a:spLocks noGrp="1"/>
          </p:cNvSpPr>
          <p:nvPr>
            <p:ph idx="1"/>
          </p:nvPr>
        </p:nvSpPr>
        <p:spPr>
          <a:xfrm>
            <a:off x="457200" y="1935480"/>
            <a:ext cx="8229600" cy="4541520"/>
          </a:xfrm>
        </p:spPr>
        <p:txBody>
          <a:bodyPr>
            <a:normAutofit/>
          </a:bodyPr>
          <a:lstStyle/>
          <a:p>
            <a:r>
              <a:rPr lang="en-US" dirty="0" smtClean="0"/>
              <a:t>Examples </a:t>
            </a:r>
            <a:r>
              <a:rPr lang="en-US" dirty="0"/>
              <a:t>of theory and how you would </a:t>
            </a:r>
            <a:r>
              <a:rPr lang="en-US" dirty="0" smtClean="0"/>
              <a:t>know if the theory was true</a:t>
            </a:r>
          </a:p>
          <a:p>
            <a:pPr lvl="1"/>
            <a:r>
              <a:rPr lang="en-US" dirty="0" smtClean="0">
                <a:hlinkClick r:id="rId2"/>
              </a:rPr>
              <a:t>7 things to </a:t>
            </a:r>
            <a:r>
              <a:rPr lang="en-US" dirty="0" smtClean="0">
                <a:hlinkClick r:id="rId2"/>
              </a:rPr>
              <a:t>know</a:t>
            </a:r>
            <a:r>
              <a:rPr lang="en-US" dirty="0" smtClean="0"/>
              <a:t> </a:t>
            </a:r>
            <a:endParaRPr lang="en-US" dirty="0" smtClean="0"/>
          </a:p>
          <a:p>
            <a:pPr lvl="1"/>
            <a:r>
              <a:rPr lang="en-US" dirty="0" smtClean="0"/>
              <a:t>Its warming / Its us / We’re sure</a:t>
            </a:r>
          </a:p>
          <a:p>
            <a:pPr lvl="1"/>
            <a:r>
              <a:rPr lang="en-US" dirty="0" smtClean="0"/>
              <a:t>Ice melting / Weather disrupted / Species dying</a:t>
            </a:r>
          </a:p>
          <a:p>
            <a:pPr lvl="1"/>
            <a:r>
              <a:rPr lang="en-US" dirty="0" smtClean="0"/>
              <a:t>We can do something.</a:t>
            </a:r>
            <a:endParaRPr lang="en-US" dirty="0" smtClean="0"/>
          </a:p>
          <a:p>
            <a:r>
              <a:rPr lang="en-US" dirty="0" smtClean="0"/>
              <a:t>Theory matches the facts</a:t>
            </a:r>
            <a:endParaRPr lang="en-US" dirty="0"/>
          </a:p>
          <a:p>
            <a:r>
              <a:rPr lang="en-US" dirty="0" smtClean="0"/>
              <a:t>Theory fits more facts </a:t>
            </a:r>
            <a:r>
              <a:rPr lang="en-US" dirty="0" smtClean="0"/>
              <a:t>better than previous theory</a:t>
            </a:r>
            <a:endParaRPr lang="en-US" dirty="0" smtClean="0"/>
          </a:p>
          <a:p>
            <a:r>
              <a:rPr lang="en-US" dirty="0" smtClean="0"/>
              <a:t>Theory </a:t>
            </a:r>
            <a:r>
              <a:rPr lang="en-US" dirty="0" smtClean="0"/>
              <a:t>makes predictions beforehand and “</a:t>
            </a:r>
            <a:r>
              <a:rPr lang="en-US" dirty="0" smtClean="0"/>
              <a:t>observations of real life” match </a:t>
            </a:r>
            <a:r>
              <a:rPr lang="en-US" dirty="0" smtClean="0"/>
              <a:t>predictions</a:t>
            </a:r>
            <a:endParaRPr lang="en-US" dirty="0" smtClean="0"/>
          </a:p>
        </p:txBody>
      </p:sp>
      <p:sp>
        <p:nvSpPr>
          <p:cNvPr id="4" name="Slide Number Placeholder 3"/>
          <p:cNvSpPr>
            <a:spLocks noGrp="1"/>
          </p:cNvSpPr>
          <p:nvPr>
            <p:ph type="sldNum" sz="quarter" idx="12"/>
          </p:nvPr>
        </p:nvSpPr>
        <p:spPr/>
        <p:txBody>
          <a:bodyPr/>
          <a:lstStyle/>
          <a:p>
            <a:fld id="{660DAF25-7C8E-4C28-B058-51ABA35A18F8}" type="slidenum">
              <a:rPr lang="en-US" smtClean="0"/>
              <a:pPr/>
              <a:t>13</a:t>
            </a:fld>
            <a:endParaRPr lang="en-US" dirty="0"/>
          </a:p>
        </p:txBody>
      </p:sp>
    </p:spTree>
    <p:extLst>
      <p:ext uri="{BB962C8B-B14F-4D97-AF65-F5344CB8AC3E}">
        <p14:creationId xmlns:p14="http://schemas.microsoft.com/office/powerpoint/2010/main" val="34637146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 the syllabus</a:t>
            </a:r>
            <a:endParaRPr lang="en-US" dirty="0"/>
          </a:p>
        </p:txBody>
      </p:sp>
      <p:sp>
        <p:nvSpPr>
          <p:cNvPr id="3" name="Content Placeholder 2"/>
          <p:cNvSpPr>
            <a:spLocks noGrp="1"/>
          </p:cNvSpPr>
          <p:nvPr>
            <p:ph idx="1"/>
          </p:nvPr>
        </p:nvSpPr>
        <p:spPr/>
        <p:txBody>
          <a:bodyPr/>
          <a:lstStyle/>
          <a:p>
            <a:pPr marL="274320" lvl="1" indent="-274320">
              <a:buClr>
                <a:schemeClr val="accent3"/>
              </a:buClr>
              <a:buSzPct val="95000"/>
            </a:pPr>
            <a:r>
              <a:rPr lang="en-US" dirty="0" smtClean="0"/>
              <a:t>All readings are online, but let me know if not</a:t>
            </a:r>
          </a:p>
          <a:p>
            <a:pPr marL="274320" lvl="1" indent="-274320">
              <a:buClr>
                <a:schemeClr val="accent3"/>
              </a:buClr>
              <a:buSzPct val="95000"/>
            </a:pPr>
            <a:r>
              <a:rPr lang="en-US" dirty="0" smtClean="0"/>
              <a:t>Don’t be daunted by </a:t>
            </a:r>
            <a:r>
              <a:rPr lang="en-US" b="1" i="1" dirty="0" smtClean="0"/>
              <a:t>large number </a:t>
            </a:r>
            <a:r>
              <a:rPr lang="en-US" dirty="0" smtClean="0"/>
              <a:t>of readings: total pages  per class session is rather small.</a:t>
            </a:r>
          </a:p>
          <a:p>
            <a:pPr marL="274320" lvl="1" indent="-274320">
              <a:buClr>
                <a:schemeClr val="accent3"/>
              </a:buClr>
              <a:buSzPct val="95000"/>
            </a:pPr>
            <a:r>
              <a:rPr lang="en-US" dirty="0" smtClean="0"/>
              <a:t>Do </a:t>
            </a:r>
            <a:r>
              <a:rPr lang="en-US" dirty="0"/>
              <a:t>NOT count on me announcing all due dates. </a:t>
            </a:r>
            <a:r>
              <a:rPr lang="en-US" dirty="0" smtClean="0"/>
              <a:t>I will try to announce in class and </a:t>
            </a:r>
            <a:r>
              <a:rPr lang="en-US" smtClean="0"/>
              <a:t>via Canvas </a:t>
            </a:r>
            <a:r>
              <a:rPr lang="en-US" dirty="0" smtClean="0"/>
              <a:t>but your responsibility. All dates are </a:t>
            </a:r>
            <a:r>
              <a:rPr lang="en-US" dirty="0"/>
              <a:t>on the Syllabus</a:t>
            </a:r>
            <a:r>
              <a:rPr lang="en-US" dirty="0" smtClean="0"/>
              <a:t>.</a:t>
            </a:r>
          </a:p>
          <a:p>
            <a:pPr marL="274320" lvl="1" indent="-274320">
              <a:buClr>
                <a:schemeClr val="accent3"/>
              </a:buClr>
              <a:buSzPct val="95000"/>
            </a:pPr>
            <a:endParaRPr lang="en-US" dirty="0"/>
          </a:p>
          <a:p>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14</a:t>
            </a:fld>
            <a:endParaRPr lang="en-US" dirty="0"/>
          </a:p>
        </p:txBody>
      </p:sp>
    </p:spTree>
    <p:extLst>
      <p:ext uri="{BB962C8B-B14F-4D97-AF65-F5344CB8AC3E}">
        <p14:creationId xmlns:p14="http://schemas.microsoft.com/office/powerpoint/2010/main" val="4822878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 Hours</a:t>
            </a:r>
            <a:endParaRPr lang="en-US" dirty="0"/>
          </a:p>
        </p:txBody>
      </p:sp>
      <p:sp>
        <p:nvSpPr>
          <p:cNvPr id="3" name="Content Placeholder 2"/>
          <p:cNvSpPr>
            <a:spLocks noGrp="1"/>
          </p:cNvSpPr>
          <p:nvPr>
            <p:ph idx="1"/>
          </p:nvPr>
        </p:nvSpPr>
        <p:spPr/>
        <p:txBody>
          <a:bodyPr/>
          <a:lstStyle/>
          <a:p>
            <a:r>
              <a:rPr lang="en-US" dirty="0"/>
              <a:t>PLC-921</a:t>
            </a:r>
          </a:p>
          <a:p>
            <a:r>
              <a:rPr lang="en-US" dirty="0" err="1" smtClean="0"/>
              <a:t>Tu</a:t>
            </a:r>
            <a:r>
              <a:rPr lang="en-US" dirty="0" smtClean="0"/>
              <a:t>/</a:t>
            </a:r>
            <a:r>
              <a:rPr lang="en-US" dirty="0" err="1" smtClean="0"/>
              <a:t>Th</a:t>
            </a:r>
            <a:r>
              <a:rPr lang="en-US" dirty="0" smtClean="0"/>
              <a:t> </a:t>
            </a:r>
            <a:r>
              <a:rPr lang="en-US" dirty="0" smtClean="0"/>
              <a:t>10:00-11:30</a:t>
            </a:r>
            <a:endParaRPr lang="en-US" dirty="0"/>
          </a:p>
          <a:p>
            <a:r>
              <a:rPr lang="en-US" dirty="0"/>
              <a:t>Those who sign up at door given priority but walk-ins always welcome</a:t>
            </a:r>
          </a:p>
          <a:p>
            <a:endParaRPr lang="en-US" dirty="0"/>
          </a:p>
        </p:txBody>
      </p:sp>
    </p:spTree>
    <p:extLst>
      <p:ext uri="{BB962C8B-B14F-4D97-AF65-F5344CB8AC3E}">
        <p14:creationId xmlns:p14="http://schemas.microsoft.com/office/powerpoint/2010/main" val="23205223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a:t>
            </a:r>
            <a:r>
              <a:rPr lang="en-US" dirty="0" smtClean="0"/>
              <a:t>0 on Plagiarism</a:t>
            </a:r>
            <a:endParaRPr lang="en-US" dirty="0"/>
          </a:p>
        </p:txBody>
      </p:sp>
      <p:sp>
        <p:nvSpPr>
          <p:cNvPr id="3" name="Content Placeholder 2"/>
          <p:cNvSpPr>
            <a:spLocks noGrp="1"/>
          </p:cNvSpPr>
          <p:nvPr>
            <p:ph idx="1"/>
          </p:nvPr>
        </p:nvSpPr>
        <p:spPr/>
        <p:txBody>
          <a:bodyPr>
            <a:normAutofit/>
          </a:bodyPr>
          <a:lstStyle/>
          <a:p>
            <a:r>
              <a:rPr lang="en-US" dirty="0" smtClean="0"/>
              <a:t>Academic </a:t>
            </a:r>
            <a:r>
              <a:rPr lang="en-US" dirty="0"/>
              <a:t>Integrity </a:t>
            </a:r>
            <a:r>
              <a:rPr lang="en-US" dirty="0" smtClean="0"/>
              <a:t>Assignment</a:t>
            </a:r>
          </a:p>
          <a:p>
            <a:r>
              <a:rPr lang="en-US" b="1" dirty="0">
                <a:solidFill>
                  <a:srgbClr val="FF0000"/>
                </a:solidFill>
              </a:rPr>
              <a:t>Due date: Friday of Week 1</a:t>
            </a:r>
            <a:endParaRPr lang="en-US" b="1" dirty="0" smtClean="0">
              <a:solidFill>
                <a:srgbClr val="FF0000"/>
              </a:solidFill>
            </a:endParaRPr>
          </a:p>
          <a:p>
            <a:r>
              <a:rPr lang="en-US" dirty="0"/>
              <a:t>By enrolling in this course, you agree to abide by the University’s Student Conduct Code. You must read:</a:t>
            </a:r>
          </a:p>
          <a:p>
            <a:pPr lvl="1"/>
            <a:r>
              <a:rPr lang="en-US" dirty="0"/>
              <a:t>All links on Canvas assignment</a:t>
            </a:r>
          </a:p>
          <a:p>
            <a:r>
              <a:rPr lang="en-US" dirty="0"/>
              <a:t>Make sure you understand what they imply about your conduct in this class. Raise any questions you have with the professor.</a:t>
            </a:r>
          </a:p>
        </p:txBody>
      </p:sp>
      <p:sp>
        <p:nvSpPr>
          <p:cNvPr id="4" name="Slide Number Placeholder 3"/>
          <p:cNvSpPr>
            <a:spLocks noGrp="1"/>
          </p:cNvSpPr>
          <p:nvPr>
            <p:ph type="sldNum" sz="quarter" idx="12"/>
          </p:nvPr>
        </p:nvSpPr>
        <p:spPr/>
        <p:txBody>
          <a:bodyPr/>
          <a:lstStyle/>
          <a:p>
            <a:fld id="{660DAF25-7C8E-4C28-B058-51ABA35A18F8}" type="slidenum">
              <a:rPr lang="en-US" smtClean="0"/>
              <a:pPr/>
              <a:t>16</a:t>
            </a:fld>
            <a:endParaRPr lang="en-US" dirty="0"/>
          </a:p>
        </p:txBody>
      </p:sp>
    </p:spTree>
    <p:extLst>
      <p:ext uri="{BB962C8B-B14F-4D97-AF65-F5344CB8AC3E}">
        <p14:creationId xmlns:p14="http://schemas.microsoft.com/office/powerpoint/2010/main" val="29674789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a:t>Assignment </a:t>
            </a:r>
            <a:r>
              <a:rPr lang="en-US" sz="5400" dirty="0" smtClean="0"/>
              <a:t>1: Local trends -- Evidence </a:t>
            </a:r>
            <a:r>
              <a:rPr lang="en-US" sz="5400" dirty="0"/>
              <a:t>of climate </a:t>
            </a:r>
            <a:r>
              <a:rPr lang="en-US" sz="5400" dirty="0" smtClean="0"/>
              <a:t>change yet?</a:t>
            </a:r>
            <a:endParaRPr lang="en-US" dirty="0"/>
          </a:p>
        </p:txBody>
      </p:sp>
      <p:sp>
        <p:nvSpPr>
          <p:cNvPr id="3" name="Content Placeholder 2"/>
          <p:cNvSpPr>
            <a:spLocks noGrp="1"/>
          </p:cNvSpPr>
          <p:nvPr>
            <p:ph idx="1"/>
          </p:nvPr>
        </p:nvSpPr>
        <p:spPr>
          <a:xfrm>
            <a:off x="457200" y="1523999"/>
            <a:ext cx="8305800" cy="5197475"/>
          </a:xfrm>
        </p:spPr>
        <p:txBody>
          <a:bodyPr>
            <a:noAutofit/>
          </a:bodyPr>
          <a:lstStyle/>
          <a:p>
            <a:r>
              <a:rPr lang="en-US" sz="1400" dirty="0"/>
              <a:t>Go to: </a:t>
            </a:r>
            <a:r>
              <a:rPr lang="en-US" sz="1400" dirty="0">
                <a:hlinkClick r:id="rId2"/>
              </a:rPr>
              <a:t>https://www.ncdc.noaa.gov/cag/statewide/time-series (Links to an external site.)</a:t>
            </a:r>
            <a:endParaRPr lang="en-US" sz="1400" dirty="0"/>
          </a:p>
          <a:p>
            <a:pPr lvl="1"/>
            <a:r>
              <a:rPr lang="en-US" sz="1400" dirty="0"/>
              <a:t>Parameter: Choose whichever most interests you or try several times to get something interesting.</a:t>
            </a:r>
          </a:p>
          <a:p>
            <a:pPr lvl="1"/>
            <a:r>
              <a:rPr lang="en-US" sz="1400" dirty="0"/>
              <a:t>Time Scale: change to 12-Month</a:t>
            </a:r>
          </a:p>
          <a:p>
            <a:pPr lvl="1"/>
            <a:r>
              <a:rPr lang="en-US" sz="1400" dirty="0"/>
              <a:t>Month: -- leave as is</a:t>
            </a:r>
          </a:p>
          <a:p>
            <a:pPr lvl="1"/>
            <a:r>
              <a:rPr lang="en-US" sz="1400" dirty="0"/>
              <a:t>Start Year: 1895 and End Year: 2018</a:t>
            </a:r>
          </a:p>
          <a:p>
            <a:pPr lvl="1"/>
            <a:r>
              <a:rPr lang="en-US" sz="1400" dirty="0"/>
              <a:t>State: Select any EXCEPT Oregon, California, or Washington (choose one you think other students will NOT choose).</a:t>
            </a:r>
          </a:p>
          <a:p>
            <a:pPr lvl="1"/>
            <a:r>
              <a:rPr lang="en-US" sz="1400" dirty="0" err="1"/>
              <a:t>UNclick</a:t>
            </a:r>
            <a:r>
              <a:rPr lang="en-US" sz="1400" dirty="0"/>
              <a:t> Display Base Period</a:t>
            </a:r>
          </a:p>
          <a:p>
            <a:pPr lvl="1"/>
            <a:r>
              <a:rPr lang="en-US" sz="1400" dirty="0"/>
              <a:t>CLICK Display Trend AND Per Century</a:t>
            </a:r>
          </a:p>
          <a:p>
            <a:pPr lvl="1"/>
            <a:r>
              <a:rPr lang="en-US" sz="1400" dirty="0"/>
              <a:t>CLICK Smoothed Time Series and Binomial Filter</a:t>
            </a:r>
          </a:p>
          <a:p>
            <a:r>
              <a:rPr lang="en-US" sz="1400" dirty="0"/>
              <a:t>BEFORE you click “Plot,” think about which direction you expect the trend to be.</a:t>
            </a:r>
          </a:p>
          <a:p>
            <a:r>
              <a:rPr lang="en-US" sz="1400" dirty="0"/>
              <a:t>To identify the graph “most interesting to you,” REPEAT the above steps keeping all selections the same BUT change Parameter (or State) and re-click “Plot.” Looking across your different attempts, what patterns do you see? Once you have identified the most interesting graph, do the following for just ONE:</a:t>
            </a:r>
          </a:p>
          <a:p>
            <a:pPr lvl="1"/>
            <a:r>
              <a:rPr lang="en-US" sz="1400" dirty="0"/>
              <a:t>Right-Click anywhere on and select the option for "Save Image" or "Save Current Graph as PNG Image" or whatever your browser presents for saving the chart.</a:t>
            </a:r>
          </a:p>
          <a:p>
            <a:pPr lvl="1"/>
            <a:r>
              <a:rPr lang="en-US" sz="1400" dirty="0"/>
              <a:t>If all else fails, take a screenshot of the graph.</a:t>
            </a:r>
          </a:p>
          <a:p>
            <a:pPr lvl="1"/>
            <a:r>
              <a:rPr lang="en-US" sz="1400" dirty="0"/>
              <a:t>Name the file as Lastname.png (e.g., Mitchell.png)</a:t>
            </a:r>
          </a:p>
          <a:p>
            <a:pPr lvl="1"/>
            <a:r>
              <a:rPr lang="en-US" sz="1400" dirty="0"/>
              <a:t>Submit assignment via the Assignment link in Canvas</a:t>
            </a:r>
          </a:p>
          <a:p>
            <a:r>
              <a:rPr lang="en-US" sz="1400" b="1" i="1" dirty="0" smtClean="0"/>
              <a:t>Grading </a:t>
            </a:r>
            <a:r>
              <a:rPr lang="en-US" sz="1400" b="1" i="1" dirty="0"/>
              <a:t>criteria: turn in the assignment on time and according to the instructions</a:t>
            </a:r>
            <a:r>
              <a:rPr lang="en-US" sz="1400" b="1" i="1" dirty="0" smtClean="0"/>
              <a:t>.</a:t>
            </a:r>
            <a:endParaRPr lang="en-US" sz="1400" b="1"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17</a:t>
            </a:fld>
            <a:endParaRPr lang="en-US" dirty="0"/>
          </a:p>
        </p:txBody>
      </p:sp>
      <p:sp>
        <p:nvSpPr>
          <p:cNvPr id="5" name="TextBox 4"/>
          <p:cNvSpPr txBox="1"/>
          <p:nvPr/>
        </p:nvSpPr>
        <p:spPr>
          <a:xfrm>
            <a:off x="5486400" y="2024349"/>
            <a:ext cx="3467558" cy="830997"/>
          </a:xfrm>
          <a:prstGeom prst="rect">
            <a:avLst/>
          </a:prstGeom>
          <a:solidFill>
            <a:schemeClr val="bg2">
              <a:lumMod val="75000"/>
            </a:schemeClr>
          </a:solidFill>
          <a:ln w="76200">
            <a:solidFill>
              <a:srgbClr val="FF0000"/>
            </a:solidFill>
          </a:ln>
        </p:spPr>
        <p:txBody>
          <a:bodyPr wrap="square" rtlCol="0">
            <a:spAutoFit/>
          </a:bodyPr>
          <a:lstStyle/>
          <a:p>
            <a:r>
              <a:rPr lang="en-US" sz="2400" b="1" dirty="0" smtClean="0">
                <a:solidFill>
                  <a:srgbClr val="FF0000"/>
                </a:solidFill>
              </a:rPr>
              <a:t>Due </a:t>
            </a:r>
            <a:r>
              <a:rPr lang="en-US" sz="2400" b="1" dirty="0" smtClean="0">
                <a:solidFill>
                  <a:srgbClr val="FF0000"/>
                </a:solidFill>
              </a:rPr>
              <a:t>midnight </a:t>
            </a:r>
            <a:r>
              <a:rPr lang="en-US" sz="2400" b="1" i="1" u="sng" dirty="0" smtClean="0">
                <a:solidFill>
                  <a:srgbClr val="FF0000"/>
                </a:solidFill>
              </a:rPr>
              <a:t>Tuesday</a:t>
            </a:r>
            <a:r>
              <a:rPr lang="en-US" sz="2400" b="1" dirty="0" smtClean="0">
                <a:solidFill>
                  <a:srgbClr val="FF0000"/>
                </a:solidFill>
              </a:rPr>
              <a:t> </a:t>
            </a:r>
            <a:r>
              <a:rPr lang="en-US" sz="2400" b="1" dirty="0" smtClean="0">
                <a:solidFill>
                  <a:srgbClr val="FF0000"/>
                </a:solidFill>
              </a:rPr>
              <a:t>of NEXT WEEK!!!</a:t>
            </a:r>
            <a:endParaRPr lang="en-US" sz="2400" b="1" dirty="0">
              <a:solidFill>
                <a:srgbClr val="FF0000"/>
              </a:solidFill>
            </a:endParaRPr>
          </a:p>
        </p:txBody>
      </p:sp>
    </p:spTree>
    <p:extLst>
      <p:ext uri="{BB962C8B-B14F-4D97-AF65-F5344CB8AC3E}">
        <p14:creationId xmlns:p14="http://schemas.microsoft.com/office/powerpoint/2010/main" val="2669473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Response papers</a:t>
            </a:r>
            <a:endParaRPr lang="en-US" dirty="0"/>
          </a:p>
        </p:txBody>
      </p:sp>
      <p:sp>
        <p:nvSpPr>
          <p:cNvPr id="3" name="Content Placeholder 2"/>
          <p:cNvSpPr>
            <a:spLocks noGrp="1"/>
          </p:cNvSpPr>
          <p:nvPr>
            <p:ph idx="1"/>
          </p:nvPr>
        </p:nvSpPr>
        <p:spPr/>
        <p:txBody>
          <a:bodyPr/>
          <a:lstStyle/>
          <a:p>
            <a:r>
              <a:rPr lang="en-US" dirty="0" smtClean="0"/>
              <a:t>Two during course of term</a:t>
            </a:r>
          </a:p>
          <a:p>
            <a:r>
              <a:rPr lang="en-US" dirty="0" smtClean="0"/>
              <a:t>Weeks 3 through 9</a:t>
            </a:r>
          </a:p>
          <a:p>
            <a:r>
              <a:rPr lang="en-US" dirty="0" smtClean="0"/>
              <a:t>You have been assigned a response paper in each of 2 weeks (that are at least three weeks apart). </a:t>
            </a:r>
            <a:r>
              <a:rPr lang="en-US" b="1" i="1" dirty="0" smtClean="0">
                <a:solidFill>
                  <a:srgbClr val="FF0000"/>
                </a:solidFill>
              </a:rPr>
              <a:t>Check </a:t>
            </a:r>
            <a:r>
              <a:rPr lang="en-US" b="1" i="1" dirty="0" smtClean="0">
                <a:solidFill>
                  <a:srgbClr val="FF0000"/>
                </a:solidFill>
              </a:rPr>
              <a:t>Canvas for </a:t>
            </a:r>
            <a:r>
              <a:rPr lang="en-US" b="1" i="1" dirty="0" smtClean="0">
                <a:solidFill>
                  <a:srgbClr val="FF0000"/>
                </a:solidFill>
              </a:rPr>
              <a:t>exact weeks your papers are due.</a:t>
            </a:r>
          </a:p>
          <a:p>
            <a:r>
              <a:rPr lang="en-US" dirty="0" smtClean="0"/>
              <a:t>Response papers are due BEFORE class begins on the day the readings are assigned for</a:t>
            </a:r>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18</a:t>
            </a:fld>
            <a:endParaRPr lang="en-US" dirty="0"/>
          </a:p>
        </p:txBody>
      </p:sp>
    </p:spTree>
    <p:extLst>
      <p:ext uri="{BB962C8B-B14F-4D97-AF65-F5344CB8AC3E}">
        <p14:creationId xmlns:p14="http://schemas.microsoft.com/office/powerpoint/2010/main" val="12250106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Final paper plus 2 drafts</a:t>
            </a:r>
            <a:br>
              <a:rPr lang="en-US" dirty="0" smtClean="0"/>
            </a:br>
            <a:r>
              <a:rPr lang="en-US" dirty="0" smtClean="0"/>
              <a:t>due dates on syllabus</a:t>
            </a:r>
            <a:endParaRPr lang="en-US" dirty="0"/>
          </a:p>
        </p:txBody>
      </p:sp>
      <p:sp>
        <p:nvSpPr>
          <p:cNvPr id="3" name="Content Placeholder 2"/>
          <p:cNvSpPr>
            <a:spLocks noGrp="1"/>
          </p:cNvSpPr>
          <p:nvPr>
            <p:ph idx="1"/>
          </p:nvPr>
        </p:nvSpPr>
        <p:spPr/>
        <p:txBody>
          <a:bodyPr/>
          <a:lstStyle/>
          <a:p>
            <a:r>
              <a:rPr lang="en-US" dirty="0"/>
              <a:t>Final research paper (40% total: 25% for plus 5% and 10% for drafts – see below</a:t>
            </a:r>
            <a:r>
              <a:rPr lang="en-US" dirty="0" smtClean="0"/>
              <a:t>)</a:t>
            </a:r>
          </a:p>
          <a:p>
            <a:r>
              <a:rPr lang="en-US" dirty="0"/>
              <a:t>15-20 page research paper </a:t>
            </a:r>
            <a:r>
              <a:rPr lang="en-US" i="1" dirty="0"/>
              <a:t>explaining</a:t>
            </a:r>
            <a:r>
              <a:rPr lang="en-US" dirty="0"/>
              <a:t>, in depth, one of the policy components of the course (setting the agenda, international responses, non-international responses). </a:t>
            </a:r>
            <a:endParaRPr lang="en-US" dirty="0" smtClean="0"/>
          </a:p>
          <a:p>
            <a:r>
              <a:rPr lang="en-US" dirty="0"/>
              <a:t>Two paper drafts to help you build toward the final paper (5% and 10%, respectively</a:t>
            </a:r>
            <a:r>
              <a:rPr lang="en-US" dirty="0" smtClean="0"/>
              <a:t>)</a:t>
            </a:r>
          </a:p>
          <a:p>
            <a:r>
              <a:rPr lang="en-US" dirty="0" smtClean="0"/>
              <a:t>Present on Tues, Week 10, at research symposium</a:t>
            </a:r>
            <a:endParaRPr lang="en-US" dirty="0"/>
          </a:p>
        </p:txBody>
      </p:sp>
      <p:sp>
        <p:nvSpPr>
          <p:cNvPr id="4" name="Slide Number Placeholder 3"/>
          <p:cNvSpPr>
            <a:spLocks noGrp="1"/>
          </p:cNvSpPr>
          <p:nvPr>
            <p:ph type="sldNum" sz="quarter" idx="12"/>
          </p:nvPr>
        </p:nvSpPr>
        <p:spPr/>
        <p:txBody>
          <a:bodyPr/>
          <a:lstStyle/>
          <a:p>
            <a:fld id="{660DAF25-7C8E-4C28-B058-51ABA35A18F8}" type="slidenum">
              <a:rPr lang="en-US" smtClean="0"/>
              <a:pPr/>
              <a:t>19</a:t>
            </a:fld>
            <a:endParaRPr lang="en-US" dirty="0"/>
          </a:p>
        </p:txBody>
      </p:sp>
    </p:spTree>
    <p:extLst>
      <p:ext uri="{BB962C8B-B14F-4D97-AF65-F5344CB8AC3E}">
        <p14:creationId xmlns:p14="http://schemas.microsoft.com/office/powerpoint/2010/main" val="265805192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2163</TotalTime>
  <Words>1229</Words>
  <Application>Microsoft Office PowerPoint</Application>
  <PresentationFormat>On-screen Show (4:3)</PresentationFormat>
  <Paragraphs>124</Paragraphs>
  <Slides>19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Calibri</vt:lpstr>
      <vt:lpstr>Constantia</vt:lpstr>
      <vt:lpstr>Wingdings 2</vt:lpstr>
      <vt:lpstr>Flow</vt:lpstr>
      <vt:lpstr>PS367 Climate Change: Science and Politics of A Global Crisis</vt:lpstr>
      <vt:lpstr>Basic outline of course</vt:lpstr>
      <vt:lpstr>Expected Learning Outcomes</vt:lpstr>
      <vt:lpstr>Self-introductions, including which of the “6 Americas” you are in</vt:lpstr>
      <vt:lpstr>Six Americas defined </vt:lpstr>
      <vt:lpstr>Six Americas of Climate Change </vt:lpstr>
      <vt:lpstr>PowerPoint Presentation</vt:lpstr>
      <vt:lpstr>PowerPoint Presentation</vt:lpstr>
      <vt:lpstr>Self introductions</vt:lpstr>
      <vt:lpstr>Climate change: Science meets politics</vt:lpstr>
      <vt:lpstr>Climate change policy debate involves three types of claims</vt:lpstr>
      <vt:lpstr>How do we know if a theory is true?</vt:lpstr>
      <vt:lpstr>How do we know if a theory is true?</vt:lpstr>
      <vt:lpstr>Read the syllabus</vt:lpstr>
      <vt:lpstr>Office Hours</vt:lpstr>
      <vt:lpstr>Assignment 0 on Plagiarism</vt:lpstr>
      <vt:lpstr>Assignment 1: Local trends -- Evidence of climate change yet?</vt:lpstr>
      <vt:lpstr>Response papers</vt:lpstr>
      <vt:lpstr>Final paper plus 2 drafts due dates on syllabus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Ron Mitchell</dc:creator>
  <cp:lastModifiedBy>Ronald Mitchell</cp:lastModifiedBy>
  <cp:revision>607</cp:revision>
  <dcterms:created xsi:type="dcterms:W3CDTF">2010-10-03T03:46:34Z</dcterms:created>
  <dcterms:modified xsi:type="dcterms:W3CDTF">2019-09-23T17:00:56Z</dcterms:modified>
</cp:coreProperties>
</file>