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6" r:id="rId1"/>
  </p:sldMasterIdLst>
  <p:sldIdLst>
    <p:sldId id="256" r:id="rId2"/>
    <p:sldId id="267" r:id="rId3"/>
    <p:sldId id="269" r:id="rId4"/>
    <p:sldId id="257" r:id="rId5"/>
    <p:sldId id="261" r:id="rId6"/>
    <p:sldId id="258" r:id="rId7"/>
    <p:sldId id="260" r:id="rId8"/>
    <p:sldId id="259" r:id="rId9"/>
    <p:sldId id="265" r:id="rId10"/>
    <p:sldId id="262" r:id="rId11"/>
    <p:sldId id="270" r:id="rId12"/>
    <p:sldId id="268" r:id="rId13"/>
    <p:sldId id="266" r:id="rId14"/>
    <p:sldId id="271" r:id="rId15"/>
    <p:sldId id="272" r:id="rId1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6" d="100"/>
          <a:sy n="86" d="100"/>
        </p:scale>
        <p:origin x="-1500" y="-9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B6BAC94-63E6-41FA-85A3-CC396A3EE558}" type="datetimeFigureOut">
              <a:rPr lang="en-US" smtClean="0"/>
              <a:pPr/>
              <a:t>9/29/2015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7618AA3-7FAE-4B3C-9F59-699855485ABA}"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295400" y="274638"/>
            <a:ext cx="7391400" cy="1143000"/>
          </a:xfrm>
        </p:spPr>
        <p:txBody>
          <a:bodyPr/>
          <a:lstStyle/>
          <a:p>
            <a:r>
              <a:rPr lang="en-US" dirty="0"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B6BAC94-63E6-41FA-85A3-CC396A3EE558}" type="datetimeFigureOut">
              <a:rPr lang="en-US" smtClean="0"/>
              <a:pPr/>
              <a:t>9/29/2015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7618AA3-7FAE-4B3C-9F59-699855485ABA}"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B6BAC94-63E6-41FA-85A3-CC396A3EE558}" type="datetimeFigureOut">
              <a:rPr lang="en-US" smtClean="0"/>
              <a:pPr/>
              <a:t>9/29/2015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7618AA3-7FAE-4B3C-9F59-699855485ABA}"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295400" y="274638"/>
            <a:ext cx="7391400" cy="1143000"/>
          </a:xfrm>
        </p:spPr>
        <p:txBody>
          <a:bodyPr/>
          <a:lstStyle/>
          <a:p>
            <a:r>
              <a:rPr lang="en-US" dirty="0" smtClean="0"/>
              <a:t>Click to edit Master title style</a:t>
            </a:r>
            <a:endParaRPr lang="en-US" dirty="0"/>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B6BAC94-63E6-41FA-85A3-CC396A3EE558}" type="datetimeFigureOut">
              <a:rPr lang="en-US" smtClean="0"/>
              <a:pPr/>
              <a:t>9/29/2015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7618AA3-7FAE-4B3C-9F59-699855485ABA}"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295400" y="274638"/>
            <a:ext cx="7391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B6BAC94-63E6-41FA-85A3-CC396A3EE558}" type="datetimeFigureOut">
              <a:rPr lang="en-US" smtClean="0"/>
              <a:pPr/>
              <a:t>9/29/2015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7618AA3-7FAE-4B3C-9F59-699855485ABA}"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295400" y="274638"/>
            <a:ext cx="7391400" cy="1143000"/>
          </a:xfrm>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B6BAC94-63E6-41FA-85A3-CC396A3EE558}" type="datetimeFigureOut">
              <a:rPr lang="en-US" smtClean="0"/>
              <a:pPr/>
              <a:t>9/29/2015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7618AA3-7FAE-4B3C-9F59-699855485ABA}"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B6BAC94-63E6-41FA-85A3-CC396A3EE558}" type="datetimeFigureOut">
              <a:rPr lang="en-US" smtClean="0"/>
              <a:pPr/>
              <a:t>9/29/2015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7618AA3-7FAE-4B3C-9F59-699855485ABA}"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B6BAC94-63E6-41FA-85A3-CC396A3EE558}" type="datetimeFigureOut">
              <a:rPr lang="en-US" smtClean="0"/>
              <a:pPr/>
              <a:t>9/29/2015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7618AA3-7FAE-4B3C-9F59-699855485ABA}"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B6BAC94-63E6-41FA-85A3-CC396A3EE558}" type="datetimeFigureOut">
              <a:rPr lang="en-US" smtClean="0"/>
              <a:pPr/>
              <a:t>9/29/2015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7618AA3-7FAE-4B3C-9F59-699855485ABA}"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295400" y="274638"/>
            <a:ext cx="7391400" cy="1143000"/>
          </a:xfrm>
        </p:spPr>
        <p:txBody>
          <a:bodyPr/>
          <a:lstStyle/>
          <a:p>
            <a:r>
              <a:rPr lang="en-US" dirty="0"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B6BAC94-63E6-41FA-85A3-CC396A3EE558}" type="datetimeFigureOut">
              <a:rPr lang="en-US" smtClean="0"/>
              <a:pPr/>
              <a:t>9/29/2015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7618AA3-7FAE-4B3C-9F59-699855485ABA}"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B6BAC94-63E6-41FA-85A3-CC396A3EE558}" type="datetimeFigureOut">
              <a:rPr lang="en-US" smtClean="0"/>
              <a:pPr/>
              <a:t>9/29/2015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7618AA3-7FAE-4B3C-9F59-699855485ABA}"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lum/>
          </a:blip>
          <a:srcRect/>
          <a:stretch>
            <a:fillRect r="84000" b="81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B6BAC94-63E6-41FA-85A3-CC396A3EE558}" type="datetimeFigureOut">
              <a:rPr lang="en-US" smtClean="0"/>
              <a:pPr/>
              <a:t>9/29/2015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7618AA3-7FAE-4B3C-9F59-699855485ABA}"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dirty="0" smtClean="0"/>
              <a:t>PS 420/520</a:t>
            </a:r>
            <a:br>
              <a:rPr lang="en-US" dirty="0" smtClean="0"/>
            </a:br>
            <a:r>
              <a:rPr lang="en-US" dirty="0" smtClean="0"/>
              <a:t>International Organization</a:t>
            </a:r>
            <a:endParaRPr lang="en-US" dirty="0"/>
          </a:p>
        </p:txBody>
      </p:sp>
      <p:sp>
        <p:nvSpPr>
          <p:cNvPr id="3" name="Subtitle 2"/>
          <p:cNvSpPr>
            <a:spLocks noGrp="1"/>
          </p:cNvSpPr>
          <p:nvPr>
            <p:ph type="subTitle" idx="1"/>
          </p:nvPr>
        </p:nvSpPr>
        <p:spPr>
          <a:xfrm>
            <a:off x="1371600" y="3886200"/>
            <a:ext cx="6400800" cy="2286000"/>
          </a:xfrm>
        </p:spPr>
        <p:txBody>
          <a:bodyPr>
            <a:normAutofit/>
          </a:bodyPr>
          <a:lstStyle/>
          <a:p>
            <a:r>
              <a:rPr lang="en-US" dirty="0" smtClean="0"/>
              <a:t>Prof. Ronald B. Mitchell</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Expected Learning Outcomes</a:t>
            </a:r>
          </a:p>
        </p:txBody>
      </p:sp>
      <p:sp>
        <p:nvSpPr>
          <p:cNvPr id="3" name="Content Placeholder 2"/>
          <p:cNvSpPr>
            <a:spLocks noGrp="1"/>
          </p:cNvSpPr>
          <p:nvPr>
            <p:ph idx="1"/>
          </p:nvPr>
        </p:nvSpPr>
        <p:spPr/>
        <p:txBody>
          <a:bodyPr>
            <a:normAutofit fontScale="55000" lnSpcReduction="20000"/>
          </a:bodyPr>
          <a:lstStyle/>
          <a:p>
            <a:pPr lvl="0"/>
            <a:r>
              <a:rPr lang="en-US" dirty="0"/>
              <a:t>Understand how the political structure of international problems varies across the issues of security, trade, human rights, and environment. Recognize the ways in which the power and incentives that lead states to engage in behaviors that cause collective problems make some problems harder to resolve than others.</a:t>
            </a:r>
          </a:p>
          <a:p>
            <a:pPr lvl="0"/>
            <a:r>
              <a:rPr lang="en-US" dirty="0"/>
              <a:t>Recognize the relationship between problem structure characteristics and the design of the international institutions that states create. Understand why certain design features will never be used to address certain types of problems. Know the difference between regulatory, procedural, programmatic, and generative regimes, when they are likely to be adopted, and the different core elements of any international institution.</a:t>
            </a:r>
          </a:p>
          <a:p>
            <a:pPr lvl="0"/>
            <a:r>
              <a:rPr lang="en-US" dirty="0"/>
              <a:t>Be able to assess whether an international institution has influenced state behavior and identify the key factors that make it more or less likely that an international institution will succeed in doing so.</a:t>
            </a:r>
          </a:p>
          <a:p>
            <a:pPr lvl="0"/>
            <a:r>
              <a:rPr lang="en-US" dirty="0"/>
              <a:t>Demonstrate critical thinking and communication skills, including the use of counterfactuals, through midterms and a final exam. Show the ability to using empirical evidence to assess theoretical claims about the design and effectiveness of international institutions</a:t>
            </a:r>
            <a:r>
              <a:rPr lang="en-US" dirty="0" smtClean="0"/>
              <a:t>.</a:t>
            </a:r>
            <a:endParaRPr lang="en-US" dirty="0"/>
          </a:p>
        </p:txBody>
      </p:sp>
    </p:spTree>
    <p:extLst>
      <p:ext uri="{BB962C8B-B14F-4D97-AF65-F5344CB8AC3E}">
        <p14:creationId xmlns:p14="http://schemas.microsoft.com/office/powerpoint/2010/main" val="74175135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do States Organize?</a:t>
            </a:r>
            <a:endParaRPr lang="en-US" dirty="0"/>
          </a:p>
        </p:txBody>
      </p:sp>
      <p:sp>
        <p:nvSpPr>
          <p:cNvPr id="3" name="Content Placeholder 2"/>
          <p:cNvSpPr>
            <a:spLocks noGrp="1"/>
          </p:cNvSpPr>
          <p:nvPr>
            <p:ph idx="1"/>
          </p:nvPr>
        </p:nvSpPr>
        <p:spPr/>
        <p:txBody>
          <a:bodyPr/>
          <a:lstStyle/>
          <a:p>
            <a:r>
              <a:rPr lang="en-US" dirty="0" smtClean="0"/>
              <a:t>See problems and want to solve them</a:t>
            </a:r>
          </a:p>
          <a:p>
            <a:r>
              <a:rPr lang="en-US" dirty="0" smtClean="0"/>
              <a:t>See opportunities and want to seize them</a:t>
            </a:r>
          </a:p>
          <a:p>
            <a:r>
              <a:rPr lang="en-US" dirty="0" smtClean="0"/>
              <a:t>Find themselves in anarchic context, with no government they can call on to do this for them so must create some form of </a:t>
            </a:r>
            <a:r>
              <a:rPr lang="en-US" i="1" u="sng" dirty="0" smtClean="0"/>
              <a:t>governance</a:t>
            </a:r>
            <a:r>
              <a:rPr lang="en-US" dirty="0" smtClean="0"/>
              <a:t>, even if not </a:t>
            </a:r>
            <a:r>
              <a:rPr lang="en-US" i="1" u="sng" dirty="0" smtClean="0"/>
              <a:t>government</a:t>
            </a:r>
            <a:r>
              <a:rPr lang="en-US" dirty="0" smtClean="0"/>
              <a:t> </a:t>
            </a:r>
          </a:p>
        </p:txBody>
      </p:sp>
    </p:spTree>
    <p:extLst>
      <p:ext uri="{BB962C8B-B14F-4D97-AF65-F5344CB8AC3E}">
        <p14:creationId xmlns:p14="http://schemas.microsoft.com/office/powerpoint/2010/main" val="253631565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Three major </a:t>
            </a:r>
            <a:r>
              <a:rPr lang="en-US" dirty="0"/>
              <a:t>elements of</a:t>
            </a:r>
            <a:br>
              <a:rPr lang="en-US" dirty="0"/>
            </a:br>
            <a:r>
              <a:rPr lang="en-US" dirty="0"/>
              <a:t>International Organization</a:t>
            </a:r>
          </a:p>
        </p:txBody>
      </p:sp>
      <p:sp>
        <p:nvSpPr>
          <p:cNvPr id="3" name="Content Placeholder 2"/>
          <p:cNvSpPr>
            <a:spLocks noGrp="1"/>
          </p:cNvSpPr>
          <p:nvPr>
            <p:ph idx="1"/>
          </p:nvPr>
        </p:nvSpPr>
        <p:spPr/>
        <p:txBody>
          <a:bodyPr>
            <a:normAutofit fontScale="92500" lnSpcReduction="20000"/>
          </a:bodyPr>
          <a:lstStyle/>
          <a:p>
            <a:r>
              <a:rPr lang="en-US" dirty="0"/>
              <a:t>The Structure of International Problems</a:t>
            </a:r>
          </a:p>
          <a:p>
            <a:pPr lvl="1"/>
            <a:r>
              <a:rPr lang="en-US" dirty="0"/>
              <a:t>What </a:t>
            </a:r>
            <a:r>
              <a:rPr lang="en-US" dirty="0" smtClean="0"/>
              <a:t>types of </a:t>
            </a:r>
            <a:r>
              <a:rPr lang="en-US" dirty="0"/>
              <a:t>problems do states </a:t>
            </a:r>
            <a:r>
              <a:rPr lang="en-US" dirty="0" smtClean="0"/>
              <a:t>face/how </a:t>
            </a:r>
            <a:r>
              <a:rPr lang="en-US" dirty="0"/>
              <a:t>do they </a:t>
            </a:r>
            <a:r>
              <a:rPr lang="en-US" dirty="0" smtClean="0"/>
              <a:t>vary</a:t>
            </a:r>
            <a:r>
              <a:rPr lang="en-US" dirty="0"/>
              <a:t>? </a:t>
            </a:r>
            <a:endParaRPr lang="en-US" dirty="0" smtClean="0"/>
          </a:p>
          <a:p>
            <a:pPr lvl="1"/>
            <a:r>
              <a:rPr lang="en-US" dirty="0" smtClean="0"/>
              <a:t>What makes some harder to resolve than others?</a:t>
            </a:r>
            <a:endParaRPr lang="en-US" dirty="0"/>
          </a:p>
          <a:p>
            <a:r>
              <a:rPr lang="en-US" dirty="0"/>
              <a:t>International Institutions and Other Responses</a:t>
            </a:r>
          </a:p>
          <a:p>
            <a:pPr lvl="1"/>
            <a:r>
              <a:rPr lang="en-US" dirty="0"/>
              <a:t>How do states organize </a:t>
            </a:r>
            <a:r>
              <a:rPr lang="en-US" dirty="0" smtClean="0"/>
              <a:t>to </a:t>
            </a:r>
            <a:r>
              <a:rPr lang="en-US" dirty="0"/>
              <a:t>mitigate </a:t>
            </a:r>
            <a:r>
              <a:rPr lang="en-US" dirty="0" smtClean="0"/>
              <a:t>those </a:t>
            </a:r>
            <a:r>
              <a:rPr lang="en-US" dirty="0"/>
              <a:t>problems? </a:t>
            </a:r>
            <a:endParaRPr lang="en-US" dirty="0" smtClean="0"/>
          </a:p>
          <a:p>
            <a:pPr lvl="1"/>
            <a:r>
              <a:rPr lang="en-US" dirty="0" smtClean="0"/>
              <a:t>How does design of institutions vary?</a:t>
            </a:r>
            <a:endParaRPr lang="en-US" dirty="0"/>
          </a:p>
          <a:p>
            <a:r>
              <a:rPr lang="en-US" dirty="0"/>
              <a:t>Effects of International Institutions: </a:t>
            </a:r>
          </a:p>
          <a:p>
            <a:pPr lvl="1"/>
            <a:r>
              <a:rPr lang="en-US" dirty="0"/>
              <a:t>Why </a:t>
            </a:r>
            <a:r>
              <a:rPr lang="en-US" dirty="0" smtClean="0"/>
              <a:t>do some institutions "work</a:t>
            </a:r>
            <a:r>
              <a:rPr lang="en-US" dirty="0"/>
              <a:t>" while </a:t>
            </a:r>
            <a:r>
              <a:rPr lang="en-US" dirty="0" smtClean="0"/>
              <a:t>others fail? </a:t>
            </a:r>
            <a:endParaRPr lang="en-US" dirty="0"/>
          </a:p>
          <a:p>
            <a:pPr algn="ctr">
              <a:buNone/>
            </a:pPr>
            <a:r>
              <a:rPr lang="en-US" i="1" dirty="0" smtClean="0"/>
              <a:t>AND </a:t>
            </a:r>
            <a:r>
              <a:rPr lang="en-US" i="1" dirty="0"/>
              <a:t>how do the answers to </a:t>
            </a:r>
            <a:r>
              <a:rPr lang="en-US" i="1" dirty="0" smtClean="0"/>
              <a:t>these</a:t>
            </a:r>
            <a:br>
              <a:rPr lang="en-US" i="1" dirty="0" smtClean="0"/>
            </a:br>
            <a:r>
              <a:rPr lang="en-US" i="1" dirty="0" smtClean="0"/>
              <a:t>questions differ </a:t>
            </a:r>
            <a:r>
              <a:rPr lang="en-US" i="1" dirty="0"/>
              <a:t>by issue areas? </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How International Governance Differs from Domestic </a:t>
            </a:r>
            <a:r>
              <a:rPr lang="en-US" dirty="0"/>
              <a:t>Governance </a:t>
            </a:r>
          </a:p>
        </p:txBody>
      </p:sp>
      <p:sp>
        <p:nvSpPr>
          <p:cNvPr id="3" name="Content Placeholder 2"/>
          <p:cNvSpPr>
            <a:spLocks noGrp="1"/>
          </p:cNvSpPr>
          <p:nvPr>
            <p:ph idx="1"/>
          </p:nvPr>
        </p:nvSpPr>
        <p:spPr/>
        <p:txBody>
          <a:bodyPr>
            <a:normAutofit/>
          </a:bodyPr>
          <a:lstStyle/>
          <a:p>
            <a:r>
              <a:rPr lang="en-US" dirty="0" smtClean="0"/>
              <a:t>Anarchy makes governance surprising</a:t>
            </a:r>
          </a:p>
          <a:p>
            <a:pPr lvl="1"/>
            <a:r>
              <a:rPr lang="en-US" dirty="0" smtClean="0"/>
              <a:t>No constraints on behavior (no government)</a:t>
            </a:r>
          </a:p>
          <a:p>
            <a:pPr lvl="1"/>
            <a:r>
              <a:rPr lang="en-US" dirty="0" smtClean="0"/>
              <a:t>Atomistic actors (no altruism)</a:t>
            </a:r>
          </a:p>
          <a:p>
            <a:r>
              <a:rPr lang="en-US" dirty="0" smtClean="0"/>
              <a:t>Domestic vs. international governance</a:t>
            </a:r>
          </a:p>
          <a:p>
            <a:pPr lvl="1"/>
            <a:r>
              <a:rPr lang="en-US" dirty="0" smtClean="0"/>
              <a:t>Collective identity</a:t>
            </a:r>
          </a:p>
          <a:p>
            <a:pPr lvl="1"/>
            <a:r>
              <a:rPr lang="en-US" dirty="0" smtClean="0"/>
              <a:t>Establishing rules</a:t>
            </a:r>
          </a:p>
          <a:p>
            <a:pPr lvl="1"/>
            <a:r>
              <a:rPr lang="en-US" dirty="0" smtClean="0"/>
              <a:t>Expectation of compliance</a:t>
            </a:r>
          </a:p>
          <a:p>
            <a:pPr lvl="1"/>
            <a:r>
              <a:rPr lang="en-US" dirty="0" smtClean="0"/>
              <a:t>Enforcement</a:t>
            </a:r>
            <a:endParaRPr lang="en-US" dirty="0"/>
          </a:p>
        </p:txBody>
      </p:sp>
    </p:spTree>
    <p:extLst>
      <p:ext uri="{BB962C8B-B14F-4D97-AF65-F5344CB8AC3E}">
        <p14:creationId xmlns:p14="http://schemas.microsoft.com/office/powerpoint/2010/main" val="32005042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International </a:t>
            </a:r>
            <a:r>
              <a:rPr lang="en-US" dirty="0" err="1" smtClean="0"/>
              <a:t>OrganizationS</a:t>
            </a:r>
            <a:r>
              <a:rPr lang="en-US" dirty="0"/>
              <a:t/>
            </a:r>
            <a:br>
              <a:rPr lang="en-US" dirty="0"/>
            </a:br>
            <a:r>
              <a:rPr lang="en-US" dirty="0" smtClean="0"/>
              <a:t>vs. International Organization</a:t>
            </a:r>
            <a:endParaRPr lang="en-US" dirty="0"/>
          </a:p>
        </p:txBody>
      </p:sp>
      <p:sp>
        <p:nvSpPr>
          <p:cNvPr id="3" name="Content Placeholder 2"/>
          <p:cNvSpPr>
            <a:spLocks noGrp="1"/>
          </p:cNvSpPr>
          <p:nvPr>
            <p:ph idx="1"/>
          </p:nvPr>
        </p:nvSpPr>
        <p:spPr/>
        <p:txBody>
          <a:bodyPr>
            <a:normAutofit fontScale="92500" lnSpcReduction="10000"/>
          </a:bodyPr>
          <a:lstStyle/>
          <a:p>
            <a:r>
              <a:rPr lang="en-US" dirty="0"/>
              <a:t>International </a:t>
            </a:r>
            <a:r>
              <a:rPr lang="en-US" dirty="0" err="1"/>
              <a:t>OrganizationS</a:t>
            </a:r>
            <a:r>
              <a:rPr lang="en-US" dirty="0"/>
              <a:t> </a:t>
            </a:r>
          </a:p>
          <a:p>
            <a:pPr lvl="1"/>
            <a:r>
              <a:rPr lang="en-US" dirty="0"/>
              <a:t>Established by national governments </a:t>
            </a:r>
          </a:p>
          <a:p>
            <a:pPr lvl="1"/>
            <a:r>
              <a:rPr lang="en-US" dirty="0"/>
              <a:t>Bureaucratic entities</a:t>
            </a:r>
          </a:p>
          <a:p>
            <a:pPr lvl="1"/>
            <a:r>
              <a:rPr lang="en-US" dirty="0"/>
              <a:t>Have physical locations, permanent staff, etc.</a:t>
            </a:r>
          </a:p>
          <a:p>
            <a:pPr lvl="1"/>
            <a:r>
              <a:rPr lang="en-US" dirty="0"/>
              <a:t>Thousands in the world today. Examples?</a:t>
            </a:r>
          </a:p>
          <a:p>
            <a:r>
              <a:rPr lang="en-US" dirty="0"/>
              <a:t>International Organization</a:t>
            </a:r>
          </a:p>
          <a:p>
            <a:pPr lvl="1"/>
            <a:r>
              <a:rPr lang="en-US" dirty="0"/>
              <a:t>Efforts at governance</a:t>
            </a:r>
          </a:p>
          <a:p>
            <a:pPr lvl="1"/>
            <a:r>
              <a:rPr lang="en-US" dirty="0"/>
              <a:t>Sometimes leads to formal international organizations</a:t>
            </a:r>
          </a:p>
          <a:p>
            <a:pPr lvl="1"/>
            <a:r>
              <a:rPr lang="en-US" dirty="0"/>
              <a:t>But need not – sometimes involves treaties without organizations</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Definition of</a:t>
            </a:r>
            <a:br>
              <a:rPr lang="en-US" dirty="0" smtClean="0"/>
            </a:br>
            <a:r>
              <a:rPr lang="en-US" dirty="0" smtClean="0"/>
              <a:t>Regimes / Institutions </a:t>
            </a:r>
            <a:endParaRPr lang="en-US" dirty="0"/>
          </a:p>
        </p:txBody>
      </p:sp>
      <p:sp>
        <p:nvSpPr>
          <p:cNvPr id="3" name="Content Placeholder 2"/>
          <p:cNvSpPr>
            <a:spLocks noGrp="1"/>
          </p:cNvSpPr>
          <p:nvPr>
            <p:ph idx="1"/>
          </p:nvPr>
        </p:nvSpPr>
        <p:spPr/>
        <p:txBody>
          <a:bodyPr/>
          <a:lstStyle/>
          <a:p>
            <a:r>
              <a:rPr lang="en-US" dirty="0" smtClean="0"/>
              <a:t>“Sets of implicit or explicit principles, norms, rules, and decision-making procedures around which actors' expectations converge in a given area of international relations” </a:t>
            </a:r>
            <a:r>
              <a:rPr lang="en-US" sz="2000" dirty="0" smtClean="0"/>
              <a:t>(Krasner, 1982, 186)</a:t>
            </a:r>
          </a:p>
          <a:p>
            <a:r>
              <a:rPr lang="en-US" dirty="0" smtClean="0"/>
              <a:t>“Pattern … of activity” or “particular human-constructed arrangement, formally or informally organized” </a:t>
            </a:r>
            <a:r>
              <a:rPr lang="en-US" sz="2000" dirty="0" smtClean="0"/>
              <a:t>(</a:t>
            </a:r>
            <a:r>
              <a:rPr lang="en-US" sz="2000" dirty="0" err="1" smtClean="0"/>
              <a:t>Keohane</a:t>
            </a:r>
            <a:r>
              <a:rPr lang="en-US" sz="2000" dirty="0" smtClean="0"/>
              <a:t>, 1988, 382}</a:t>
            </a:r>
            <a:endParaRPr lang="en-US" dirty="0" smtClean="0"/>
          </a:p>
          <a:p>
            <a:endParaRPr lang="en-US" dirty="0" smtClean="0"/>
          </a:p>
          <a:p>
            <a:pPr>
              <a:buNone/>
            </a:pPr>
            <a:endParaRPr lang="en-US" dirty="0"/>
          </a:p>
        </p:txBody>
      </p:sp>
    </p:spTree>
    <p:extLst>
      <p:ext uri="{BB962C8B-B14F-4D97-AF65-F5344CB8AC3E}">
        <p14:creationId xmlns:p14="http://schemas.microsoft.com/office/powerpoint/2010/main" val="30515343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Institutions, Regimes, Organization</a:t>
            </a:r>
            <a:endParaRPr lang="en-US" dirty="0"/>
          </a:p>
        </p:txBody>
      </p:sp>
      <p:sp>
        <p:nvSpPr>
          <p:cNvPr id="3" name="Content Placeholder 2"/>
          <p:cNvSpPr>
            <a:spLocks noGrp="1"/>
          </p:cNvSpPr>
          <p:nvPr>
            <p:ph idx="1"/>
          </p:nvPr>
        </p:nvSpPr>
        <p:spPr/>
        <p:txBody>
          <a:bodyPr/>
          <a:lstStyle/>
          <a:p>
            <a:r>
              <a:rPr lang="en-US" dirty="0" smtClean="0"/>
              <a:t>Will use terms interchangeably</a:t>
            </a:r>
          </a:p>
          <a:p>
            <a:r>
              <a:rPr lang="en-US" dirty="0" smtClean="0"/>
              <a:t>Effects</a:t>
            </a:r>
          </a:p>
          <a:p>
            <a:pPr lvl="1"/>
            <a:r>
              <a:rPr lang="en-US" dirty="0" smtClean="0"/>
              <a:t>Joiners necessarily better off than not joining </a:t>
            </a:r>
          </a:p>
          <a:p>
            <a:pPr lvl="1"/>
            <a:r>
              <a:rPr lang="en-US" dirty="0" smtClean="0"/>
              <a:t>But not necessarily better off than no institution </a:t>
            </a:r>
          </a:p>
          <a:p>
            <a:pPr lvl="1"/>
            <a:r>
              <a:rPr lang="en-US" dirty="0" smtClean="0"/>
              <a:t>And non-joiners may not be better off at all</a:t>
            </a:r>
          </a:p>
          <a:p>
            <a:pPr lvl="1"/>
            <a:r>
              <a:rPr lang="en-US" dirty="0" smtClean="0"/>
              <a:t>Key question is what type of organization</a:t>
            </a:r>
          </a:p>
          <a:p>
            <a:r>
              <a:rPr lang="en-US" dirty="0" smtClean="0"/>
              <a:t>Necessity not mother of invention in IO</a:t>
            </a:r>
          </a:p>
          <a:p>
            <a:r>
              <a:rPr lang="en-US" dirty="0" smtClean="0"/>
              <a:t>Non-state actors matter more and more</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Reading for the course</a:t>
            </a:r>
            <a:endParaRPr lang="en-US" dirty="0"/>
          </a:p>
        </p:txBody>
      </p:sp>
      <p:sp>
        <p:nvSpPr>
          <p:cNvPr id="3" name="Content Placeholder 2"/>
          <p:cNvSpPr>
            <a:spLocks noGrp="1"/>
          </p:cNvSpPr>
          <p:nvPr>
            <p:ph idx="1"/>
          </p:nvPr>
        </p:nvSpPr>
        <p:spPr/>
        <p:txBody>
          <a:bodyPr>
            <a:normAutofit fontScale="92500" lnSpcReduction="10000"/>
          </a:bodyPr>
          <a:lstStyle/>
          <a:p>
            <a:r>
              <a:rPr lang="en-US" dirty="0"/>
              <a:t>How to read the readings</a:t>
            </a:r>
          </a:p>
          <a:p>
            <a:r>
              <a:rPr lang="en-US" dirty="0"/>
              <a:t>Readings due BEFORE class for which they are assigned</a:t>
            </a:r>
          </a:p>
          <a:p>
            <a:r>
              <a:rPr lang="en-US" dirty="0"/>
              <a:t>Why I chose Young</a:t>
            </a:r>
          </a:p>
          <a:p>
            <a:r>
              <a:rPr lang="en-US" dirty="0"/>
              <a:t>What you should get from:</a:t>
            </a:r>
          </a:p>
          <a:p>
            <a:pPr lvl="1"/>
            <a:r>
              <a:rPr lang="en-US" dirty="0"/>
              <a:t>Shanks et al.</a:t>
            </a:r>
          </a:p>
          <a:p>
            <a:pPr lvl="2"/>
            <a:r>
              <a:rPr lang="en-US" dirty="0"/>
              <a:t>Why do states join IOs</a:t>
            </a:r>
          </a:p>
          <a:p>
            <a:pPr lvl="1"/>
            <a:r>
              <a:rPr lang="en-US" dirty="0"/>
              <a:t>Krasner’s 2 questions</a:t>
            </a:r>
          </a:p>
          <a:p>
            <a:pPr lvl="2"/>
            <a:r>
              <a:rPr lang="en-US" dirty="0"/>
              <a:t>Impact of regimes on related behavior &amp; outcomes</a:t>
            </a:r>
          </a:p>
          <a:p>
            <a:pPr lvl="2"/>
            <a:r>
              <a:rPr lang="en-US" dirty="0"/>
              <a:t>Relationship of basic causal variables to regimes</a:t>
            </a:r>
          </a:p>
        </p:txBody>
      </p:sp>
    </p:spTree>
    <p:extLst>
      <p:ext uri="{BB962C8B-B14F-4D97-AF65-F5344CB8AC3E}">
        <p14:creationId xmlns:p14="http://schemas.microsoft.com/office/powerpoint/2010/main" val="11284222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General</a:t>
            </a:r>
            <a:endParaRPr lang="en-US" dirty="0"/>
          </a:p>
        </p:txBody>
      </p:sp>
      <p:sp>
        <p:nvSpPr>
          <p:cNvPr id="3" name="Content Placeholder 2"/>
          <p:cNvSpPr>
            <a:spLocks noGrp="1"/>
          </p:cNvSpPr>
          <p:nvPr>
            <p:ph idx="1"/>
          </p:nvPr>
        </p:nvSpPr>
        <p:spPr/>
        <p:txBody>
          <a:bodyPr>
            <a:normAutofit/>
          </a:bodyPr>
          <a:lstStyle/>
          <a:p>
            <a:r>
              <a:rPr lang="en-US" dirty="0" smtClean="0"/>
              <a:t>Walk through syllabus</a:t>
            </a:r>
          </a:p>
          <a:p>
            <a:r>
              <a:rPr lang="en-US" dirty="0" smtClean="0"/>
              <a:t>Problem Structure</a:t>
            </a:r>
          </a:p>
          <a:p>
            <a:r>
              <a:rPr lang="en-US" dirty="0" smtClean="0"/>
              <a:t>Institutional Design</a:t>
            </a:r>
            <a:endParaRPr lang="en-US" dirty="0"/>
          </a:p>
          <a:p>
            <a:r>
              <a:rPr lang="en-US" dirty="0" smtClean="0"/>
              <a:t>Institutional Effects and Effectiveness</a:t>
            </a:r>
          </a:p>
        </p:txBody>
      </p:sp>
    </p:spTree>
    <p:extLst>
      <p:ext uri="{BB962C8B-B14F-4D97-AF65-F5344CB8AC3E}">
        <p14:creationId xmlns:p14="http://schemas.microsoft.com/office/powerpoint/2010/main" val="165889565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Structure of course</a:t>
            </a:r>
            <a:endParaRPr lang="en-US" dirty="0"/>
          </a:p>
        </p:txBody>
      </p:sp>
      <p:sp>
        <p:nvSpPr>
          <p:cNvPr id="3" name="Content Placeholder 2"/>
          <p:cNvSpPr>
            <a:spLocks noGrp="1"/>
          </p:cNvSpPr>
          <p:nvPr>
            <p:ph idx="1"/>
          </p:nvPr>
        </p:nvSpPr>
        <p:spPr>
          <a:xfrm>
            <a:off x="457200" y="1600200"/>
            <a:ext cx="8229600" cy="5029200"/>
          </a:xfrm>
        </p:spPr>
        <p:txBody>
          <a:bodyPr>
            <a:normAutofit lnSpcReduction="10000"/>
          </a:bodyPr>
          <a:lstStyle/>
          <a:p>
            <a:r>
              <a:rPr lang="en-US" dirty="0" smtClean="0"/>
              <a:t>Problem structure </a:t>
            </a:r>
          </a:p>
          <a:p>
            <a:pPr lvl="1"/>
            <a:r>
              <a:rPr lang="en-US" dirty="0" smtClean="0"/>
              <a:t>Weeks 2, and 3</a:t>
            </a:r>
          </a:p>
          <a:p>
            <a:r>
              <a:rPr lang="en-US" dirty="0" smtClean="0"/>
              <a:t>Institutional formation and design</a:t>
            </a:r>
          </a:p>
          <a:p>
            <a:pPr lvl="1"/>
            <a:r>
              <a:rPr lang="en-US" dirty="0" smtClean="0"/>
              <a:t>Weeks 4, 5, and 6</a:t>
            </a:r>
          </a:p>
          <a:p>
            <a:r>
              <a:rPr lang="en-US" dirty="0" smtClean="0"/>
              <a:t>Institutional effects</a:t>
            </a:r>
          </a:p>
          <a:p>
            <a:pPr lvl="1"/>
            <a:r>
              <a:rPr lang="en-US" dirty="0" smtClean="0"/>
              <a:t>Weeks 7, 8, and 9</a:t>
            </a:r>
          </a:p>
          <a:p>
            <a:r>
              <a:rPr lang="en-US" dirty="0" err="1" smtClean="0"/>
              <a:t>Iclickers</a:t>
            </a:r>
            <a:endParaRPr lang="en-US" dirty="0" smtClean="0"/>
          </a:p>
          <a:p>
            <a:r>
              <a:rPr lang="en-US" dirty="0" smtClean="0"/>
              <a:t>Readings for next class</a:t>
            </a:r>
          </a:p>
          <a:p>
            <a:r>
              <a:rPr lang="en-US" dirty="0" smtClean="0"/>
              <a:t>Quiz next Thursday</a:t>
            </a:r>
            <a:endParaRPr lang="en-US" dirty="0"/>
          </a:p>
        </p:txBody>
      </p:sp>
    </p:spTree>
    <p:extLst>
      <p:ext uri="{BB962C8B-B14F-4D97-AF65-F5344CB8AC3E}">
        <p14:creationId xmlns:p14="http://schemas.microsoft.com/office/powerpoint/2010/main" val="300231599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Office Hours</a:t>
            </a:r>
            <a:endParaRPr lang="en-US" dirty="0"/>
          </a:p>
        </p:txBody>
      </p:sp>
      <p:sp>
        <p:nvSpPr>
          <p:cNvPr id="3" name="Content Placeholder 2"/>
          <p:cNvSpPr>
            <a:spLocks noGrp="1"/>
          </p:cNvSpPr>
          <p:nvPr>
            <p:ph idx="1"/>
          </p:nvPr>
        </p:nvSpPr>
        <p:spPr/>
        <p:txBody>
          <a:bodyPr/>
          <a:lstStyle/>
          <a:p>
            <a:r>
              <a:rPr lang="en-US" dirty="0"/>
              <a:t>PLC-921</a:t>
            </a:r>
          </a:p>
          <a:p>
            <a:r>
              <a:rPr lang="en-US" dirty="0" err="1" smtClean="0"/>
              <a:t>Tu</a:t>
            </a:r>
            <a:r>
              <a:rPr lang="en-US" dirty="0" smtClean="0"/>
              <a:t>/</a:t>
            </a:r>
            <a:r>
              <a:rPr lang="en-US" dirty="0" err="1" smtClean="0"/>
              <a:t>Th</a:t>
            </a:r>
            <a:r>
              <a:rPr lang="en-US" dirty="0" smtClean="0"/>
              <a:t> </a:t>
            </a:r>
            <a:r>
              <a:rPr lang="en-US" dirty="0"/>
              <a:t>11:30-1:00</a:t>
            </a:r>
          </a:p>
          <a:p>
            <a:r>
              <a:rPr lang="en-US" dirty="0"/>
              <a:t>Those who sign up at door given priority but walk-ins always welcome</a:t>
            </a:r>
          </a:p>
          <a:p>
            <a:endParaRPr lang="en-US" dirty="0"/>
          </a:p>
        </p:txBody>
      </p:sp>
    </p:spTree>
    <p:extLst>
      <p:ext uri="{BB962C8B-B14F-4D97-AF65-F5344CB8AC3E}">
        <p14:creationId xmlns:p14="http://schemas.microsoft.com/office/powerpoint/2010/main" val="211713231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mtClean="0"/>
              <a:t>Teaching Learning Center </a:t>
            </a:r>
            <a:br>
              <a:rPr lang="en-US" smtClean="0"/>
            </a:br>
            <a:r>
              <a:rPr lang="en-US" smtClean="0"/>
              <a:t>services </a:t>
            </a:r>
            <a:r>
              <a:rPr lang="en-US" dirty="0"/>
              <a:t>available to </a:t>
            </a:r>
            <a:r>
              <a:rPr lang="en-US" dirty="0" smtClean="0"/>
              <a:t>students</a:t>
            </a:r>
            <a:endParaRPr lang="en-US" dirty="0"/>
          </a:p>
        </p:txBody>
      </p:sp>
      <p:sp>
        <p:nvSpPr>
          <p:cNvPr id="3" name="Content Placeholder 2"/>
          <p:cNvSpPr>
            <a:spLocks noGrp="1"/>
          </p:cNvSpPr>
          <p:nvPr>
            <p:ph idx="1"/>
          </p:nvPr>
        </p:nvSpPr>
        <p:spPr/>
        <p:txBody>
          <a:bodyPr>
            <a:normAutofit fontScale="62500" lnSpcReduction="20000"/>
          </a:bodyPr>
          <a:lstStyle/>
          <a:p>
            <a:r>
              <a:rPr lang="en-US" b="1" dirty="0" smtClean="0"/>
              <a:t>Courses</a:t>
            </a:r>
            <a:r>
              <a:rPr lang="en-US" dirty="0"/>
              <a:t> – Build your academic toolkit and earn credit at the same time.  Topics range from study skills like time management and speed reading, to our two-term MATH111 option.  Find all TLC courses under the TLC acronym in the online class schedule</a:t>
            </a:r>
            <a:r>
              <a:rPr lang="en-US" dirty="0" smtClean="0"/>
              <a:t>.</a:t>
            </a:r>
          </a:p>
          <a:p>
            <a:r>
              <a:rPr lang="en-US" b="1" dirty="0" smtClean="0"/>
              <a:t>Meetings </a:t>
            </a:r>
            <a:r>
              <a:rPr lang="en-US" b="1" dirty="0"/>
              <a:t>with TLC instructors</a:t>
            </a:r>
            <a:r>
              <a:rPr lang="en-US" dirty="0"/>
              <a:t> – Bring one question or many and leave with individualized strategies for a stronger academic approach.  Drop in Tuesday, Wednesday and Thursday from 10:00 – 12:00, or contact TLC for an appointment time.</a:t>
            </a:r>
          </a:p>
          <a:p>
            <a:r>
              <a:rPr lang="en-US" b="1" dirty="0" smtClean="0"/>
              <a:t>Workshops</a:t>
            </a:r>
            <a:r>
              <a:rPr lang="en-US" dirty="0"/>
              <a:t> - Pick up new ideas in brief, free sessions throughout the year and during the annual fall "Get Savvy" event.</a:t>
            </a:r>
          </a:p>
          <a:p>
            <a:r>
              <a:rPr lang="en-US" b="1" dirty="0" smtClean="0"/>
              <a:t>Writing </a:t>
            </a:r>
            <a:r>
              <a:rPr lang="en-US" b="1" dirty="0"/>
              <a:t>lab</a:t>
            </a:r>
            <a:r>
              <a:rPr lang="en-US" dirty="0"/>
              <a:t> - Drop in or make an appointment 9-4 Monday-Friday in 72 PLC for free writing assistance: any course, any topic, any stage of the writing process.</a:t>
            </a:r>
          </a:p>
          <a:p>
            <a:r>
              <a:rPr lang="en-US" b="1" dirty="0" smtClean="0"/>
              <a:t>Math </a:t>
            </a:r>
            <a:r>
              <a:rPr lang="en-US" b="1" dirty="0"/>
              <a:t>lab</a:t>
            </a:r>
            <a:r>
              <a:rPr lang="en-US" dirty="0"/>
              <a:t> - Drop in 9-4 Monday-Friday in 72 PLC for free math support.</a:t>
            </a:r>
          </a:p>
          <a:p>
            <a:r>
              <a:rPr lang="en-US" b="1" dirty="0" smtClean="0"/>
              <a:t>Small-group </a:t>
            </a:r>
            <a:r>
              <a:rPr lang="en-US" b="1" dirty="0"/>
              <a:t>and Individual Tutoring</a:t>
            </a:r>
            <a:r>
              <a:rPr lang="en-US" dirty="0"/>
              <a:t> - Find (or become!) a tutor for lower-division math, foreign language, and science courses.</a:t>
            </a:r>
          </a:p>
          <a:p>
            <a:endParaRPr lang="en-US" dirty="0"/>
          </a:p>
        </p:txBody>
      </p:sp>
    </p:spTree>
    <p:extLst>
      <p:ext uri="{BB962C8B-B14F-4D97-AF65-F5344CB8AC3E}">
        <p14:creationId xmlns:p14="http://schemas.microsoft.com/office/powerpoint/2010/main" val="45667500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PS420 Pre-Test</a:t>
            </a:r>
            <a:endParaRPr lang="en-US" dirty="0"/>
          </a:p>
        </p:txBody>
      </p:sp>
      <p:sp>
        <p:nvSpPr>
          <p:cNvPr id="3" name="Content Placeholder 2"/>
          <p:cNvSpPr>
            <a:spLocks noGrp="1"/>
          </p:cNvSpPr>
          <p:nvPr>
            <p:ph idx="1"/>
          </p:nvPr>
        </p:nvSpPr>
        <p:spPr/>
        <p:txBody>
          <a:bodyPr/>
          <a:lstStyle/>
          <a:p>
            <a:r>
              <a:rPr lang="en-US" dirty="0" smtClean="0"/>
              <a:t>20 minutes // 5 minutes per question</a:t>
            </a:r>
          </a:p>
          <a:p>
            <a:r>
              <a:rPr lang="en-US" dirty="0" smtClean="0"/>
              <a:t>*May* use progress from start-of-term Pre-Test to end-of-term Post-Test as part of grade</a:t>
            </a:r>
          </a:p>
          <a:p>
            <a:r>
              <a:rPr lang="en-US" dirty="0" smtClean="0"/>
              <a:t>Get out sheet of paper</a:t>
            </a:r>
          </a:p>
          <a:p>
            <a:r>
              <a:rPr lang="en-US" dirty="0" smtClean="0"/>
              <a:t>Put name on it </a:t>
            </a:r>
            <a:endParaRPr lang="en-US" dirty="0"/>
          </a:p>
        </p:txBody>
      </p:sp>
    </p:spTree>
    <p:extLst>
      <p:ext uri="{BB962C8B-B14F-4D97-AF65-F5344CB8AC3E}">
        <p14:creationId xmlns:p14="http://schemas.microsoft.com/office/powerpoint/2010/main" val="49209840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PS420/520 Pre-Test</a:t>
            </a:r>
            <a:br>
              <a:rPr lang="en-US" dirty="0" smtClean="0"/>
            </a:br>
            <a:r>
              <a:rPr lang="en-US" dirty="0" smtClean="0"/>
              <a:t>20 minutes / 5 minutes each</a:t>
            </a:r>
            <a:endParaRPr lang="en-US" dirty="0"/>
          </a:p>
        </p:txBody>
      </p:sp>
      <p:sp>
        <p:nvSpPr>
          <p:cNvPr id="3" name="Content Placeholder 2"/>
          <p:cNvSpPr>
            <a:spLocks noGrp="1"/>
          </p:cNvSpPr>
          <p:nvPr>
            <p:ph idx="1"/>
          </p:nvPr>
        </p:nvSpPr>
        <p:spPr>
          <a:xfrm>
            <a:off x="381000" y="1295400"/>
            <a:ext cx="8610600" cy="4525963"/>
          </a:xfrm>
        </p:spPr>
        <p:txBody>
          <a:bodyPr>
            <a:noAutofit/>
          </a:bodyPr>
          <a:lstStyle/>
          <a:p>
            <a:r>
              <a:rPr lang="en-US" sz="2400" b="1" u="sng" dirty="0" smtClean="0"/>
              <a:t>Problem Structure:</a:t>
            </a:r>
            <a:r>
              <a:rPr lang="en-US" sz="2400" b="1" dirty="0" smtClean="0"/>
              <a:t> </a:t>
            </a:r>
            <a:r>
              <a:rPr lang="en-US" sz="2400" dirty="0"/>
              <a:t>What types of problems do countries face that require international cooperation? Describe at least two different kinds of problems that countries face.  </a:t>
            </a:r>
          </a:p>
          <a:p>
            <a:r>
              <a:rPr lang="en-US" sz="2400" b="1" u="sng" dirty="0" smtClean="0"/>
              <a:t>Institutional Design:</a:t>
            </a:r>
            <a:r>
              <a:rPr lang="en-US" sz="2400" b="1" dirty="0" smtClean="0"/>
              <a:t> </a:t>
            </a:r>
            <a:r>
              <a:rPr lang="en-US" sz="2400" dirty="0"/>
              <a:t>Why is it hard for countries to cooperate internationally?  What types of international institution do countries create to promote such cooperation?  Describe at least two different kinds of institutions that countries create. If possible, identify how problems and solutions “go together.”</a:t>
            </a:r>
          </a:p>
          <a:p>
            <a:r>
              <a:rPr lang="en-US" sz="2400" b="1" u="sng" dirty="0" smtClean="0"/>
              <a:t>Institutional Effects:</a:t>
            </a:r>
            <a:r>
              <a:rPr lang="en-US" sz="2400" b="1" dirty="0" smtClean="0"/>
              <a:t> </a:t>
            </a:r>
            <a:r>
              <a:rPr lang="en-US" sz="2400" dirty="0"/>
              <a:t>How do we know </a:t>
            </a:r>
            <a:r>
              <a:rPr lang="en-US" sz="2400" dirty="0" smtClean="0"/>
              <a:t>an international institution </a:t>
            </a:r>
            <a:r>
              <a:rPr lang="en-US" sz="2400" dirty="0"/>
              <a:t>has been effective? Identify </a:t>
            </a:r>
            <a:r>
              <a:rPr lang="en-US" sz="2400" dirty="0" smtClean="0"/>
              <a:t>3 types </a:t>
            </a:r>
            <a:r>
              <a:rPr lang="en-US" sz="2400" dirty="0"/>
              <a:t>of factors that make one </a:t>
            </a:r>
            <a:r>
              <a:rPr lang="en-US" sz="2400" dirty="0" smtClean="0"/>
              <a:t>institution </a:t>
            </a:r>
            <a:r>
              <a:rPr lang="en-US" sz="2400" dirty="0"/>
              <a:t>“work” while another one fails. </a:t>
            </a:r>
          </a:p>
          <a:p>
            <a:r>
              <a:rPr lang="en-US" sz="2400" b="1" u="sng" dirty="0" smtClean="0"/>
              <a:t>Issue Area Differences:</a:t>
            </a:r>
            <a:r>
              <a:rPr lang="en-US" sz="2400" b="1" dirty="0" smtClean="0"/>
              <a:t> </a:t>
            </a:r>
            <a:r>
              <a:rPr lang="en-US" sz="2400" dirty="0"/>
              <a:t>Name at least three </a:t>
            </a:r>
            <a:r>
              <a:rPr lang="en-US" sz="2400" dirty="0" smtClean="0"/>
              <a:t>issue </a:t>
            </a:r>
            <a:r>
              <a:rPr lang="en-US" sz="2400" dirty="0"/>
              <a:t>areas in which countries seek to cooperate internationally.  Do the answers to the previous questions differ across these issue areas? </a:t>
            </a:r>
          </a:p>
        </p:txBody>
      </p:sp>
    </p:spTree>
    <p:extLst>
      <p:ext uri="{BB962C8B-B14F-4D97-AF65-F5344CB8AC3E}">
        <p14:creationId xmlns:p14="http://schemas.microsoft.com/office/powerpoint/2010/main" val="259023716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75</TotalTime>
  <Words>826</Words>
  <Application>Microsoft Office PowerPoint</Application>
  <PresentationFormat>On-screen Show (4:3)</PresentationFormat>
  <Paragraphs>98</Paragraphs>
  <Slides>15</Slides>
  <Notes>0</Notes>
  <HiddenSlides>0</HiddenSlides>
  <MMClips>0</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Office Theme</vt:lpstr>
      <vt:lpstr>PS 420/520 International Organization</vt:lpstr>
      <vt:lpstr>Expected Learning Outcomes</vt:lpstr>
      <vt:lpstr>Why do States Organize?</vt:lpstr>
      <vt:lpstr>Three major elements of International Organization</vt:lpstr>
      <vt:lpstr>How International Governance Differs from Domestic Governance </vt:lpstr>
      <vt:lpstr>International OrganizationS vs. International Organization</vt:lpstr>
      <vt:lpstr>Definition of Regimes / Institutions </vt:lpstr>
      <vt:lpstr>Institutions, Regimes, Organization</vt:lpstr>
      <vt:lpstr>Reading for the course</vt:lpstr>
      <vt:lpstr>General</vt:lpstr>
      <vt:lpstr>Structure of course</vt:lpstr>
      <vt:lpstr>Office Hours</vt:lpstr>
      <vt:lpstr>Teaching Learning Center  services available to students</vt:lpstr>
      <vt:lpstr>PS420 Pre-Test</vt:lpstr>
      <vt:lpstr>PS420/520 Pre-Test 20 minutes / 5 minutes each</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PS 420/520 International Organization</dc:title>
  <dc:creator>Ron Mitchell</dc:creator>
  <cp:lastModifiedBy>Ronald Mitchell</cp:lastModifiedBy>
  <cp:revision>43</cp:revision>
  <dcterms:created xsi:type="dcterms:W3CDTF">2010-09-27T05:24:47Z</dcterms:created>
  <dcterms:modified xsi:type="dcterms:W3CDTF">2015-09-30T00:22:51Z</dcterms:modified>
</cp:coreProperties>
</file>