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20"/>
  </p:notesMasterIdLst>
  <p:sldIdLst>
    <p:sldId id="273" r:id="rId2"/>
    <p:sldId id="280" r:id="rId3"/>
    <p:sldId id="277" r:id="rId4"/>
    <p:sldId id="267" r:id="rId5"/>
    <p:sldId id="270" r:id="rId6"/>
    <p:sldId id="278" r:id="rId7"/>
    <p:sldId id="279" r:id="rId8"/>
    <p:sldId id="269" r:id="rId9"/>
    <p:sldId id="268" r:id="rId10"/>
    <p:sldId id="275" r:id="rId11"/>
    <p:sldId id="276" r:id="rId12"/>
    <p:sldId id="257" r:id="rId13"/>
    <p:sldId id="263" r:id="rId14"/>
    <p:sldId id="260" r:id="rId15"/>
    <p:sldId id="266" r:id="rId16"/>
    <p:sldId id="265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6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B6417-95DC-4B09-9704-126B818B4E40}" type="datetimeFigureOut">
              <a:rPr lang="en-US" smtClean="0"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C2AF4-A1AE-4D3D-9312-FC0881FFB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9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34AA99-3DB1-4B79-AC62-2F3F6986AA4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7D2C57-5874-4AE2-AD3A-3B40B5C703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yXj1ZsD-Z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times.com/video/science/100000004944454/crooked-forest-puzzle-in-poland-who-bent-the-tree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200" y="2971800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/>
              <a:t>2</a:t>
            </a:r>
            <a:br>
              <a:rPr lang="en-US" dirty="0"/>
            </a:br>
            <a:r>
              <a:rPr lang="en-US" dirty="0" smtClean="0"/>
              <a:t>Introduction to </a:t>
            </a:r>
            <a:br>
              <a:rPr lang="en-US" dirty="0" smtClean="0"/>
            </a:br>
            <a:r>
              <a:rPr lang="en-US" dirty="0" smtClean="0"/>
              <a:t>Problem Structure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Lecture Recording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Start </a:t>
            </a:r>
            <a:r>
              <a:rPr lang="en-US" sz="4000" b="1" dirty="0">
                <a:solidFill>
                  <a:srgbClr val="FF0000"/>
                </a:solidFill>
              </a:rPr>
              <a:t>Lecture Recording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FC94-9B7A-47AC-B108-CB31F5C435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7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Plagiarism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down, and sign, your definition of plagiarism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Video on plagiarism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Types of Claims</a:t>
            </a:r>
            <a:br>
              <a:rPr lang="en-US" dirty="0" smtClean="0"/>
            </a:br>
            <a:r>
              <a:rPr lang="en-US" dirty="0" smtClean="0"/>
              <a:t>and Inferences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Descriptive claims/inferences: </a:t>
            </a:r>
          </a:p>
          <a:p>
            <a:pPr lvl="1"/>
            <a:r>
              <a:rPr lang="en-US" smtClean="0"/>
              <a:t>Claims about how world IS or WAS</a:t>
            </a:r>
          </a:p>
          <a:p>
            <a:pPr lvl="1"/>
            <a:r>
              <a:rPr lang="en-US" smtClean="0"/>
              <a:t>Inferences about past which can’t observe</a:t>
            </a:r>
          </a:p>
          <a:p>
            <a:r>
              <a:rPr lang="en-US" smtClean="0"/>
              <a:t>Causal claims/inferences:</a:t>
            </a:r>
          </a:p>
          <a:p>
            <a:pPr lvl="1"/>
            <a:r>
              <a:rPr lang="en-US" smtClean="0"/>
              <a:t>Claims about WHY the world is as it is (causes &amp; effects)</a:t>
            </a:r>
          </a:p>
          <a:p>
            <a:pPr lvl="1"/>
            <a:r>
              <a:rPr lang="en-US" smtClean="0"/>
              <a:t>Inferences about causes which we can’t observe</a:t>
            </a:r>
          </a:p>
          <a:p>
            <a:pPr lvl="1"/>
            <a:r>
              <a:rPr lang="en-US" smtClean="0">
                <a:hlinkClick r:id="rId2"/>
              </a:rPr>
              <a:t>Video example – what bent the trees</a:t>
            </a:r>
            <a:endParaRPr lang="en-US" smtClean="0"/>
          </a:p>
          <a:p>
            <a:r>
              <a:rPr lang="en-US" smtClean="0"/>
              <a:t>Normative claims: </a:t>
            </a:r>
          </a:p>
          <a:p>
            <a:pPr lvl="1"/>
            <a:r>
              <a:rPr lang="en-US" smtClean="0"/>
              <a:t>Claims about how world SHOULD be</a:t>
            </a:r>
          </a:p>
          <a:p>
            <a:r>
              <a:rPr lang="en-US" smtClean="0"/>
              <a:t>Prescriptive claims: </a:t>
            </a:r>
          </a:p>
          <a:p>
            <a:pPr lvl="1"/>
            <a:r>
              <a:rPr lang="en-US" smtClean="0"/>
              <a:t>Claims about what SHOULD be done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Why environmental problems</a:t>
            </a:r>
            <a:br>
              <a:rPr lang="en-US" smtClean="0"/>
            </a:br>
            <a:r>
              <a:rPr lang="en-US" smtClean="0"/>
              <a:t>more common at international level?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Demand side – need for governance</a:t>
            </a:r>
          </a:p>
          <a:p>
            <a:pPr lvl="1"/>
            <a:r>
              <a:rPr lang="en-US" smtClean="0"/>
              <a:t>More types of demands on resources</a:t>
            </a:r>
          </a:p>
          <a:p>
            <a:pPr lvl="1"/>
            <a:r>
              <a:rPr lang="en-US" smtClean="0"/>
              <a:t>Larger amounts of demands on resources</a:t>
            </a:r>
          </a:p>
          <a:p>
            <a:r>
              <a:rPr lang="en-US" smtClean="0"/>
              <a:t>Supply side – supply of governance</a:t>
            </a:r>
          </a:p>
          <a:p>
            <a:pPr lvl="1"/>
            <a:r>
              <a:rPr lang="en-US" smtClean="0"/>
              <a:t>Ability to supply rules is more challenging</a:t>
            </a:r>
          </a:p>
          <a:p>
            <a:pPr lvl="2"/>
            <a:r>
              <a:rPr lang="en-US" smtClean="0"/>
              <a:t>Interstate rivalry, nationalism, relative gains concerns</a:t>
            </a:r>
          </a:p>
          <a:p>
            <a:pPr lvl="1"/>
            <a:r>
              <a:rPr lang="en-US" smtClean="0"/>
              <a:t>Ability to supply enforcement is more challenging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Treaties: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Essentially contracts among national governments</a:t>
            </a:r>
          </a:p>
          <a:p>
            <a:r>
              <a:rPr lang="en-US" dirty="0" smtClean="0"/>
              <a:t>No enforcement power above those making the contract</a:t>
            </a:r>
          </a:p>
          <a:p>
            <a:r>
              <a:rPr lang="en-US" dirty="0" smtClean="0"/>
              <a:t>Attempts to solve problem that one or more of the states involved thinks they can’t solve on their own</a:t>
            </a:r>
          </a:p>
          <a:p>
            <a:r>
              <a:rPr lang="en-US" dirty="0" smtClean="0"/>
              <a:t>Cooperation // Reciprocity // Contingent contract</a:t>
            </a:r>
          </a:p>
          <a:p>
            <a:pPr lvl="1"/>
            <a:r>
              <a:rPr lang="en-US" dirty="0" smtClean="0"/>
              <a:t>You act in ways that benefit me and I will act to benefit you</a:t>
            </a:r>
          </a:p>
          <a:p>
            <a:pPr lvl="1"/>
            <a:r>
              <a:rPr lang="en-US" dirty="0" smtClean="0"/>
              <a:t>Risky if don’t trust other actor</a:t>
            </a:r>
          </a:p>
          <a:p>
            <a:r>
              <a:rPr lang="en-US" dirty="0" smtClean="0"/>
              <a:t>States design treaties to reflect the problem they are trying to solve</a:t>
            </a:r>
          </a:p>
        </p:txBody>
      </p:sp>
    </p:spTree>
    <p:extLst>
      <p:ext uri="{BB962C8B-B14F-4D97-AF65-F5344CB8AC3E}">
        <p14:creationId xmlns:p14="http://schemas.microsoft.com/office/powerpoint/2010/main" val="716673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Treaty design</a:t>
            </a:r>
            <a:br>
              <a:rPr lang="en-US" dirty="0" smtClean="0"/>
            </a:br>
            <a:r>
              <a:rPr lang="en-US" dirty="0" smtClean="0"/>
              <a:t>How design reflects problem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693920"/>
          </a:xfrm>
        </p:spPr>
        <p:txBody>
          <a:bodyPr/>
          <a:lstStyle/>
          <a:p>
            <a:r>
              <a:rPr lang="en-US" dirty="0" smtClean="0"/>
              <a:t>Student example: problems you can only solve cooperating with friends</a:t>
            </a:r>
          </a:p>
          <a:p>
            <a:pPr lvl="1"/>
            <a:r>
              <a:rPr lang="en-US" dirty="0" smtClean="0"/>
              <a:t>Organize friends to reduce carbon emissions </a:t>
            </a:r>
          </a:p>
          <a:p>
            <a:pPr lvl="1"/>
            <a:r>
              <a:rPr lang="en-US" dirty="0" smtClean="0"/>
              <a:t>Organize friends to throw a party Friday night</a:t>
            </a:r>
          </a:p>
          <a:p>
            <a:pPr lvl="1"/>
            <a:r>
              <a:rPr lang="en-US" dirty="0" smtClean="0"/>
              <a:t>How will the agreements with your friends differ for two problems?</a:t>
            </a:r>
          </a:p>
          <a:p>
            <a:pPr lvl="1"/>
            <a:r>
              <a:rPr lang="en-US" dirty="0" smtClean="0"/>
              <a:t>How many friends? Everybody contribute equal? What actions to take? Monitoring of actions of others? Enforcement</a:t>
            </a:r>
            <a:r>
              <a:rPr lang="en-US" dirty="0"/>
              <a:t> </a:t>
            </a:r>
            <a:r>
              <a:rPr lang="en-US" dirty="0" smtClean="0"/>
              <a:t>if don’t do what they say?</a:t>
            </a:r>
          </a:p>
          <a:p>
            <a:r>
              <a:rPr lang="en-US" dirty="0" smtClean="0"/>
              <a:t>Treaty: problems states can only solve cooperating with other states</a:t>
            </a:r>
          </a:p>
          <a:p>
            <a:pPr lvl="1"/>
            <a:r>
              <a:rPr lang="en-US" dirty="0" smtClean="0"/>
              <a:t>Organize to reduce carbon emissions</a:t>
            </a:r>
          </a:p>
          <a:p>
            <a:pPr lvl="1"/>
            <a:r>
              <a:rPr lang="en-US" dirty="0" smtClean="0"/>
              <a:t>Organize to reduce overfishing of tuna</a:t>
            </a:r>
          </a:p>
          <a:p>
            <a:pPr lvl="1"/>
            <a:r>
              <a:rPr lang="en-US" dirty="0" smtClean="0"/>
              <a:t>How will the agreements between countries differ</a:t>
            </a:r>
            <a:r>
              <a:rPr lang="en-US" dirty="0"/>
              <a:t> </a:t>
            </a:r>
            <a:r>
              <a:rPr lang="en-US" dirty="0" smtClean="0"/>
              <a:t>for two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357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parts of treaties are choices, some aren’t</a:t>
            </a:r>
            <a:br>
              <a:rPr lang="en-US" dirty="0" smtClean="0"/>
            </a:br>
            <a:r>
              <a:rPr lang="en-US" dirty="0" smtClean="0"/>
              <a:t>Structure vs. Agency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Structural factors impose constraints</a:t>
            </a:r>
          </a:p>
          <a:p>
            <a:pPr lvl="1"/>
            <a:r>
              <a:rPr lang="en-US" smtClean="0"/>
              <a:t>Intentions don’t always produce outcomes</a:t>
            </a:r>
          </a:p>
          <a:p>
            <a:pPr lvl="1"/>
            <a:r>
              <a:rPr lang="en-US" smtClean="0"/>
              <a:t>Political, economic, social, technological factors are “structures”</a:t>
            </a:r>
          </a:p>
          <a:p>
            <a:pPr lvl="2"/>
            <a:r>
              <a:rPr lang="en-US" smtClean="0"/>
              <a:t>Certain options not available </a:t>
            </a:r>
          </a:p>
          <a:p>
            <a:pPr lvl="2"/>
            <a:r>
              <a:rPr lang="en-US" smtClean="0"/>
              <a:t>Other options not seriously considered</a:t>
            </a:r>
          </a:p>
          <a:p>
            <a:r>
              <a:rPr lang="en-US" smtClean="0"/>
              <a:t>Agency still matters</a:t>
            </a:r>
          </a:p>
          <a:p>
            <a:pPr lvl="1"/>
            <a:r>
              <a:rPr lang="en-US" smtClean="0"/>
              <a:t>Within constraints, human choices matter</a:t>
            </a:r>
          </a:p>
          <a:p>
            <a:r>
              <a:rPr lang="en-US" smtClean="0"/>
              <a:t>“Free will vs. determinism” revisited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environmental problems differ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“Problem structures” differ</a:t>
            </a:r>
          </a:p>
          <a:p>
            <a:r>
              <a:rPr lang="en-US" dirty="0" smtClean="0"/>
              <a:t>Differences matter for:</a:t>
            </a:r>
          </a:p>
          <a:p>
            <a:pPr lvl="1"/>
            <a:r>
              <a:rPr lang="en-US" dirty="0" smtClean="0"/>
              <a:t>Difficulty of resolving</a:t>
            </a:r>
          </a:p>
          <a:p>
            <a:pPr lvl="1"/>
            <a:r>
              <a:rPr lang="en-US" dirty="0" smtClean="0"/>
              <a:t>Types of solutions that are politically possible</a:t>
            </a:r>
          </a:p>
          <a:p>
            <a:pPr lvl="1"/>
            <a:r>
              <a:rPr lang="en-US" dirty="0" smtClean="0"/>
              <a:t>Types of solutions that are effective</a:t>
            </a:r>
          </a:p>
          <a:p>
            <a:r>
              <a:rPr lang="en-US" dirty="0" smtClean="0"/>
              <a:t>Not all problems look alike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Upstream/Downstream Problems</a:t>
            </a:r>
            <a:br>
              <a:rPr lang="en-US" dirty="0" smtClean="0"/>
            </a:br>
            <a:r>
              <a:rPr lang="en-US" dirty="0" smtClean="0"/>
              <a:t>e.g. Rhine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646022" y="5029201"/>
            <a:ext cx="2895600" cy="15479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Interests</a:t>
            </a:r>
          </a:p>
        </p:txBody>
      </p: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52600" y="41910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Some actors contribute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3620" y="45720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Downstream State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746" y="16764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Upstream States</a:t>
            </a:r>
          </a:p>
        </p:txBody>
      </p:sp>
    </p:spTree>
    <p:extLst>
      <p:ext uri="{BB962C8B-B14F-4D97-AF65-F5344CB8AC3E}">
        <p14:creationId xmlns:p14="http://schemas.microsoft.com/office/powerpoint/2010/main" val="3191188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646022" y="5029201"/>
            <a:ext cx="2895600" cy="15479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Interests</a:t>
            </a:r>
          </a:p>
        </p:txBody>
      </p: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23"/>
          <p:cNvCxnSpPr>
            <a:stCxn id="19" idx="4"/>
            <a:endCxn id="17" idx="0"/>
          </p:cNvCxnSpPr>
          <p:nvPr/>
        </p:nvCxnSpPr>
        <p:spPr>
          <a:xfrm rot="5400000">
            <a:off x="5713912" y="4647111"/>
            <a:ext cx="762001" cy="2178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Some actors contribute;</a:t>
            </a:r>
          </a:p>
          <a:p>
            <a:r>
              <a:rPr lang="en-US" sz="3200" dirty="0"/>
              <a:t>OTHERS are harmed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3620" y="45720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Downstream State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746" y="1676400"/>
            <a:ext cx="2209255" cy="37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Upstream States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9600" y="838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Upstream/Downstream Problems</a:t>
            </a:r>
            <a:br>
              <a:rPr lang="en-US" dirty="0"/>
            </a:br>
            <a:r>
              <a:rPr lang="en-US" dirty="0"/>
              <a:t>e.g. </a:t>
            </a:r>
            <a:r>
              <a:rPr lang="en-US" dirty="0" smtClean="0"/>
              <a:t>Rhine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Direct Tragedy of the Commons</a:t>
            </a:r>
            <a:br>
              <a:rPr lang="en-US" smtClean="0"/>
            </a:br>
            <a:r>
              <a:rPr lang="en-US" smtClean="0"/>
              <a:t>e.g. fisheries</a:t>
            </a:r>
            <a:br>
              <a:rPr lang="en-US" smtClean="0"/>
            </a:br>
            <a:r>
              <a:rPr lang="en-US" smtClean="0"/>
              <a:t>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46022" y="5029200"/>
            <a:ext cx="2897778" cy="1547948"/>
            <a:chOff x="3122022" y="4330337"/>
            <a:chExt cx="2897778" cy="1547948"/>
          </a:xfrm>
        </p:grpSpPr>
        <p:sp>
          <p:nvSpPr>
            <p:cNvPr id="16" name="Rectangle 15"/>
            <p:cNvSpPr/>
            <p:nvPr/>
          </p:nvSpPr>
          <p:spPr>
            <a:xfrm>
              <a:off x="3124200" y="4330337"/>
              <a:ext cx="28956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23"/>
          <p:cNvCxnSpPr>
            <a:stCxn id="16" idx="0"/>
            <a:endCxn id="19" idx="4"/>
          </p:cNvCxnSpPr>
          <p:nvPr/>
        </p:nvCxnSpPr>
        <p:spPr>
          <a:xfrm rot="5400000" flipH="1" flipV="1">
            <a:off x="5715000" y="4648200"/>
            <a:ext cx="762000" cy="1588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752600" y="41910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Everybody contributes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848600" y="4191001"/>
            <a:ext cx="281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Behaviors that resolve problem are SAME as those that cause it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Direct Tragedy of the Commons</a:t>
            </a:r>
            <a:br>
              <a:rPr lang="en-US" smtClean="0"/>
            </a:br>
            <a:r>
              <a:rPr lang="en-US" smtClean="0"/>
              <a:t>e.g. fisheries</a:t>
            </a:r>
            <a:br>
              <a:rPr lang="en-US" smtClean="0"/>
            </a:br>
            <a:r>
              <a:rPr lang="en-US" smtClean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7" name="Rectangle 6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2" name="Rectangle 11"/>
            <p:cNvSpPr/>
            <p:nvPr/>
          </p:nvSpPr>
          <p:spPr>
            <a:xfrm>
              <a:off x="990600" y="2958737"/>
              <a:ext cx="2897778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4646022" y="5029200"/>
            <a:ext cx="2897778" cy="1547948"/>
            <a:chOff x="3122022" y="4330337"/>
            <a:chExt cx="2897778" cy="1547948"/>
          </a:xfrm>
        </p:grpSpPr>
        <p:sp>
          <p:nvSpPr>
            <p:cNvPr id="16" name="Rectangle 15"/>
            <p:cNvSpPr/>
            <p:nvPr/>
          </p:nvSpPr>
          <p:spPr>
            <a:xfrm>
              <a:off x="3124200" y="4330337"/>
              <a:ext cx="28956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Harming/Mitigating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sp>
        <p:nvSpPr>
          <p:cNvPr id="19" name="Oval 18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  <p:cxnSp>
        <p:nvCxnSpPr>
          <p:cNvPr id="32" name="Curved Connector 23"/>
          <p:cNvCxnSpPr>
            <a:stCxn id="12" idx="2"/>
            <a:endCxn id="19" idx="6"/>
          </p:cNvCxnSpPr>
          <p:nvPr/>
        </p:nvCxnSpPr>
        <p:spPr>
          <a:xfrm rot="5400000">
            <a:off x="7618913" y="2474323"/>
            <a:ext cx="917667" cy="152508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23"/>
          <p:cNvCxnSpPr>
            <a:stCxn id="16" idx="0"/>
            <a:endCxn id="19" idx="4"/>
          </p:cNvCxnSpPr>
          <p:nvPr/>
        </p:nvCxnSpPr>
        <p:spPr>
          <a:xfrm rot="5400000" flipH="1" flipV="1">
            <a:off x="5715000" y="4648200"/>
            <a:ext cx="762000" cy="1588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23"/>
          <p:cNvCxnSpPr>
            <a:stCxn id="19" idx="0"/>
            <a:endCxn id="8" idx="3"/>
          </p:cNvCxnSpPr>
          <p:nvPr/>
        </p:nvCxnSpPr>
        <p:spPr>
          <a:xfrm rot="16200000" flipV="1">
            <a:off x="46890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23"/>
          <p:cNvCxnSpPr>
            <a:stCxn id="19" idx="0"/>
            <a:endCxn id="13" idx="1"/>
          </p:cNvCxnSpPr>
          <p:nvPr/>
        </p:nvCxnSpPr>
        <p:spPr>
          <a:xfrm rot="5400000" flipH="1" flipV="1">
            <a:off x="59844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23"/>
          <p:cNvCxnSpPr>
            <a:stCxn id="19" idx="2"/>
            <a:endCxn id="17" idx="1"/>
          </p:cNvCxnSpPr>
          <p:nvPr/>
        </p:nvCxnSpPr>
        <p:spPr>
          <a:xfrm rot="10800000" flipV="1">
            <a:off x="4646022" y="3695700"/>
            <a:ext cx="230778" cy="2495006"/>
          </a:xfrm>
          <a:prstGeom prst="curvedConnector3">
            <a:avLst>
              <a:gd name="adj1" fmla="val 436791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2"/>
            <a:endCxn id="19" idx="2"/>
          </p:cNvCxnSpPr>
          <p:nvPr/>
        </p:nvCxnSpPr>
        <p:spPr>
          <a:xfrm rot="16200000" flipH="1">
            <a:off x="3656512" y="2475411"/>
            <a:ext cx="917667" cy="1522911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Everybody contributes;</a:t>
            </a:r>
          </a:p>
          <a:p>
            <a:r>
              <a:rPr lang="en-US" sz="3200" dirty="0"/>
              <a:t>Everybody</a:t>
            </a:r>
            <a:br>
              <a:rPr lang="en-US" sz="3200" dirty="0"/>
            </a:br>
            <a:r>
              <a:rPr lang="en-US" sz="3200" dirty="0"/>
              <a:t>is harmed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8600" y="4191001"/>
            <a:ext cx="281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Behaviors that resolve problem are SAME as those that cause 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 Tragedy of the Commons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5" name="Rectangle 4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1" name="Rectangle 10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646022" y="5105400"/>
            <a:ext cx="2897778" cy="1547948"/>
            <a:chOff x="3122022" y="4330337"/>
            <a:chExt cx="2897778" cy="1547948"/>
          </a:xfrm>
        </p:grpSpPr>
        <p:sp>
          <p:nvSpPr>
            <p:cNvPr id="15" name="Rectangle 14"/>
            <p:cNvSpPr/>
            <p:nvPr/>
          </p:nvSpPr>
          <p:spPr>
            <a:xfrm>
              <a:off x="3122022" y="4332515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43303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752600" y="41910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Everybody contributes;</a:t>
            </a:r>
          </a:p>
        </p:txBody>
      </p:sp>
      <p:cxnSp>
        <p:nvCxnSpPr>
          <p:cNvPr id="50" name="Curved Connector 23"/>
          <p:cNvCxnSpPr>
            <a:endCxn id="57" idx="2"/>
          </p:cNvCxnSpPr>
          <p:nvPr/>
        </p:nvCxnSpPr>
        <p:spPr>
          <a:xfrm rot="16200000" flipH="1">
            <a:off x="4019550" y="2838451"/>
            <a:ext cx="952500" cy="76199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23"/>
          <p:cNvCxnSpPr>
            <a:endCxn id="57" idx="6"/>
          </p:cNvCxnSpPr>
          <p:nvPr/>
        </p:nvCxnSpPr>
        <p:spPr>
          <a:xfrm rot="5400000">
            <a:off x="7981407" y="2111827"/>
            <a:ext cx="917667" cy="2250078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23"/>
          <p:cNvCxnSpPr>
            <a:endCxn id="57" idx="5"/>
          </p:cNvCxnSpPr>
          <p:nvPr/>
        </p:nvCxnSpPr>
        <p:spPr>
          <a:xfrm rot="5400000" flipH="1" flipV="1">
            <a:off x="6386208" y="4533504"/>
            <a:ext cx="1005588" cy="138204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 Tragedy of the Commons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5" name="Rectangle 4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1" name="Rectangle 10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646022" y="5105400"/>
            <a:ext cx="2897778" cy="1547948"/>
            <a:chOff x="3122022" y="4330337"/>
            <a:chExt cx="2897778" cy="1547948"/>
          </a:xfrm>
        </p:grpSpPr>
        <p:sp>
          <p:nvSpPr>
            <p:cNvPr id="15" name="Rectangle 14"/>
            <p:cNvSpPr/>
            <p:nvPr/>
          </p:nvSpPr>
          <p:spPr>
            <a:xfrm>
              <a:off x="3122022" y="4332515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43303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cxnSp>
        <p:nvCxnSpPr>
          <p:cNvPr id="24" name="Curved Connector 23"/>
          <p:cNvCxnSpPr>
            <a:endCxn id="30" idx="2"/>
          </p:cNvCxnSpPr>
          <p:nvPr/>
        </p:nvCxnSpPr>
        <p:spPr>
          <a:xfrm rot="16200000" flipH="1">
            <a:off x="4019550" y="2838451"/>
            <a:ext cx="952500" cy="76199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23"/>
          <p:cNvCxnSpPr>
            <a:stCxn id="12" idx="2"/>
            <a:endCxn id="30" idx="6"/>
          </p:cNvCxnSpPr>
          <p:nvPr/>
        </p:nvCxnSpPr>
        <p:spPr>
          <a:xfrm rot="5400000">
            <a:off x="7981407" y="2111827"/>
            <a:ext cx="917667" cy="2250078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23"/>
          <p:cNvCxnSpPr>
            <a:stCxn id="16" idx="0"/>
            <a:endCxn id="30" idx="5"/>
          </p:cNvCxnSpPr>
          <p:nvPr/>
        </p:nvCxnSpPr>
        <p:spPr>
          <a:xfrm rot="5400000" flipH="1" flipV="1">
            <a:off x="6386208" y="4533504"/>
            <a:ext cx="1005588" cy="138204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23"/>
          <p:cNvCxnSpPr>
            <a:stCxn id="30" idx="0"/>
            <a:endCxn id="8" idx="3"/>
          </p:cNvCxnSpPr>
          <p:nvPr/>
        </p:nvCxnSpPr>
        <p:spPr>
          <a:xfrm rot="16200000" flipV="1">
            <a:off x="46890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23"/>
          <p:cNvCxnSpPr>
            <a:stCxn id="30" idx="0"/>
            <a:endCxn id="13" idx="1"/>
          </p:cNvCxnSpPr>
          <p:nvPr/>
        </p:nvCxnSpPr>
        <p:spPr>
          <a:xfrm rot="5400000" flipH="1" flipV="1">
            <a:off x="59844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Everybody contributes;</a:t>
            </a:r>
          </a:p>
          <a:p>
            <a:r>
              <a:rPr lang="en-US" sz="3200" dirty="0"/>
              <a:t>Everybody</a:t>
            </a:r>
            <a:br>
              <a:rPr lang="en-US" sz="3200" dirty="0"/>
            </a:br>
            <a:r>
              <a:rPr lang="en-US" sz="3200" dirty="0"/>
              <a:t>is harmed</a:t>
            </a:r>
          </a:p>
        </p:txBody>
      </p:sp>
      <p:sp>
        <p:nvSpPr>
          <p:cNvPr id="30" name="Oval 29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  <p:cxnSp>
        <p:nvCxnSpPr>
          <p:cNvPr id="44" name="Curved Connector 23"/>
          <p:cNvCxnSpPr/>
          <p:nvPr/>
        </p:nvCxnSpPr>
        <p:spPr>
          <a:xfrm rot="10800000" flipV="1">
            <a:off x="4646022" y="3695700"/>
            <a:ext cx="230778" cy="2495006"/>
          </a:xfrm>
          <a:prstGeom prst="curvedConnector3">
            <a:avLst>
              <a:gd name="adj1" fmla="val 436791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 Tragedy of the Commons, e.g. climate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8"/>
          <p:cNvGrpSpPr/>
          <p:nvPr/>
        </p:nvGrpSpPr>
        <p:grpSpPr>
          <a:xfrm>
            <a:off x="1905000" y="1219201"/>
            <a:ext cx="2897778" cy="1558833"/>
            <a:chOff x="990600" y="2172789"/>
            <a:chExt cx="2897778" cy="1558833"/>
          </a:xfrm>
        </p:grpSpPr>
        <p:sp>
          <p:nvSpPr>
            <p:cNvPr id="5" name="Rectangle 4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7391400" y="1219201"/>
            <a:ext cx="2897778" cy="1558833"/>
            <a:chOff x="990600" y="2172789"/>
            <a:chExt cx="2897778" cy="1558833"/>
          </a:xfrm>
        </p:grpSpPr>
        <p:sp>
          <p:nvSpPr>
            <p:cNvPr id="11" name="Rectangle 10"/>
            <p:cNvSpPr/>
            <p:nvPr/>
          </p:nvSpPr>
          <p:spPr>
            <a:xfrm>
              <a:off x="990600" y="2958736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40578" y="29587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0600" y="2172789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4646022" y="5105400"/>
            <a:ext cx="2897778" cy="1547948"/>
            <a:chOff x="3122022" y="4330337"/>
            <a:chExt cx="2897778" cy="1547948"/>
          </a:xfrm>
        </p:grpSpPr>
        <p:sp>
          <p:nvSpPr>
            <p:cNvPr id="15" name="Rectangle 14"/>
            <p:cNvSpPr/>
            <p:nvPr/>
          </p:nvSpPr>
          <p:spPr>
            <a:xfrm>
              <a:off x="3122022" y="4332515"/>
              <a:ext cx="1447800" cy="77288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Mitigating Behaviors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4330337"/>
              <a:ext cx="1447800" cy="7728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Harming Behaviors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2022" y="5105400"/>
              <a:ext cx="2895600" cy="7728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Interests</a:t>
              </a:r>
            </a:p>
          </p:txBody>
        </p:sp>
      </p:grpSp>
      <p:cxnSp>
        <p:nvCxnSpPr>
          <p:cNvPr id="23" name="Curved Connector 23"/>
          <p:cNvCxnSpPr>
            <a:stCxn id="5" idx="2"/>
            <a:endCxn id="42" idx="2"/>
          </p:cNvCxnSpPr>
          <p:nvPr/>
        </p:nvCxnSpPr>
        <p:spPr>
          <a:xfrm rot="16200000" flipH="1">
            <a:off x="3294016" y="2112916"/>
            <a:ext cx="917668" cy="2247900"/>
          </a:xfrm>
          <a:prstGeom prst="curvedConnector2">
            <a:avLst/>
          </a:prstGeom>
          <a:ln w="762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3"/>
          <p:cNvCxnSpPr>
            <a:stCxn id="11" idx="2"/>
            <a:endCxn id="42" idx="6"/>
          </p:cNvCxnSpPr>
          <p:nvPr/>
        </p:nvCxnSpPr>
        <p:spPr>
          <a:xfrm rot="5400000">
            <a:off x="7256416" y="2836816"/>
            <a:ext cx="917668" cy="800100"/>
          </a:xfrm>
          <a:prstGeom prst="curvedConnector2">
            <a:avLst/>
          </a:prstGeom>
          <a:ln w="762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752600" y="4191001"/>
            <a:ext cx="281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Everybody contributes;</a:t>
            </a:r>
          </a:p>
          <a:p>
            <a:r>
              <a:rPr lang="en-US" sz="3200" dirty="0"/>
              <a:t>Everybody</a:t>
            </a:r>
            <a:br>
              <a:rPr lang="en-US" sz="3200" dirty="0"/>
            </a:br>
            <a:r>
              <a:rPr lang="en-US" sz="3200" dirty="0"/>
              <a:t>is harmed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43800" y="4191001"/>
            <a:ext cx="32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BUT behaviors that resolve problem DIFFER from those that cause it</a:t>
            </a:r>
          </a:p>
        </p:txBody>
      </p:sp>
      <p:cxnSp>
        <p:nvCxnSpPr>
          <p:cNvPr id="27" name="Curved Connector 23"/>
          <p:cNvCxnSpPr>
            <a:stCxn id="15" idx="0"/>
            <a:endCxn id="42" idx="3"/>
          </p:cNvCxnSpPr>
          <p:nvPr/>
        </p:nvCxnSpPr>
        <p:spPr>
          <a:xfrm rot="16200000" flipV="1">
            <a:off x="4798026" y="4535682"/>
            <a:ext cx="1007766" cy="136026"/>
          </a:xfrm>
          <a:prstGeom prst="curvedConnector3">
            <a:avLst>
              <a:gd name="adj1" fmla="val 50000"/>
            </a:avLst>
          </a:prstGeom>
          <a:ln w="76200"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23"/>
          <p:cNvCxnSpPr>
            <a:endCxn id="42" idx="2"/>
          </p:cNvCxnSpPr>
          <p:nvPr/>
        </p:nvCxnSpPr>
        <p:spPr>
          <a:xfrm rot="16200000" flipH="1">
            <a:off x="4019550" y="2838451"/>
            <a:ext cx="952500" cy="761999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23"/>
          <p:cNvCxnSpPr>
            <a:endCxn id="42" idx="6"/>
          </p:cNvCxnSpPr>
          <p:nvPr/>
        </p:nvCxnSpPr>
        <p:spPr>
          <a:xfrm rot="5400000">
            <a:off x="7981407" y="2111827"/>
            <a:ext cx="917667" cy="2250078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23"/>
          <p:cNvCxnSpPr>
            <a:endCxn id="42" idx="5"/>
          </p:cNvCxnSpPr>
          <p:nvPr/>
        </p:nvCxnSpPr>
        <p:spPr>
          <a:xfrm rot="5400000" flipH="1" flipV="1">
            <a:off x="6386208" y="4533504"/>
            <a:ext cx="1005588" cy="138204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23"/>
          <p:cNvCxnSpPr>
            <a:stCxn id="42" idx="0"/>
          </p:cNvCxnSpPr>
          <p:nvPr/>
        </p:nvCxnSpPr>
        <p:spPr>
          <a:xfrm rot="16200000" flipV="1">
            <a:off x="46890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23"/>
          <p:cNvCxnSpPr>
            <a:stCxn id="42" idx="0"/>
          </p:cNvCxnSpPr>
          <p:nvPr/>
        </p:nvCxnSpPr>
        <p:spPr>
          <a:xfrm rot="5400000" flipH="1" flipV="1">
            <a:off x="5984423" y="1717222"/>
            <a:ext cx="1518557" cy="1295400"/>
          </a:xfrm>
          <a:prstGeom prst="curvedConnector2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4876800" y="3124200"/>
            <a:ext cx="2438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Environmental Impacts</a:t>
            </a:r>
          </a:p>
        </p:txBody>
      </p:sp>
      <p:cxnSp>
        <p:nvCxnSpPr>
          <p:cNvPr id="43" name="Curved Connector 23"/>
          <p:cNvCxnSpPr/>
          <p:nvPr/>
        </p:nvCxnSpPr>
        <p:spPr>
          <a:xfrm rot="10800000" flipV="1">
            <a:off x="4646022" y="3695700"/>
            <a:ext cx="230778" cy="2495006"/>
          </a:xfrm>
          <a:prstGeom prst="curvedConnector3">
            <a:avLst>
              <a:gd name="adj1" fmla="val 436791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ways in which problem structures differ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Transparency of behaviors</a:t>
            </a:r>
          </a:p>
          <a:p>
            <a:r>
              <a:rPr lang="en-US" smtClean="0"/>
              <a:t>Capacities</a:t>
            </a:r>
          </a:p>
          <a:p>
            <a:pPr lvl="1"/>
            <a:r>
              <a:rPr lang="en-US" smtClean="0"/>
              <a:t>To engage in “good” behaviors</a:t>
            </a:r>
          </a:p>
          <a:p>
            <a:pPr lvl="1"/>
            <a:r>
              <a:rPr lang="en-US" smtClean="0"/>
              <a:t>To engage in “bad” behaviors</a:t>
            </a:r>
          </a:p>
          <a:p>
            <a:r>
              <a:rPr lang="en-US" smtClean="0"/>
              <a:t>Degree of value conflict</a:t>
            </a:r>
          </a:p>
          <a:p>
            <a:r>
              <a:rPr lang="en-US" smtClean="0"/>
              <a:t>Distribution of power among actors</a:t>
            </a:r>
          </a:p>
          <a:p>
            <a:r>
              <a:rPr lang="en-US" smtClean="0"/>
              <a:t>Contextual factors (e.g. Cold War, War on Terror)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Variation in solutions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to address climate change</a:t>
            </a:r>
          </a:p>
          <a:p>
            <a:r>
              <a:rPr lang="en-US" smtClean="0"/>
              <a:t>Broad or deep first?</a:t>
            </a:r>
          </a:p>
          <a:p>
            <a:r>
              <a:rPr lang="en-US" smtClean="0"/>
              <a:t>Intergovernmental, unilateral, local, NGO, MNC</a:t>
            </a:r>
          </a:p>
          <a:p>
            <a:r>
              <a:rPr lang="en-US" smtClean="0"/>
              <a:t>Stringent with high noncompliance or loose with high compliance</a:t>
            </a:r>
          </a:p>
          <a:p>
            <a:r>
              <a:rPr lang="en-US" smtClean="0"/>
              <a:t>All gases or just some</a:t>
            </a:r>
          </a:p>
          <a:p>
            <a:r>
              <a:rPr lang="en-US" smtClean="0"/>
              <a:t>Mechanisms of influence on behavior: sticks, carrots, locks, opportunities, labels, sermons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177</TotalTime>
  <Words>694</Words>
  <Application>Microsoft Office PowerPoint</Application>
  <PresentationFormat>Widescreen</PresentationFormat>
  <Paragraphs>160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Constantia</vt:lpstr>
      <vt:lpstr>Wingdings 2</vt:lpstr>
      <vt:lpstr>Flow</vt:lpstr>
      <vt:lpstr>Lecture 2 Introduction to  Problem Structure</vt:lpstr>
      <vt:lpstr>Start Lecture Recording</vt:lpstr>
      <vt:lpstr>Plagiarism</vt:lpstr>
      <vt:lpstr>Four Types of Claims and Inferences</vt:lpstr>
      <vt:lpstr>Why environmental problems more common at international level?</vt:lpstr>
      <vt:lpstr>Treaties: Background</vt:lpstr>
      <vt:lpstr>Treaty design How design reflects problem structure</vt:lpstr>
      <vt:lpstr>Some parts of treaties are choices, some aren’t Structure vs. Agency</vt:lpstr>
      <vt:lpstr>How environmental problems differ</vt:lpstr>
      <vt:lpstr>Upstream/Downstream Problems e.g. Rhine</vt:lpstr>
      <vt:lpstr>Upstream/Downstream Problems e.g. Rhine </vt:lpstr>
      <vt:lpstr>Direct Tragedy of the Commons e.g. fisheries .</vt:lpstr>
      <vt:lpstr>Direct Tragedy of the Commons e.g. fisheries .</vt:lpstr>
      <vt:lpstr>Indirect Tragedy of the Commons </vt:lpstr>
      <vt:lpstr>Indirect Tragedy of the Commons </vt:lpstr>
      <vt:lpstr>Indirect Tragedy of the Commons, e.g. climate </vt:lpstr>
      <vt:lpstr>Other ways in which problem structures differ </vt:lpstr>
      <vt:lpstr>Variation in solutions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 Tragedy of the Commons</dc:title>
  <dc:creator> </dc:creator>
  <cp:lastModifiedBy>Ronald Mitchell</cp:lastModifiedBy>
  <cp:revision>73</cp:revision>
  <dcterms:created xsi:type="dcterms:W3CDTF">2010-01-04T01:44:48Z</dcterms:created>
  <dcterms:modified xsi:type="dcterms:W3CDTF">2020-09-26T23:51:35Z</dcterms:modified>
</cp:coreProperties>
</file>