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345" r:id="rId2"/>
    <p:sldId id="340" r:id="rId3"/>
    <p:sldId id="366" r:id="rId4"/>
    <p:sldId id="329" r:id="rId5"/>
    <p:sldId id="372" r:id="rId6"/>
    <p:sldId id="368" r:id="rId7"/>
    <p:sldId id="313" r:id="rId8"/>
    <p:sldId id="304" r:id="rId9"/>
    <p:sldId id="346" r:id="rId10"/>
    <p:sldId id="305" r:id="rId11"/>
    <p:sldId id="362" r:id="rId12"/>
    <p:sldId id="347" r:id="rId13"/>
    <p:sldId id="352" r:id="rId14"/>
    <p:sldId id="349" r:id="rId15"/>
    <p:sldId id="348" r:id="rId16"/>
    <p:sldId id="350" r:id="rId17"/>
    <p:sldId id="351" r:id="rId18"/>
    <p:sldId id="353" r:id="rId19"/>
    <p:sldId id="357" r:id="rId20"/>
    <p:sldId id="363" r:id="rId21"/>
    <p:sldId id="358" r:id="rId22"/>
    <p:sldId id="359" r:id="rId23"/>
    <p:sldId id="303" r:id="rId24"/>
    <p:sldId id="364" r:id="rId25"/>
    <p:sldId id="373" r:id="rId26"/>
    <p:sldId id="354" r:id="rId27"/>
    <p:sldId id="355" r:id="rId28"/>
    <p:sldId id="326" r:id="rId29"/>
    <p:sldId id="327" r:id="rId30"/>
    <p:sldId id="356" r:id="rId31"/>
    <p:sldId id="344" r:id="rId32"/>
    <p:sldId id="371" r:id="rId33"/>
    <p:sldId id="360" r:id="rId34"/>
    <p:sldId id="361" r:id="rId35"/>
    <p:sldId id="259" r:id="rId36"/>
    <p:sldId id="312" r:id="rId37"/>
    <p:sldId id="374" r:id="rId38"/>
    <p:sldId id="37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2" y="22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7972F-C6DD-43B7-9C72-A3FB4A7B412D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835C5-D3D6-4589-BA07-6E5FDFD66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44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57B8A6-EE53-48BA-88F9-45BCCD40548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vKEWqOXd1U" TargetMode="External"/><Relationship Id="rId2" Type="http://schemas.openxmlformats.org/officeDocument/2006/relationships/hyperlink" Target="http://video.nationalgeographic.com/video/way-forward-climat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suma.tv/hi/en/inuit-knowledge-and-climate-chang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mh.com.au/good-weekend/escaping-the-waves-a-fijian-villages-forced-relocation-20150831-gjc0k1.htm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for class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Response papers start next week</a:t>
            </a:r>
          </a:p>
          <a:p>
            <a:r>
              <a:rPr lang="en-US" dirty="0" smtClean="0"/>
              <a:t>Final Paper discussion</a:t>
            </a:r>
          </a:p>
          <a:p>
            <a:r>
              <a:rPr lang="en-US" dirty="0" smtClean="0"/>
              <a:t>Impacts of climate change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36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Papers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connections across readings you use</a:t>
            </a:r>
          </a:p>
          <a:p>
            <a:r>
              <a:rPr lang="en-US" dirty="0" smtClean="0"/>
              <a:t>Provide evidence from articles to support your argument</a:t>
            </a:r>
          </a:p>
          <a:p>
            <a:r>
              <a:rPr lang="en-US" dirty="0" smtClean="0"/>
              <a:t>Structure around ideas, </a:t>
            </a:r>
            <a:r>
              <a:rPr lang="en-US" smtClean="0"/>
              <a:t>not articles!</a:t>
            </a:r>
            <a:endParaRPr lang="en-US" dirty="0" smtClean="0"/>
          </a:p>
          <a:p>
            <a:r>
              <a:rPr lang="en-US" dirty="0" smtClean="0"/>
              <a:t>Use headings, even in short paper</a:t>
            </a:r>
          </a:p>
          <a:p>
            <a:r>
              <a:rPr lang="en-US" dirty="0" smtClean="0"/>
              <a:t>How to do citations</a:t>
            </a:r>
          </a:p>
          <a:p>
            <a:r>
              <a:rPr lang="en-US" dirty="0" smtClean="0"/>
              <a:t>Use bibliography at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73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Paper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21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Likely Impacts of Climate Change?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37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Complete Climate Impacts </a:t>
            </a:r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Vulnerability </a:t>
            </a:r>
            <a:r>
              <a:rPr lang="en-US" dirty="0" smtClean="0"/>
              <a:t>– how much do particularly climate impacts hurt BEFORE your community responds, and what determines that?</a:t>
            </a:r>
          </a:p>
          <a:p>
            <a:r>
              <a:rPr lang="en-US" b="1" u="sng" dirty="0" smtClean="0"/>
              <a:t>Adaptive capacity </a:t>
            </a:r>
            <a:r>
              <a:rPr lang="en-US" dirty="0" smtClean="0"/>
              <a:t>– what resources does your community have to respond to the particular climate impacts it faces?</a:t>
            </a:r>
          </a:p>
          <a:p>
            <a:r>
              <a:rPr lang="en-US" b="1" u="sng" dirty="0" smtClean="0"/>
              <a:t>Resilience </a:t>
            </a:r>
            <a:r>
              <a:rPr lang="en-US" dirty="0" smtClean="0"/>
              <a:t>– how much pain remains after your community has adapted to those impacts and how robust is your community to a future in which those impacts will continue and continually change?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5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 of 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National Geographic – impacts video</a:t>
            </a:r>
            <a:endParaRPr lang="en-US" dirty="0" smtClean="0"/>
          </a:p>
          <a:p>
            <a:r>
              <a:rPr lang="en-US" u="sng" dirty="0" smtClean="0">
                <a:hlinkClick r:id="rId3"/>
              </a:rPr>
              <a:t>Kiribati video</a:t>
            </a:r>
            <a:endParaRPr lang="en-US" u="sng" dirty="0" smtClean="0"/>
          </a:p>
          <a:p>
            <a:r>
              <a:rPr lang="en-US" dirty="0"/>
              <a:t>If interested, </a:t>
            </a:r>
            <a:r>
              <a:rPr lang="en-US" dirty="0" smtClean="0"/>
              <a:t>also download this </a:t>
            </a:r>
            <a:r>
              <a:rPr lang="en-US" dirty="0" err="1" smtClean="0"/>
              <a:t>Powerpoint</a:t>
            </a:r>
            <a:r>
              <a:rPr lang="en-US" dirty="0" smtClean="0"/>
              <a:t> and watch</a:t>
            </a:r>
            <a:endParaRPr lang="en-US" u="sng" dirty="0" smtClean="0"/>
          </a:p>
          <a:p>
            <a:pPr lvl="1"/>
            <a:r>
              <a:rPr lang="en-US" dirty="0">
                <a:hlinkClick r:id="rId4"/>
              </a:rPr>
              <a:t>Inuit film (start at 20:23</a:t>
            </a:r>
            <a:r>
              <a:rPr lang="en-US" dirty="0" smtClean="0">
                <a:hlinkClick r:id="rId4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0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Overview of climate change 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Widespread climate-related impacts are occurring now and are expected to increase </a:t>
            </a:r>
          </a:p>
          <a:p>
            <a:r>
              <a:rPr lang="en-US" dirty="0" smtClean="0"/>
              <a:t>“Large and gradual” </a:t>
            </a:r>
            <a:r>
              <a:rPr lang="en-US" dirty="0"/>
              <a:t>as well as </a:t>
            </a:r>
            <a:r>
              <a:rPr lang="en-US" dirty="0" smtClean="0"/>
              <a:t>“abrupt” </a:t>
            </a:r>
            <a:r>
              <a:rPr lang="en-US" dirty="0"/>
              <a:t>changes in climate and ecosystems will occur</a:t>
            </a:r>
          </a:p>
          <a:p>
            <a:r>
              <a:rPr lang="en-US" dirty="0" smtClean="0"/>
              <a:t>Harm will depend on types of impacts, exposure, vulnerability, adaptive capacity, and resilience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65532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USGCRP, 2009. </a:t>
            </a:r>
            <a:r>
              <a:rPr lang="en-US" i="1" dirty="0" smtClean="0"/>
              <a:t>Global Climate Change Impacts in the 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0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impacts already  </a:t>
            </a:r>
            <a:br>
              <a:rPr lang="en-US" dirty="0" smtClean="0"/>
            </a:br>
            <a:r>
              <a:rPr lang="en-US" dirty="0" smtClean="0"/>
              <a:t>“on their way”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45820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Inertia “in the system” due to:</a:t>
            </a:r>
          </a:p>
          <a:p>
            <a:pPr lvl="1"/>
            <a:r>
              <a:rPr lang="en-US" dirty="0" smtClean="0"/>
              <a:t>Some GHGs stay in atmosphere a long time</a:t>
            </a:r>
          </a:p>
          <a:p>
            <a:pPr lvl="1"/>
            <a:r>
              <a:rPr lang="en-US" dirty="0" smtClean="0"/>
              <a:t>Changing Earth system: slow to start and slow to stop</a:t>
            </a:r>
          </a:p>
          <a:p>
            <a:pPr lvl="1"/>
            <a:r>
              <a:rPr lang="en-US" dirty="0" smtClean="0"/>
              <a:t>We’ve “loaded” the system like twisting a rubber band</a:t>
            </a:r>
          </a:p>
          <a:p>
            <a:r>
              <a:rPr lang="en-US" dirty="0" smtClean="0"/>
              <a:t>“</a:t>
            </a:r>
            <a:r>
              <a:rPr lang="en-US" dirty="0"/>
              <a:t>Most aspects of climate change will persist for </a:t>
            </a:r>
            <a:r>
              <a:rPr lang="en-US" dirty="0" smtClean="0"/>
              <a:t>many centuries </a:t>
            </a:r>
            <a:r>
              <a:rPr lang="en-US" dirty="0"/>
              <a:t>even if emissions of CO2 are </a:t>
            </a:r>
            <a:r>
              <a:rPr lang="en-US" dirty="0" smtClean="0"/>
              <a:t>stopped” (IPCC, 2013). Even </a:t>
            </a:r>
            <a:r>
              <a:rPr lang="en-US" dirty="0"/>
              <a:t>if the concentrations of all GHGs and aerosols had been kept constant at year 2000 levels, a further warming of about 0.1°C per decade would be </a:t>
            </a:r>
            <a:r>
              <a:rPr lang="en-US" dirty="0" smtClean="0"/>
              <a:t>expected [for the next two decades]” </a:t>
            </a:r>
            <a:r>
              <a:rPr lang="en-US" dirty="0"/>
              <a:t>(IPCC, 2007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Temp increases to date are exceeding earlier predictions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9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325" y="457200"/>
            <a:ext cx="8007352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65532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USGCRP, 2009. </a:t>
            </a:r>
            <a:r>
              <a:rPr lang="en-US" i="1" dirty="0" smtClean="0"/>
              <a:t>Global Climate Change Impacts in the US.  </a:t>
            </a:r>
            <a:r>
              <a:rPr lang="en-US" dirty="0" smtClean="0"/>
              <a:t>p. 43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13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impacts depend on mitigation actions we take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“For the next two decades a warming of about 0.2°C per decade is projected for a range of SRES emissions scenarios. </a:t>
            </a:r>
            <a:r>
              <a:rPr lang="en-US" dirty="0" smtClean="0"/>
              <a:t>… Afterwards</a:t>
            </a:r>
            <a:r>
              <a:rPr lang="en-US" dirty="0"/>
              <a:t>, temperature projections increasingly depend on specific emissions scenarios” (IPCC, 2007).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42" y="4038600"/>
            <a:ext cx="858545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15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 forecast climate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458200" cy="4389120"/>
          </a:xfrm>
        </p:spPr>
        <p:txBody>
          <a:bodyPr/>
          <a:lstStyle/>
          <a:p>
            <a:r>
              <a:rPr lang="en-US" dirty="0"/>
              <a:t>Temperature </a:t>
            </a:r>
            <a:r>
              <a:rPr lang="en-US" dirty="0" smtClean="0"/>
              <a:t>increases (4F), especially at the poles (16F)</a:t>
            </a:r>
          </a:p>
          <a:p>
            <a:r>
              <a:rPr lang="en-US" dirty="0" smtClean="0"/>
              <a:t>Precipitation changes: more floods, more droughts, less snow, heavier rain</a:t>
            </a:r>
          </a:p>
          <a:p>
            <a:r>
              <a:rPr lang="en-US" dirty="0" smtClean="0"/>
              <a:t>Hurricanes and other extreme events</a:t>
            </a:r>
          </a:p>
          <a:p>
            <a:r>
              <a:rPr lang="en-US" dirty="0" smtClean="0"/>
              <a:t>Sea level rise</a:t>
            </a:r>
          </a:p>
          <a:p>
            <a:r>
              <a:rPr lang="en-US" dirty="0" smtClean="0"/>
              <a:t>Ocean warming and acidification</a:t>
            </a:r>
          </a:p>
          <a:p>
            <a:r>
              <a:rPr lang="en-US" dirty="0" smtClean="0"/>
              <a:t>Possible abrupt climate changes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866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943100" y="3162300"/>
            <a:ext cx="5943599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Categories of 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766" y="685801"/>
            <a:ext cx="7284834" cy="617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51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will experience these impacts personally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“Changes </a:t>
            </a:r>
            <a:r>
              <a:rPr lang="en-US" dirty="0"/>
              <a:t>in many extreme weather and climate events have been observed since about </a:t>
            </a:r>
            <a:r>
              <a:rPr lang="en-US" dirty="0" smtClean="0"/>
              <a:t>1950. </a:t>
            </a:r>
            <a:r>
              <a:rPr lang="en-US" dirty="0"/>
              <a:t>It is </a:t>
            </a:r>
            <a:r>
              <a:rPr lang="en-US" i="1" dirty="0"/>
              <a:t>very likely </a:t>
            </a:r>
            <a:r>
              <a:rPr lang="en-US" dirty="0"/>
              <a:t>that the number of cold days and nights </a:t>
            </a:r>
            <a:r>
              <a:rPr lang="en-US" dirty="0" smtClean="0"/>
              <a:t>has decreased </a:t>
            </a:r>
            <a:r>
              <a:rPr lang="en-US" dirty="0"/>
              <a:t>and the number of warm days and nights has </a:t>
            </a:r>
            <a:r>
              <a:rPr lang="en-US" dirty="0" smtClean="0"/>
              <a:t>increased </a:t>
            </a:r>
            <a:r>
              <a:rPr lang="en-US" dirty="0"/>
              <a:t>on the global </a:t>
            </a:r>
            <a:r>
              <a:rPr lang="en-US" dirty="0" smtClean="0"/>
              <a:t>scale. </a:t>
            </a:r>
            <a:r>
              <a:rPr lang="en-US" dirty="0"/>
              <a:t>It </a:t>
            </a:r>
            <a:r>
              <a:rPr lang="en-US" dirty="0" smtClean="0"/>
              <a:t>is </a:t>
            </a:r>
            <a:r>
              <a:rPr lang="en-US" i="1" dirty="0" smtClean="0"/>
              <a:t>likely </a:t>
            </a:r>
            <a:r>
              <a:rPr lang="en-US" dirty="0"/>
              <a:t>that the frequency of heat waves has increased in large parts of Europe, Asia </a:t>
            </a:r>
            <a:r>
              <a:rPr lang="en-US" dirty="0" smtClean="0"/>
              <a:t>and Australia</a:t>
            </a:r>
            <a:r>
              <a:rPr lang="en-US" dirty="0"/>
              <a:t>. There are </a:t>
            </a:r>
            <a:r>
              <a:rPr lang="en-US" i="1" dirty="0"/>
              <a:t>likely </a:t>
            </a:r>
            <a:r>
              <a:rPr lang="en-US" dirty="0"/>
              <a:t>more land regions where the number of heavy precipitation </a:t>
            </a:r>
            <a:r>
              <a:rPr lang="en-US" dirty="0" smtClean="0"/>
              <a:t>events has </a:t>
            </a:r>
            <a:r>
              <a:rPr lang="en-US" dirty="0"/>
              <a:t>increased than where it has </a:t>
            </a:r>
            <a:r>
              <a:rPr lang="en-US" dirty="0" smtClean="0"/>
              <a:t>decreased” (IPCC, 2013).</a:t>
            </a:r>
          </a:p>
          <a:p>
            <a:r>
              <a:rPr lang="en-US" i="1" dirty="0" smtClean="0"/>
              <a:t>“</a:t>
            </a:r>
            <a:r>
              <a:rPr lang="en-US" dirty="0" smtClean="0"/>
              <a:t>It is now … </a:t>
            </a:r>
            <a:r>
              <a:rPr lang="en-US" i="1" dirty="0" smtClean="0"/>
              <a:t>likely </a:t>
            </a:r>
            <a:r>
              <a:rPr lang="en-US" dirty="0"/>
              <a:t>that human influence has more than doubled </a:t>
            </a:r>
            <a:r>
              <a:rPr lang="en-US" dirty="0" smtClean="0"/>
              <a:t>the probability </a:t>
            </a:r>
            <a:r>
              <a:rPr lang="en-US" dirty="0"/>
              <a:t>of occurrence of heat waves in some </a:t>
            </a:r>
            <a:r>
              <a:rPr lang="en-US" dirty="0" smtClean="0"/>
              <a:t>locations” (IPCC, 2013)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54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 vary by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Climate changes will vary by region</a:t>
            </a:r>
          </a:p>
          <a:p>
            <a:pPr lvl="1"/>
            <a:r>
              <a:rPr lang="en-US" dirty="0" smtClean="0"/>
              <a:t>Some areas warm more, others warm less</a:t>
            </a:r>
          </a:p>
          <a:p>
            <a:pPr lvl="1"/>
            <a:r>
              <a:rPr lang="en-US" dirty="0" smtClean="0"/>
              <a:t>Some areas get wetter, some dryer</a:t>
            </a:r>
          </a:p>
          <a:p>
            <a:r>
              <a:rPr lang="en-US" dirty="0" smtClean="0"/>
              <a:t>Vulnerability varies by region</a:t>
            </a:r>
          </a:p>
          <a:p>
            <a:pPr lvl="1"/>
            <a:r>
              <a:rPr lang="en-US" dirty="0" smtClean="0"/>
              <a:t>Coastal vs. inland</a:t>
            </a:r>
          </a:p>
          <a:p>
            <a:pPr lvl="1"/>
            <a:r>
              <a:rPr lang="en-US" dirty="0" smtClean="0"/>
              <a:t>Rainfall vs. aquifer dependent</a:t>
            </a:r>
            <a:endParaRPr lang="en-US" dirty="0"/>
          </a:p>
          <a:p>
            <a:r>
              <a:rPr lang="en-US" dirty="0" smtClean="0"/>
              <a:t>Adaptive capacity varies by region</a:t>
            </a:r>
          </a:p>
          <a:p>
            <a:pPr lvl="1"/>
            <a:r>
              <a:rPr lang="en-US" dirty="0" smtClean="0"/>
              <a:t>Poor vs. rich</a:t>
            </a:r>
          </a:p>
          <a:p>
            <a:pPr lvl="1"/>
            <a:r>
              <a:rPr lang="en-US" dirty="0" smtClean="0"/>
              <a:t>Ease of adaptation (e.g., small island states vs. US)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86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5" y="1295401"/>
            <a:ext cx="898023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6172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Pew Center on Global Climate Change. 2009. </a:t>
            </a:r>
            <a:r>
              <a:rPr lang="en-US" i="1" dirty="0" smtClean="0"/>
              <a:t>Climate </a:t>
            </a:r>
            <a:r>
              <a:rPr lang="en-US" i="1" dirty="0"/>
              <a:t>Change </a:t>
            </a:r>
            <a:r>
              <a:rPr lang="en-US" i="1" dirty="0" smtClean="0"/>
              <a:t>101: Understanding </a:t>
            </a:r>
            <a:r>
              <a:rPr lang="en-US" i="1" dirty="0"/>
              <a:t>and </a:t>
            </a:r>
            <a:r>
              <a:rPr lang="en-US" i="1" dirty="0" smtClean="0"/>
              <a:t>Responding to </a:t>
            </a:r>
            <a:r>
              <a:rPr lang="en-US" i="1" dirty="0"/>
              <a:t>Global Climate </a:t>
            </a:r>
            <a:r>
              <a:rPr lang="en-US" i="1" dirty="0" smtClean="0"/>
              <a:t>Change</a:t>
            </a:r>
            <a:r>
              <a:rPr lang="en-US" dirty="0" smtClean="0"/>
              <a:t>. Arlington, VA.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4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2" y="875763"/>
            <a:ext cx="8839198" cy="510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6248400"/>
            <a:ext cx="815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Barnett and </a:t>
            </a:r>
            <a:r>
              <a:rPr lang="en-US" dirty="0" err="1" smtClean="0"/>
              <a:t>Adger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2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705099" y="2628900"/>
            <a:ext cx="6858000" cy="1143000"/>
          </a:xfrm>
        </p:spPr>
        <p:txBody>
          <a:bodyPr/>
          <a:lstStyle/>
          <a:p>
            <a:r>
              <a:rPr lang="en-US" dirty="0" smtClean="0"/>
              <a:t>Impacts vary by sector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132" y="457200"/>
            <a:ext cx="7383468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25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Who and what gets harmed? </a:t>
            </a:r>
            <a:br>
              <a:rPr lang="en-US" sz="4000" dirty="0" smtClean="0"/>
            </a:br>
            <a:r>
              <a:rPr lang="en-US" sz="4000" dirty="0" smtClean="0"/>
              <a:t>What </a:t>
            </a:r>
            <a:r>
              <a:rPr lang="en-US" sz="4000" dirty="0"/>
              <a:t>determines how bad it will be?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01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Non-human </a:t>
            </a:r>
            <a:r>
              <a:rPr lang="en-US" dirty="0" smtClean="0"/>
              <a:t>impacts</a:t>
            </a:r>
          </a:p>
          <a:p>
            <a:r>
              <a:rPr lang="en-US" dirty="0" smtClean="0"/>
              <a:t>Climate outputs: how does climate respond to </a:t>
            </a:r>
            <a:r>
              <a:rPr lang="en-US" dirty="0"/>
              <a:t>human-induced </a:t>
            </a:r>
            <a:r>
              <a:rPr lang="en-US" dirty="0" smtClean="0"/>
              <a:t>changes</a:t>
            </a:r>
            <a:r>
              <a:rPr lang="en-US" dirty="0"/>
              <a:t>?</a:t>
            </a:r>
            <a:endParaRPr lang="en-US" dirty="0" smtClean="0"/>
          </a:p>
          <a:p>
            <a:r>
              <a:rPr lang="en-US" dirty="0"/>
              <a:t>Exposure: is person likely to experience </a:t>
            </a:r>
            <a:r>
              <a:rPr lang="en-US" dirty="0" smtClean="0"/>
              <a:t>the impact?</a:t>
            </a:r>
          </a:p>
          <a:p>
            <a:r>
              <a:rPr lang="en-US" dirty="0"/>
              <a:t>Vulnerability: if </a:t>
            </a:r>
            <a:r>
              <a:rPr lang="en-US" dirty="0" smtClean="0"/>
              <a:t>person does nothing, how likely and how large is harm?</a:t>
            </a:r>
          </a:p>
          <a:p>
            <a:r>
              <a:rPr lang="en-US" dirty="0"/>
              <a:t>Adaptive capacity: what </a:t>
            </a:r>
            <a:r>
              <a:rPr lang="en-US" dirty="0" smtClean="0"/>
              <a:t>resources for reducing </a:t>
            </a:r>
            <a:r>
              <a:rPr lang="en-US" dirty="0"/>
              <a:t>exposure </a:t>
            </a:r>
            <a:r>
              <a:rPr lang="en-US" dirty="0" smtClean="0"/>
              <a:t>vulnerability?</a:t>
            </a:r>
          </a:p>
          <a:p>
            <a:r>
              <a:rPr lang="en-US" dirty="0"/>
              <a:t>Resilience: </a:t>
            </a:r>
            <a:r>
              <a:rPr lang="en-US" dirty="0" smtClean="0"/>
              <a:t>can unavoidable damage be absorbed and new status quo established?</a:t>
            </a:r>
          </a:p>
          <a:p>
            <a:r>
              <a:rPr lang="en-US" dirty="0" smtClean="0"/>
              <a:t>Harm experienced</a:t>
            </a:r>
          </a:p>
        </p:txBody>
      </p:sp>
    </p:spTree>
    <p:extLst>
      <p:ext uri="{BB962C8B-B14F-4D97-AF65-F5344CB8AC3E}">
        <p14:creationId xmlns:p14="http://schemas.microsoft.com/office/powerpoint/2010/main" val="1701930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Non-human 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plants and animals </a:t>
            </a:r>
            <a:r>
              <a:rPr lang="en-US" dirty="0" smtClean="0"/>
              <a:t>cannot adapt </a:t>
            </a:r>
            <a:r>
              <a:rPr lang="en-US" dirty="0"/>
              <a:t>or mutate quickly </a:t>
            </a:r>
            <a:r>
              <a:rPr lang="en-US" dirty="0" smtClean="0"/>
              <a:t>enough</a:t>
            </a:r>
          </a:p>
          <a:p>
            <a:r>
              <a:rPr lang="en-US" dirty="0" smtClean="0"/>
              <a:t>Southwest tortoises example</a:t>
            </a:r>
            <a:endParaRPr lang="en-US" dirty="0"/>
          </a:p>
          <a:p>
            <a:r>
              <a:rPr lang="en-US" dirty="0"/>
              <a:t>Plants can’t “migrate” fast enough</a:t>
            </a:r>
          </a:p>
          <a:p>
            <a:r>
              <a:rPr lang="en-US" dirty="0"/>
              <a:t>Animals can migrate but their ecosystem partners (their predators and prey) are unlikely to migrate at same speed, upsetting ecosystem balances </a:t>
            </a:r>
          </a:p>
          <a:p>
            <a:r>
              <a:rPr lang="en-US" dirty="0"/>
              <a:t>Ocean acidification</a:t>
            </a:r>
          </a:p>
        </p:txBody>
      </p:sp>
    </p:spTree>
    <p:extLst>
      <p:ext uri="{BB962C8B-B14F-4D97-AF65-F5344CB8AC3E}">
        <p14:creationId xmlns:p14="http://schemas.microsoft.com/office/powerpoint/2010/main" val="3085108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Non-human 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Forest degradation due to pests, </a:t>
            </a:r>
            <a:r>
              <a:rPr lang="en-US" dirty="0" err="1"/>
              <a:t>precip</a:t>
            </a:r>
            <a:r>
              <a:rPr lang="en-US" dirty="0"/>
              <a:t>, and temp</a:t>
            </a:r>
          </a:p>
          <a:p>
            <a:r>
              <a:rPr lang="en-US" dirty="0"/>
              <a:t>Invasive species changes</a:t>
            </a:r>
          </a:p>
          <a:p>
            <a:r>
              <a:rPr lang="en-US" dirty="0"/>
              <a:t>Coral reef bleaching</a:t>
            </a:r>
          </a:p>
          <a:p>
            <a:r>
              <a:rPr lang="en-US" dirty="0"/>
              <a:t>Habitat change and loss</a:t>
            </a:r>
          </a:p>
          <a:p>
            <a:r>
              <a:rPr lang="en-US" dirty="0"/>
              <a:t>Species and biodiversity loss</a:t>
            </a:r>
          </a:p>
          <a:p>
            <a:r>
              <a:rPr lang="en-US" dirty="0"/>
              <a:t>Killing off some species while making better niches for others, particularly disease vectors</a:t>
            </a:r>
          </a:p>
        </p:txBody>
      </p:sp>
    </p:spTree>
    <p:extLst>
      <p:ext uri="{BB962C8B-B14F-4D97-AF65-F5344CB8AC3E}">
        <p14:creationId xmlns:p14="http://schemas.microsoft.com/office/powerpoint/2010/main" val="4247148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Ocean acidification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4191000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other side of the CO2 coin</a:t>
            </a:r>
          </a:p>
          <a:p>
            <a:r>
              <a:rPr lang="en-US" sz="2400" dirty="0" smtClean="0"/>
              <a:t>CO2 “absorbed” into ocean waters</a:t>
            </a:r>
          </a:p>
          <a:p>
            <a:r>
              <a:rPr lang="en-US" sz="2400" dirty="0" smtClean="0"/>
              <a:t>Ocean acidifying, causing breakdown of shells of animals at bottom of food chain</a:t>
            </a:r>
          </a:p>
          <a:p>
            <a:r>
              <a:rPr lang="en-US" sz="2400" dirty="0" smtClean="0"/>
              <a:t>Evidence that this is already occurring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589" y="2939994"/>
            <a:ext cx="4899211" cy="353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324600"/>
            <a:ext cx="3657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IPCC,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2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Ocean acidification</a:t>
            </a:r>
          </a:p>
        </p:txBody>
      </p:sp>
      <p:sp>
        <p:nvSpPr>
          <p:cNvPr id="37892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762000" y="5715000"/>
            <a:ext cx="7848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Scanning electron microscope pictures of coccolithophorids under different CO2 concentrations. a, b, c: at 300 ppmv and d, e, f at 780-850 ppmv. Note the difference in the coccolith structure (including distinct malformations) and in the degree of calcification of cells grown at normal and elevated CO2 levels.  (Source: Riebesell, U, I Zondervan, B Rost, P Tortell, R Zeebe, and F Morel. 2000. “Reduced calcification of marine plankton in response to increased atmospheric CO2.” </a:t>
            </a:r>
            <a:r>
              <a:rPr lang="en-US" sz="1200" i="1"/>
              <a:t>Nature</a:t>
            </a:r>
            <a:r>
              <a:rPr lang="en-US" sz="1200"/>
              <a:t> 407 (21 September), 364-367.)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71488" y="1654175"/>
            <a:ext cx="7834312" cy="3984625"/>
            <a:chOff x="297" y="946"/>
            <a:chExt cx="4935" cy="2510"/>
          </a:xfrm>
        </p:grpSpPr>
        <p:pic>
          <p:nvPicPr>
            <p:cNvPr id="3789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 l="2777" t="14841" r="1852" b="12236"/>
            <a:stretch>
              <a:fillRect/>
            </a:stretch>
          </p:blipFill>
          <p:spPr bwMode="auto">
            <a:xfrm>
              <a:off x="615" y="946"/>
              <a:ext cx="4617" cy="2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5" name="Text Box 8"/>
            <p:cNvSpPr txBox="1">
              <a:spLocks noChangeArrowheads="1"/>
            </p:cNvSpPr>
            <p:nvPr/>
          </p:nvSpPr>
          <p:spPr bwMode="auto">
            <a:xfrm rot="-5400000">
              <a:off x="-115" y="1420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Low CO2</a:t>
              </a:r>
            </a:p>
          </p:txBody>
        </p:sp>
        <p:sp>
          <p:nvSpPr>
            <p:cNvPr id="37896" name="Text Box 9"/>
            <p:cNvSpPr txBox="1">
              <a:spLocks noChangeArrowheads="1"/>
            </p:cNvSpPr>
            <p:nvPr/>
          </p:nvSpPr>
          <p:spPr bwMode="auto">
            <a:xfrm rot="-5400000">
              <a:off x="-115" y="2716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High CO2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091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Climate outputs vary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64770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Gardiner, S. Perfect Moral Storm. Oxford UP, 2011, p. 224.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5" t="28008" r="4362" b="53016"/>
          <a:stretch/>
        </p:blipFill>
        <p:spPr bwMode="auto">
          <a:xfrm>
            <a:off x="381000" y="2481242"/>
            <a:ext cx="8305800" cy="300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3733799"/>
            <a:ext cx="1295400" cy="1752600"/>
          </a:xfrm>
          <a:prstGeom prst="rect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33600" y="3001631"/>
            <a:ext cx="5715000" cy="732168"/>
          </a:xfrm>
          <a:prstGeom prst="rect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3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Shelter and location</a:t>
            </a:r>
          </a:p>
          <a:p>
            <a:r>
              <a:rPr lang="en-US" dirty="0" smtClean="0"/>
              <a:t>Food and water</a:t>
            </a:r>
          </a:p>
          <a:p>
            <a:r>
              <a:rPr lang="en-US" dirty="0" smtClean="0"/>
              <a:t>Health</a:t>
            </a:r>
          </a:p>
          <a:p>
            <a:r>
              <a:rPr lang="en-US" dirty="0" smtClean="0"/>
              <a:t>War and conflict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651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Climate impacts influenced by: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1935480"/>
            <a:ext cx="8534400" cy="484632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Exposure –</a:t>
            </a:r>
            <a:r>
              <a:rPr lang="en-US" dirty="0" smtClean="0"/>
              <a:t> is your community exposed to climate change: Switzerland/Bolivia vs. Bahamas/Kiribati</a:t>
            </a:r>
            <a:endParaRPr lang="en-US" b="1" u="sng" dirty="0" smtClean="0"/>
          </a:p>
          <a:p>
            <a:r>
              <a:rPr lang="en-US" b="1" u="sng" dirty="0" smtClean="0"/>
              <a:t>Vulnerability </a:t>
            </a:r>
            <a:r>
              <a:rPr lang="en-US" dirty="0" smtClean="0"/>
              <a:t>– factors that influence how much a climate impact hurts BEFORE your community responds</a:t>
            </a:r>
          </a:p>
          <a:p>
            <a:r>
              <a:rPr lang="en-US" b="1" u="sng" dirty="0" smtClean="0"/>
              <a:t>Adaptive capacity </a:t>
            </a:r>
            <a:r>
              <a:rPr lang="en-US" dirty="0" smtClean="0"/>
              <a:t>–resources your community has to respond to climate impacts it faces</a:t>
            </a:r>
          </a:p>
          <a:p>
            <a:r>
              <a:rPr lang="en-US" b="1" u="sng" dirty="0" smtClean="0"/>
              <a:t>Resilience </a:t>
            </a:r>
            <a:r>
              <a:rPr lang="en-US" dirty="0" smtClean="0"/>
              <a:t>– how much “pain” does your community feel AFTER it has adapted and how robust is community to a future of expected and unexpected impacts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5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Exposure varies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Is person/country </a:t>
            </a:r>
            <a:r>
              <a:rPr lang="en-US" dirty="0"/>
              <a:t>likely to experience a given </a:t>
            </a:r>
            <a:r>
              <a:rPr lang="en-US" dirty="0" smtClean="0"/>
              <a:t>impact?</a:t>
            </a:r>
          </a:p>
          <a:p>
            <a:pPr lvl="1"/>
            <a:r>
              <a:rPr lang="en-US" dirty="0"/>
              <a:t>“Small </a:t>
            </a:r>
            <a:r>
              <a:rPr lang="en-US" dirty="0" smtClean="0"/>
              <a:t>islands: … high </a:t>
            </a:r>
            <a:r>
              <a:rPr lang="en-US" dirty="0"/>
              <a:t>exposure of population and </a:t>
            </a:r>
            <a:r>
              <a:rPr lang="en-US" dirty="0" smtClean="0"/>
              <a:t>infrastructure” (</a:t>
            </a:r>
            <a:r>
              <a:rPr lang="en-US" dirty="0"/>
              <a:t>IPCC Summary, p. 9)</a:t>
            </a:r>
          </a:p>
          <a:p>
            <a:pPr lvl="1"/>
            <a:r>
              <a:rPr lang="en-US" dirty="0"/>
              <a:t>“Asian and African </a:t>
            </a:r>
            <a:r>
              <a:rPr lang="en-US" dirty="0" err="1" smtClean="0"/>
              <a:t>megadeltas</a:t>
            </a:r>
            <a:r>
              <a:rPr lang="en-US" dirty="0" smtClean="0"/>
              <a:t>: high </a:t>
            </a:r>
            <a:r>
              <a:rPr lang="en-US" dirty="0"/>
              <a:t>exposure to sea level rise, storm surges and river flooding.” (IPCC Summary, p. 9)</a:t>
            </a:r>
          </a:p>
          <a:p>
            <a:r>
              <a:rPr lang="en-US" dirty="0" smtClean="0"/>
              <a:t>Geographic location</a:t>
            </a:r>
          </a:p>
          <a:p>
            <a:pPr lvl="1"/>
            <a:r>
              <a:rPr lang="en-US" dirty="0" smtClean="0"/>
              <a:t>Switzerland/Austria: no sea level rise</a:t>
            </a:r>
          </a:p>
          <a:p>
            <a:pPr lvl="1"/>
            <a:r>
              <a:rPr lang="en-US" dirty="0" smtClean="0"/>
              <a:t>Tahiti: no glacial retreat</a:t>
            </a:r>
          </a:p>
          <a:p>
            <a:pPr lvl="1"/>
            <a:r>
              <a:rPr lang="en-US" dirty="0" smtClean="0"/>
              <a:t>Droughts/floods increase in some regions, decrease in others</a:t>
            </a:r>
          </a:p>
          <a:p>
            <a:r>
              <a:rPr lang="en-US" dirty="0" smtClean="0"/>
              <a:t>Existing material infrastructure</a:t>
            </a:r>
          </a:p>
          <a:p>
            <a:pPr lvl="1"/>
            <a:r>
              <a:rPr lang="en-US" dirty="0" smtClean="0"/>
              <a:t>Seawalls; Dutch polders</a:t>
            </a:r>
          </a:p>
          <a:p>
            <a:pPr lvl="1"/>
            <a:r>
              <a:rPr lang="en-US" dirty="0" smtClean="0"/>
              <a:t>Reliance on rainfall vs. ground 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832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Vulnerability varies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person/country does nothing, how large is harm? 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“Vulnerability is greater for those who have few resources and few choices” (USGCRP, 100)</a:t>
            </a:r>
          </a:p>
          <a:p>
            <a:r>
              <a:rPr lang="en-US" dirty="0" smtClean="0"/>
              <a:t>Structural and infrastructural choices</a:t>
            </a:r>
          </a:p>
          <a:p>
            <a:pPr lvl="1"/>
            <a:r>
              <a:rPr lang="en-US" dirty="0" smtClean="0"/>
              <a:t>Dense population, near ocean</a:t>
            </a:r>
          </a:p>
          <a:p>
            <a:r>
              <a:rPr lang="en-US" dirty="0" smtClean="0"/>
              <a:t>Knowledge of impending climate outputs and of how to respond can reduce vulnerability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Privileged vs. marginalized matters: those with many resources/already advantaged socially are less vulnerable</a:t>
            </a:r>
          </a:p>
          <a:p>
            <a:r>
              <a:rPr lang="en-US" dirty="0" smtClean="0"/>
              <a:t>Community resources</a:t>
            </a:r>
          </a:p>
        </p:txBody>
      </p:sp>
    </p:spTree>
    <p:extLst>
      <p:ext uri="{BB962C8B-B14F-4D97-AF65-F5344CB8AC3E}">
        <p14:creationId xmlns:p14="http://schemas.microsoft.com/office/powerpoint/2010/main" val="2749251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8763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Vulnerability</a:t>
            </a:r>
            <a:endParaRPr lang="en-US" b="1" dirty="0"/>
          </a:p>
        </p:txBody>
      </p:sp>
      <p:pic>
        <p:nvPicPr>
          <p:cNvPr id="3" name="Picture 2" descr="13-5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923137"/>
            <a:ext cx="6934200" cy="53645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1400" y="63246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Multidimensional vulnerability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2278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AR5, WGII, Chapter 13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62800" y="6477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Tschakert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2072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8763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Vulnerability</a:t>
            </a:r>
            <a:endParaRPr lang="en-US" b="1" dirty="0"/>
          </a:p>
        </p:txBody>
      </p:sp>
      <p:pic>
        <p:nvPicPr>
          <p:cNvPr id="4" name="Picture 3" descr="13-3.JPG"/>
          <p:cNvPicPr>
            <a:picLocks noChangeAspect="1"/>
          </p:cNvPicPr>
          <p:nvPr/>
        </p:nvPicPr>
        <p:blipFill>
          <a:blip r:embed="rId2" cstate="print"/>
          <a:srcRect r="50299" b="66667"/>
          <a:stretch>
            <a:fillRect/>
          </a:stretch>
        </p:blipFill>
        <p:spPr>
          <a:xfrm>
            <a:off x="381000" y="1219200"/>
            <a:ext cx="5867400" cy="533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00800" y="2362200"/>
            <a:ext cx="259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Livelihood dynamics</a:t>
            </a:r>
            <a:r>
              <a:rPr lang="en-US" dirty="0" smtClean="0"/>
              <a:t> under simultaneous climatic, environmental, and socio-economic stressors and shocks leading to differential livelihood trajectories over time</a:t>
            </a:r>
          </a:p>
          <a:p>
            <a:endParaRPr lang="en-US" dirty="0"/>
          </a:p>
          <a:p>
            <a:r>
              <a:rPr lang="en-US" dirty="0" smtClean="0"/>
              <a:t>AR5, WGII, Chapter 13</a:t>
            </a:r>
            <a:endParaRPr lang="en-US" dirty="0"/>
          </a:p>
        </p:txBody>
      </p:sp>
      <p:pic>
        <p:nvPicPr>
          <p:cNvPr id="6" name="Picture 5" descr="13-3.JPG"/>
          <p:cNvPicPr>
            <a:picLocks noChangeAspect="1"/>
          </p:cNvPicPr>
          <p:nvPr/>
        </p:nvPicPr>
        <p:blipFill>
          <a:blip r:embed="rId2" cstate="print"/>
          <a:srcRect l="81079" t="1163" r="1577" b="94184"/>
          <a:stretch>
            <a:fillRect/>
          </a:stretch>
        </p:blipFill>
        <p:spPr>
          <a:xfrm>
            <a:off x="4495800" y="1295400"/>
            <a:ext cx="1600200" cy="581891"/>
          </a:xfrm>
          <a:prstGeom prst="rect">
            <a:avLst/>
          </a:prstGeom>
        </p:spPr>
      </p:pic>
      <p:pic>
        <p:nvPicPr>
          <p:cNvPr id="7" name="Picture 6" descr="13-3.JPG"/>
          <p:cNvPicPr>
            <a:picLocks noChangeAspect="1"/>
          </p:cNvPicPr>
          <p:nvPr/>
        </p:nvPicPr>
        <p:blipFill>
          <a:blip r:embed="rId2" cstate="print"/>
          <a:srcRect l="82381" t="20389" r="1581" b="74779"/>
          <a:stretch>
            <a:fillRect/>
          </a:stretch>
        </p:blipFill>
        <p:spPr>
          <a:xfrm>
            <a:off x="4648200" y="4343400"/>
            <a:ext cx="1447800" cy="5913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62800" y="6477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Tschakert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29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capacity varies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534400" cy="45415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What resources </a:t>
            </a:r>
            <a:r>
              <a:rPr lang="en-US" dirty="0"/>
              <a:t>does </a:t>
            </a:r>
            <a:r>
              <a:rPr lang="en-US" dirty="0" smtClean="0"/>
              <a:t>person/country </a:t>
            </a:r>
            <a:r>
              <a:rPr lang="en-US" dirty="0"/>
              <a:t>have to do something that reduces their </a:t>
            </a:r>
            <a:r>
              <a:rPr lang="en-US" dirty="0" smtClean="0"/>
              <a:t>exposure? </a:t>
            </a:r>
          </a:p>
          <a:p>
            <a:r>
              <a:rPr lang="en-US" dirty="0" smtClean="0"/>
              <a:t>Can they “get out of the way” (e.g., migration)</a:t>
            </a:r>
          </a:p>
          <a:p>
            <a:r>
              <a:rPr lang="en-US" dirty="0" smtClean="0"/>
              <a:t>More resources is better</a:t>
            </a:r>
          </a:p>
          <a:p>
            <a:r>
              <a:rPr lang="en-US" dirty="0" smtClean="0"/>
              <a:t>How big is the adaptation “task”?  Redesign a city?</a:t>
            </a:r>
          </a:p>
          <a:p>
            <a:r>
              <a:rPr lang="en-US" dirty="0" smtClean="0"/>
              <a:t>Different </a:t>
            </a:r>
            <a:r>
              <a:rPr lang="en-US" dirty="0"/>
              <a:t>types of </a:t>
            </a:r>
            <a:r>
              <a:rPr lang="en-US" dirty="0" smtClean="0"/>
              <a:t>resources (next slide)</a:t>
            </a:r>
            <a:endParaRPr lang="en-US" dirty="0"/>
          </a:p>
          <a:p>
            <a:r>
              <a:rPr lang="en-US" dirty="0" smtClean="0"/>
              <a:t>Privileged </a:t>
            </a:r>
            <a:r>
              <a:rPr lang="en-US" dirty="0"/>
              <a:t>vs. marginalized matters here </a:t>
            </a:r>
            <a:r>
              <a:rPr lang="en-US" dirty="0" smtClean="0"/>
              <a:t>too</a:t>
            </a:r>
          </a:p>
          <a:p>
            <a:pPr lvl="1"/>
            <a:r>
              <a:rPr lang="en-US" dirty="0"/>
              <a:t>“Adaptive capacity is intimately connected to social and economic development but is unevenly </a:t>
            </a:r>
            <a:r>
              <a:rPr lang="en-US" dirty="0" smtClean="0"/>
              <a:t>distributed” </a:t>
            </a:r>
            <a:r>
              <a:rPr lang="en-US" dirty="0"/>
              <a:t>(</a:t>
            </a:r>
            <a:r>
              <a:rPr lang="en-US" dirty="0" smtClean="0"/>
              <a:t>IPCC, </a:t>
            </a:r>
            <a:r>
              <a:rPr lang="en-US" dirty="0"/>
              <a:t>15). </a:t>
            </a:r>
          </a:p>
          <a:p>
            <a:pPr lvl="1"/>
            <a:r>
              <a:rPr lang="en-US" dirty="0"/>
              <a:t>“</a:t>
            </a:r>
            <a:r>
              <a:rPr lang="en-US" dirty="0" smtClean="0"/>
              <a:t>Structural” vulnerabilities: NOT </a:t>
            </a:r>
            <a:r>
              <a:rPr lang="en-US" dirty="0"/>
              <a:t>their fault but </a:t>
            </a:r>
            <a:r>
              <a:rPr lang="en-US" dirty="0" smtClean="0"/>
              <a:t>due to colonial </a:t>
            </a:r>
            <a:r>
              <a:rPr lang="en-US" dirty="0"/>
              <a:t>history and </a:t>
            </a:r>
            <a:r>
              <a:rPr lang="en-US" dirty="0" smtClean="0"/>
              <a:t>current </a:t>
            </a:r>
            <a:r>
              <a:rPr lang="en-US" dirty="0"/>
              <a:t>world economic structure </a:t>
            </a:r>
          </a:p>
          <a:p>
            <a:r>
              <a:rPr lang="en-US" dirty="0" smtClean="0"/>
              <a:t>Some outputs cannot be adapted to: small-island states</a:t>
            </a:r>
          </a:p>
        </p:txBody>
      </p:sp>
    </p:spTree>
    <p:extLst>
      <p:ext uri="{BB962C8B-B14F-4D97-AF65-F5344CB8AC3E}">
        <p14:creationId xmlns:p14="http://schemas.microsoft.com/office/powerpoint/2010/main" val="155069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4189"/>
          <a:stretch/>
        </p:blipFill>
        <p:spPr bwMode="auto">
          <a:xfrm>
            <a:off x="146854" y="1721923"/>
            <a:ext cx="8850294" cy="452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6172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Pew Center on Global Climate Change. 2009. </a:t>
            </a:r>
            <a:r>
              <a:rPr lang="en-US" i="1" dirty="0" smtClean="0"/>
              <a:t>Climate </a:t>
            </a:r>
            <a:r>
              <a:rPr lang="en-US" i="1" dirty="0"/>
              <a:t>Change </a:t>
            </a:r>
            <a:r>
              <a:rPr lang="en-US" i="1" dirty="0" smtClean="0"/>
              <a:t>101: Understanding </a:t>
            </a:r>
            <a:r>
              <a:rPr lang="en-US" i="1" dirty="0"/>
              <a:t>and </a:t>
            </a:r>
            <a:r>
              <a:rPr lang="en-US" i="1" dirty="0" smtClean="0"/>
              <a:t>Responding to </a:t>
            </a:r>
            <a:r>
              <a:rPr lang="en-US" i="1" dirty="0"/>
              <a:t>Global Climate </a:t>
            </a:r>
            <a:r>
              <a:rPr lang="en-US" i="1" dirty="0" smtClean="0"/>
              <a:t>Change</a:t>
            </a:r>
            <a:r>
              <a:rPr lang="en-US" dirty="0" smtClean="0"/>
              <a:t>. Arlington, VA.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dirty="0" smtClean="0"/>
              <a:t>Adaptive capacity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61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vulnerability and adaptation look like.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676 villages identified in Fiji as vulnerable to climate change and, therefore, potentially needing to move</a:t>
            </a:r>
          </a:p>
          <a:p>
            <a:r>
              <a:rPr lang="en-US" dirty="0" smtClean="0">
                <a:hlinkClick r:id="rId2"/>
              </a:rPr>
              <a:t>Video showing one village relocating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92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Resilience varies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capable </a:t>
            </a:r>
            <a:r>
              <a:rPr lang="en-US" dirty="0"/>
              <a:t>is </a:t>
            </a:r>
            <a:r>
              <a:rPr lang="en-US" dirty="0" smtClean="0"/>
              <a:t>person/country </a:t>
            </a:r>
            <a:r>
              <a:rPr lang="en-US" dirty="0"/>
              <a:t>to absorb </a:t>
            </a:r>
            <a:r>
              <a:rPr lang="en-US" dirty="0" smtClean="0"/>
              <a:t>such damage </a:t>
            </a:r>
            <a:r>
              <a:rPr lang="en-US" dirty="0"/>
              <a:t>as they can’t avoid, and adapt to the new status </a:t>
            </a:r>
            <a:r>
              <a:rPr lang="en-US" dirty="0" smtClean="0"/>
              <a:t>quo?</a:t>
            </a:r>
          </a:p>
          <a:p>
            <a:r>
              <a:rPr lang="en-US" dirty="0" smtClean="0"/>
              <a:t>Cultural traditions matter</a:t>
            </a:r>
          </a:p>
          <a:p>
            <a:r>
              <a:rPr lang="en-US" dirty="0" smtClean="0"/>
              <a:t>Personal traits matter</a:t>
            </a:r>
          </a:p>
          <a:p>
            <a:r>
              <a:rPr lang="en-US" dirty="0" smtClean="0"/>
              <a:t>Ingenuity </a:t>
            </a:r>
            <a:r>
              <a:rPr lang="en-US" smtClean="0"/>
              <a:t>and flexibility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3975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And some outcomes cannot be adapted to, so…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“Unmitigated climate change would, in the long term, be likely to exceed the capacity of natural, </a:t>
            </a:r>
            <a:r>
              <a:rPr lang="en-US" dirty="0" smtClean="0"/>
              <a:t>managed, </a:t>
            </a:r>
            <a:r>
              <a:rPr lang="en-US" dirty="0"/>
              <a:t>and human systems to adapt” (IPCC, 2007</a:t>
            </a:r>
            <a:r>
              <a:rPr lang="en-US" dirty="0" smtClean="0"/>
              <a:t>)</a:t>
            </a:r>
          </a:p>
          <a:p>
            <a:r>
              <a:rPr lang="en-US" dirty="0"/>
              <a:t>Accept </a:t>
            </a:r>
            <a:r>
              <a:rPr lang="en-US" dirty="0" smtClean="0"/>
              <a:t>the losses and changes that we must live with because we </a:t>
            </a:r>
            <a:r>
              <a:rPr lang="en-US" dirty="0"/>
              <a:t>can’t avoid or adapt </a:t>
            </a:r>
            <a:r>
              <a:rPr lang="en-US" dirty="0" smtClean="0"/>
              <a:t>to them</a:t>
            </a:r>
          </a:p>
          <a:p>
            <a:r>
              <a:rPr lang="en-US" dirty="0" smtClean="0"/>
              <a:t>Injustice</a:t>
            </a:r>
            <a:r>
              <a:rPr lang="en-US" dirty="0"/>
              <a:t>: “nations facing rising oceans and drought are those least responsible for the problem, and they have the least resources to cope with them” </a:t>
            </a:r>
            <a:r>
              <a:rPr lang="en-US" dirty="0" smtClean="0"/>
              <a:t>(Parks et al. 337)</a:t>
            </a:r>
          </a:p>
          <a:p>
            <a:pPr lvl="1"/>
            <a:r>
              <a:rPr lang="en-US" dirty="0" smtClean="0"/>
              <a:t>Some countries, like SIDS, will lose everything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815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54" y="1066801"/>
            <a:ext cx="885029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6172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Pew Center on Global Climate Change. 2009. </a:t>
            </a:r>
            <a:r>
              <a:rPr lang="en-US" i="1" dirty="0" smtClean="0"/>
              <a:t>Climate </a:t>
            </a:r>
            <a:r>
              <a:rPr lang="en-US" i="1" dirty="0"/>
              <a:t>Change </a:t>
            </a:r>
            <a:r>
              <a:rPr lang="en-US" i="1" dirty="0" smtClean="0"/>
              <a:t>101: Understanding </a:t>
            </a:r>
            <a:r>
              <a:rPr lang="en-US" i="1" dirty="0"/>
              <a:t>and </a:t>
            </a:r>
            <a:r>
              <a:rPr lang="en-US" i="1" dirty="0" smtClean="0"/>
              <a:t>Responding to </a:t>
            </a:r>
            <a:r>
              <a:rPr lang="en-US" i="1" dirty="0"/>
              <a:t>Global Climate </a:t>
            </a:r>
            <a:r>
              <a:rPr lang="en-US" i="1" dirty="0" smtClean="0"/>
              <a:t>Change</a:t>
            </a:r>
            <a:r>
              <a:rPr lang="en-US" dirty="0" smtClean="0"/>
              <a:t>. Arlington, VA.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5400" dirty="0" smtClean="0"/>
              <a:t>QUESTIONS?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56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Iclickers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What types of impacts are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MOST likely </a:t>
            </a:r>
            <a:r>
              <a:rPr lang="en-US" dirty="0"/>
              <a:t>to motivate you to action? </a:t>
            </a:r>
            <a:endParaRPr lang="en-US" dirty="0" smtClean="0"/>
          </a:p>
          <a:p>
            <a:pPr marL="850392" lvl="1" indent="-457200">
              <a:buFont typeface="+mj-lt"/>
              <a:buAutoNum type="alphaUcPeriod"/>
            </a:pPr>
            <a:r>
              <a:rPr lang="en-US" dirty="0" smtClean="0"/>
              <a:t>Declining human health</a:t>
            </a:r>
            <a:endParaRPr lang="en-US" dirty="0"/>
          </a:p>
          <a:p>
            <a:pPr marL="850392" lvl="1" indent="-457200">
              <a:buFont typeface="+mj-lt"/>
              <a:buAutoNum type="alphaUcPeriod"/>
            </a:pPr>
            <a:r>
              <a:rPr lang="en-US" dirty="0" smtClean="0"/>
              <a:t>Species going extinct</a:t>
            </a:r>
            <a:endParaRPr lang="en-US" dirty="0"/>
          </a:p>
          <a:p>
            <a:pPr marL="850392" lvl="1" indent="-457200">
              <a:buFont typeface="+mj-lt"/>
              <a:buAutoNum type="alphaUcPeriod"/>
            </a:pPr>
            <a:r>
              <a:rPr lang="en-US" dirty="0" smtClean="0"/>
              <a:t>People in developing countries</a:t>
            </a:r>
            <a:endParaRPr lang="en-US" dirty="0"/>
          </a:p>
          <a:p>
            <a:pPr marL="850392" lvl="1" indent="-457200">
              <a:buFont typeface="+mj-lt"/>
              <a:buAutoNum type="alphaUcPeriod"/>
            </a:pPr>
            <a:r>
              <a:rPr lang="en-US" dirty="0" smtClean="0"/>
              <a:t>Destruction of ecosystems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169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Iclickers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What types of impacts are </a:t>
            </a:r>
            <a:r>
              <a:rPr lang="en-US" dirty="0" smtClean="0"/>
              <a:t>you </a:t>
            </a:r>
          </a:p>
          <a:p>
            <a:pPr marL="0" indent="0" algn="ctr">
              <a:buNone/>
            </a:pPr>
            <a:r>
              <a:rPr lang="en-US" dirty="0" smtClean="0"/>
              <a:t>MOST worried about?</a:t>
            </a:r>
          </a:p>
          <a:p>
            <a:pPr marL="850392" lvl="1" indent="-457200">
              <a:buFont typeface="+mj-lt"/>
              <a:buAutoNum type="alphaUcPeriod"/>
            </a:pPr>
            <a:r>
              <a:rPr lang="en-US" dirty="0" smtClean="0"/>
              <a:t>Long, gradual and continuous changes</a:t>
            </a:r>
            <a:endParaRPr lang="en-US" dirty="0"/>
          </a:p>
          <a:p>
            <a:pPr marL="850392" lvl="1" indent="-457200">
              <a:buFont typeface="+mj-lt"/>
              <a:buAutoNum type="alphaUcPeriod"/>
            </a:pPr>
            <a:r>
              <a:rPr lang="en-US" dirty="0" smtClean="0"/>
              <a:t>Abrupt, “non-linear</a:t>
            </a:r>
            <a:r>
              <a:rPr lang="en-US" smtClean="0"/>
              <a:t>”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8788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2101</TotalTime>
  <Words>1700</Words>
  <Application>Microsoft Office PowerPoint</Application>
  <PresentationFormat>On-screen Show (4:3)</PresentationFormat>
  <Paragraphs>183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Calibri</vt:lpstr>
      <vt:lpstr>Constantia</vt:lpstr>
      <vt:lpstr>Wingdings 2</vt:lpstr>
      <vt:lpstr>Flow</vt:lpstr>
      <vt:lpstr>Outline for class session</vt:lpstr>
      <vt:lpstr>Response Papers</vt:lpstr>
      <vt:lpstr>Final Paper Discussion</vt:lpstr>
      <vt:lpstr>What are the Likely Impacts of Climate Change?</vt:lpstr>
      <vt:lpstr>Complete Climate Impacts Lecture</vt:lpstr>
      <vt:lpstr>Impacts of climate change</vt:lpstr>
      <vt:lpstr>Overview of climate change impacts</vt:lpstr>
      <vt:lpstr>Some impacts already   “on their way”</vt:lpstr>
      <vt:lpstr>PowerPoint Presentation</vt:lpstr>
      <vt:lpstr>Other impacts depend on mitigation actions we take</vt:lpstr>
      <vt:lpstr>Major forecast climate changes</vt:lpstr>
      <vt:lpstr>Categories of impacts</vt:lpstr>
      <vt:lpstr>You will experience these impacts personally</vt:lpstr>
      <vt:lpstr>Impacts vary by region</vt:lpstr>
      <vt:lpstr>PowerPoint Presentation</vt:lpstr>
      <vt:lpstr>PowerPoint Presentation</vt:lpstr>
      <vt:lpstr>Impacts vary by sector</vt:lpstr>
      <vt:lpstr>Who and what gets harmed?  What determines how bad it will be?</vt:lpstr>
      <vt:lpstr>Non-human impacts</vt:lpstr>
      <vt:lpstr>Non-human impacts</vt:lpstr>
      <vt:lpstr>Ocean acidification</vt:lpstr>
      <vt:lpstr>Ocean acidification</vt:lpstr>
      <vt:lpstr>Climate outputs vary</vt:lpstr>
      <vt:lpstr>Examples</vt:lpstr>
      <vt:lpstr>Climate impacts influenced by:</vt:lpstr>
      <vt:lpstr>Exposure varies</vt:lpstr>
      <vt:lpstr>Vulnerability varies</vt:lpstr>
      <vt:lpstr>Vulnerability</vt:lpstr>
      <vt:lpstr>Vulnerability</vt:lpstr>
      <vt:lpstr>Adaptive capacity varies</vt:lpstr>
      <vt:lpstr>Adaptive capacity</vt:lpstr>
      <vt:lpstr>What vulnerability and adaptation look like.</vt:lpstr>
      <vt:lpstr>Resilience varies</vt:lpstr>
      <vt:lpstr>And some outcomes cannot be adapted to, so…</vt:lpstr>
      <vt:lpstr>PowerPoint Presentation</vt:lpstr>
      <vt:lpstr>PowerPoint Presentation</vt:lpstr>
      <vt:lpstr>Iclickers</vt:lpstr>
      <vt:lpstr>Iclickers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118</cp:revision>
  <dcterms:created xsi:type="dcterms:W3CDTF">2011-01-17T01:53:12Z</dcterms:created>
  <dcterms:modified xsi:type="dcterms:W3CDTF">2019-09-23T17:29:52Z</dcterms:modified>
</cp:coreProperties>
</file>