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5" r:id="rId1"/>
    <p:sldMasterId id="2147483687" r:id="rId2"/>
  </p:sldMasterIdLst>
  <p:notesMasterIdLst>
    <p:notesMasterId r:id="rId22"/>
  </p:notesMasterIdLst>
  <p:handoutMasterIdLst>
    <p:handoutMasterId r:id="rId23"/>
  </p:handoutMasterIdLst>
  <p:sldIdLst>
    <p:sldId id="500" r:id="rId3"/>
    <p:sldId id="490" r:id="rId4"/>
    <p:sldId id="505" r:id="rId5"/>
    <p:sldId id="502" r:id="rId6"/>
    <p:sldId id="503" r:id="rId7"/>
    <p:sldId id="512" r:id="rId8"/>
    <p:sldId id="513" r:id="rId9"/>
    <p:sldId id="514" r:id="rId10"/>
    <p:sldId id="515" r:id="rId11"/>
    <p:sldId id="516" r:id="rId12"/>
    <p:sldId id="517" r:id="rId13"/>
    <p:sldId id="518" r:id="rId14"/>
    <p:sldId id="511" r:id="rId15"/>
    <p:sldId id="504" r:id="rId16"/>
    <p:sldId id="480" r:id="rId17"/>
    <p:sldId id="479" r:id="rId18"/>
    <p:sldId id="489" r:id="rId19"/>
    <p:sldId id="501" r:id="rId20"/>
    <p:sldId id="519" r:id="rId21"/>
  </p:sldIdLst>
  <p:sldSz cx="12192000" cy="6858000"/>
  <p:notesSz cx="7010400" cy="9296400"/>
  <p:defaultTextStyle>
    <a:defPPr>
      <a:defRPr lang="en-US"/>
    </a:defPPr>
    <a:lvl1pPr algn="ctr" rtl="0" eaLnBrk="0" fontAlgn="base" hangingPunct="0">
      <a:spcBef>
        <a:spcPct val="20000"/>
      </a:spcBef>
      <a:spcAft>
        <a:spcPct val="0"/>
      </a:spcAft>
      <a:buChar char="–"/>
      <a:defRPr sz="40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20000"/>
      </a:spcBef>
      <a:spcAft>
        <a:spcPct val="0"/>
      </a:spcAft>
      <a:buChar char="–"/>
      <a:defRPr sz="40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20000"/>
      </a:spcBef>
      <a:spcAft>
        <a:spcPct val="0"/>
      </a:spcAft>
      <a:buChar char="–"/>
      <a:defRPr sz="40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20000"/>
      </a:spcBef>
      <a:spcAft>
        <a:spcPct val="0"/>
      </a:spcAft>
      <a:buChar char="–"/>
      <a:defRPr sz="40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20000"/>
      </a:spcBef>
      <a:spcAft>
        <a:spcPct val="0"/>
      </a:spcAft>
      <a:buChar char="–"/>
      <a:defRPr sz="40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728" autoAdjust="0"/>
  </p:normalViewPr>
  <p:slideViewPr>
    <p:cSldViewPr>
      <p:cViewPr varScale="1">
        <p:scale>
          <a:sx n="66" d="100"/>
          <a:sy n="66" d="100"/>
        </p:scale>
        <p:origin x="72" y="27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998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240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9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2400" y="8839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79C57722-D654-4404-A35D-E53B5452C1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3696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152400" cmpd="tri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l" defTabSz="931863">
              <a:spcBef>
                <a:spcPct val="0"/>
              </a:spcBef>
              <a:buFontTx/>
              <a:buNone/>
              <a:defRPr sz="1200" smtClean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152400" cmpd="tri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FontTx/>
              <a:buNone/>
              <a:defRPr sz="1200" smtClean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152400" cmpd="tri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152400" cmpd="tri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 defTabSz="931863">
              <a:spcBef>
                <a:spcPct val="0"/>
              </a:spcBef>
              <a:buFontTx/>
              <a:buNone/>
              <a:defRPr sz="1200" smtClean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152400" cmpd="tri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FontTx/>
              <a:buNone/>
              <a:defRPr sz="1200" smtClean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fld id="{E85B0D21-F042-4354-9816-F466F5A692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2736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B3515-C1BA-4DA7-89D6-F2AEECBABBBE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2B0E-9161-4208-BE72-42F900F7A8D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B3515-C1BA-4DA7-89D6-F2AEECBABBBE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2B0E-9161-4208-BE72-42F900F7A8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B3515-C1BA-4DA7-89D6-F2AEECBABBBE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2B0E-9161-4208-BE72-42F900F7A8D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B3515-C1BA-4DA7-89D6-F2AEECBABBBE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2B0E-9161-4208-BE72-42F900F7A8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B3515-C1BA-4DA7-89D6-F2AEECBABBBE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2B0E-9161-4208-BE72-42F900F7A8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B3515-C1BA-4DA7-89D6-F2AEECBABBBE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2B0E-9161-4208-BE72-42F900F7A8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B3515-C1BA-4DA7-89D6-F2AEECBABBBE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2B0E-9161-4208-BE72-42F900F7A8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B3515-C1BA-4DA7-89D6-F2AEECBABBBE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2B0E-9161-4208-BE72-42F900F7A8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40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40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B3515-C1BA-4DA7-89D6-F2AEECBABBBE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56C12B0E-9161-4208-BE72-42F900F7A8D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B3515-C1BA-4DA7-89D6-F2AEECBABBBE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2B0E-9161-4208-BE72-42F900F7A8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B3515-C1BA-4DA7-89D6-F2AEECBABBBE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2B0E-9161-4208-BE72-42F900F7A8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34AA99-3DB1-4B79-AC62-2F3F6986AA4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D2C57-5874-4AE2-AD3A-3B40B5C703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7843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34AA99-3DB1-4B79-AC62-2F3F6986AA4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D2C57-5874-4AE2-AD3A-3B40B5C703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9516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34AA99-3DB1-4B79-AC62-2F3F6986AA4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D2C57-5874-4AE2-AD3A-3B40B5C703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52380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34AA99-3DB1-4B79-AC62-2F3F6986AA4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D2C57-5874-4AE2-AD3A-3B40B5C703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9957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34AA99-3DB1-4B79-AC62-2F3F6986AA4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D2C57-5874-4AE2-AD3A-3B40B5C703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08077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34AA99-3DB1-4B79-AC62-2F3F6986AA4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D2C57-5874-4AE2-AD3A-3B40B5C703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64698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34AA99-3DB1-4B79-AC62-2F3F6986AA4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D2C57-5874-4AE2-AD3A-3B40B5C703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43100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34AA99-3DB1-4B79-AC62-2F3F6986AA4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D2C57-5874-4AE2-AD3A-3B40B5C703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66972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34AA99-3DB1-4B79-AC62-2F3F6986AA4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D2C57-5874-4AE2-AD3A-3B40B5C703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1998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34AA99-3DB1-4B79-AC62-2F3F6986AA4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D2C57-5874-4AE2-AD3A-3B40B5C703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2161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34AA99-3DB1-4B79-AC62-2F3F6986AA4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D2C57-5874-4AE2-AD3A-3B40B5C703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706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72B3515-C1BA-4DA7-89D6-F2AEECBABBBE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6C12B0E-9161-4208-BE72-42F900F7A8D4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400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40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34AA99-3DB1-4B79-AC62-2F3F6986AA4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D2C57-5874-4AE2-AD3A-3B40B5C703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3642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pages.uoregon.edu/rmitchel/commons/gamespace/mitchell/manage.shtml" TargetMode="External"/><Relationship Id="rId2" Type="http://schemas.openxmlformats.org/officeDocument/2006/relationships/hyperlink" Target="http://tiny.cc/477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Economic Perspective and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 Legal </a:t>
            </a:r>
            <a:r>
              <a:rPr lang="en-US" dirty="0" smtClean="0"/>
              <a:t>Perspective</a:t>
            </a:r>
            <a:br>
              <a:rPr lang="en-US" dirty="0" smtClean="0"/>
            </a:br>
            <a:r>
              <a:rPr lang="en-US" dirty="0" smtClean="0"/>
              <a:t>Plus the Tragedy of the Commons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96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Set up for 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assignments should be submitted online</a:t>
            </a:r>
          </a:p>
          <a:p>
            <a:r>
              <a:rPr lang="en-US" dirty="0" smtClean="0"/>
              <a:t>We will play the Tragedy of the Commons </a:t>
            </a:r>
          </a:p>
          <a:p>
            <a:r>
              <a:rPr lang="en-US" dirty="0" smtClean="0"/>
              <a:t>End of class: will write for 10 minutes on how your understanding of Tragedy of the Commons has improved since start of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3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5 perspectives on international environmental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gives alternative view on</a:t>
            </a:r>
          </a:p>
          <a:p>
            <a:pPr lvl="1"/>
            <a:r>
              <a:rPr lang="en-US" b="1" u="sng" dirty="0" smtClean="0"/>
              <a:t>Causes</a:t>
            </a:r>
            <a:r>
              <a:rPr lang="en-US" dirty="0" smtClean="0"/>
              <a:t> of our problems and why they arise</a:t>
            </a:r>
          </a:p>
          <a:p>
            <a:pPr lvl="1"/>
            <a:r>
              <a:rPr lang="en-US" b="1" u="sng" dirty="0" smtClean="0"/>
              <a:t>Solutions</a:t>
            </a:r>
            <a:r>
              <a:rPr lang="en-US" dirty="0" smtClean="0"/>
              <a:t> to these problems that we should adopt</a:t>
            </a:r>
          </a:p>
          <a:p>
            <a:r>
              <a:rPr lang="en-US" dirty="0" smtClean="0"/>
              <a:t>Economic perspective</a:t>
            </a:r>
          </a:p>
          <a:p>
            <a:r>
              <a:rPr lang="en-US" dirty="0" smtClean="0"/>
              <a:t>Legal perspective</a:t>
            </a:r>
          </a:p>
          <a:p>
            <a:r>
              <a:rPr lang="en-US" dirty="0" err="1" smtClean="0"/>
              <a:t>Ecophilosophical</a:t>
            </a:r>
            <a:r>
              <a:rPr lang="en-US" dirty="0" smtClean="0"/>
              <a:t> perspective</a:t>
            </a:r>
          </a:p>
          <a:p>
            <a:r>
              <a:rPr lang="en-US" dirty="0" smtClean="0"/>
              <a:t>Political perspective</a:t>
            </a:r>
          </a:p>
          <a:p>
            <a:r>
              <a:rPr lang="en-US" dirty="0" smtClean="0"/>
              <a:t>Scientific perspective</a:t>
            </a:r>
          </a:p>
        </p:txBody>
      </p:sp>
    </p:spTree>
    <p:extLst>
      <p:ext uri="{BB962C8B-B14F-4D97-AF65-F5344CB8AC3E}">
        <p14:creationId xmlns:p14="http://schemas.microsoft.com/office/powerpoint/2010/main" val="107561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Economic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Problem: prices are wrong; Private benefits/costs ≠ social benefits/costs</a:t>
            </a:r>
          </a:p>
          <a:p>
            <a:r>
              <a:rPr lang="en-US" smtClean="0"/>
              <a:t>Solution: get prices right / modify incentives</a:t>
            </a:r>
          </a:p>
          <a:p>
            <a:pPr lvl="0"/>
            <a:r>
              <a:rPr lang="en-US" smtClean="0"/>
              <a:t>Holds considerable sway even if you don’t agree with it</a:t>
            </a:r>
          </a:p>
          <a:p>
            <a:pPr lvl="1"/>
            <a:r>
              <a:rPr lang="en-US" smtClean="0"/>
              <a:t>Natural resources usually don’t have a price</a:t>
            </a:r>
          </a:p>
          <a:p>
            <a:pPr lvl="1"/>
            <a:r>
              <a:rPr lang="en-US" smtClean="0"/>
              <a:t>When they do, price may not reflect total value to society</a:t>
            </a:r>
          </a:p>
          <a:p>
            <a:pPr lvl="1"/>
            <a:r>
              <a:rPr lang="en-US" smtClean="0"/>
              <a:t>For example, mining rights to land do not reflect total value of land including views destroyed, etc. and same for timber harvest rights</a:t>
            </a:r>
          </a:p>
          <a:p>
            <a:pPr lvl="1"/>
            <a:r>
              <a:rPr lang="en-US" smtClean="0"/>
              <a:t>Pollution costs are not included in price of using pollutant (e.g., gasoline)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20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Externalities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Effects of producing/consuming something that are felt by people not involved in the market transaction</a:t>
            </a:r>
          </a:p>
          <a:p>
            <a:pPr lvl="1"/>
            <a:r>
              <a:rPr lang="en-US" smtClean="0"/>
              <a:t>Transaction imposes costs on people who can’t decide not to engage in transaction</a:t>
            </a:r>
          </a:p>
          <a:p>
            <a:r>
              <a:rPr lang="en-US" smtClean="0"/>
              <a:t>Solution: “internalize” costs </a:t>
            </a:r>
          </a:p>
          <a:p>
            <a:pPr lvl="1"/>
            <a:r>
              <a:rPr lang="en-US" smtClean="0"/>
              <a:t>This causes those who ARE involved in transaction to take those social costs into account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4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Upstream/Downstream Problems</a:t>
            </a:r>
            <a:br>
              <a:rPr lang="en-US" dirty="0" smtClean="0"/>
            </a:br>
            <a:r>
              <a:rPr lang="en-US" dirty="0" smtClean="0"/>
              <a:t>e.g. Rhine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8"/>
          <p:cNvGrpSpPr/>
          <p:nvPr/>
        </p:nvGrpSpPr>
        <p:grpSpPr>
          <a:xfrm>
            <a:off x="1905000" y="1219201"/>
            <a:ext cx="2897778" cy="1558833"/>
            <a:chOff x="990600" y="2172789"/>
            <a:chExt cx="2897778" cy="1558833"/>
          </a:xfrm>
        </p:grpSpPr>
        <p:sp>
          <p:nvSpPr>
            <p:cNvPr id="7" name="Rectangle 6"/>
            <p:cNvSpPr/>
            <p:nvPr/>
          </p:nvSpPr>
          <p:spPr>
            <a:xfrm>
              <a:off x="990600" y="2958737"/>
              <a:ext cx="2897778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Harming/Mitigating Behaviors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Interests</a:t>
              </a:r>
            </a:p>
          </p:txBody>
        </p:sp>
      </p:grpSp>
      <p:grpSp>
        <p:nvGrpSpPr>
          <p:cNvPr id="4" name="Group 9"/>
          <p:cNvGrpSpPr/>
          <p:nvPr/>
        </p:nvGrpSpPr>
        <p:grpSpPr>
          <a:xfrm>
            <a:off x="7391400" y="1219201"/>
            <a:ext cx="2897778" cy="1558833"/>
            <a:chOff x="990600" y="2172789"/>
            <a:chExt cx="2897778" cy="1558833"/>
          </a:xfrm>
        </p:grpSpPr>
        <p:sp>
          <p:nvSpPr>
            <p:cNvPr id="12" name="Rectangle 11"/>
            <p:cNvSpPr/>
            <p:nvPr/>
          </p:nvSpPr>
          <p:spPr>
            <a:xfrm>
              <a:off x="990600" y="2958737"/>
              <a:ext cx="2897778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Harming/Mitigating Behaviors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Interests</a:t>
              </a: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646022" y="5029201"/>
            <a:ext cx="2895600" cy="154794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Interests</a:t>
            </a:r>
          </a:p>
        </p:txBody>
      </p:sp>
      <p:sp>
        <p:nvSpPr>
          <p:cNvPr id="19" name="Oval 18"/>
          <p:cNvSpPr/>
          <p:nvPr/>
        </p:nvSpPr>
        <p:spPr>
          <a:xfrm>
            <a:off x="4876800" y="3124200"/>
            <a:ext cx="2438400" cy="1143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Environmental Impacts</a:t>
            </a:r>
          </a:p>
        </p:txBody>
      </p:sp>
      <p:cxnSp>
        <p:nvCxnSpPr>
          <p:cNvPr id="32" name="Curved Connector 23"/>
          <p:cNvCxnSpPr>
            <a:stCxn id="12" idx="2"/>
            <a:endCxn id="19" idx="6"/>
          </p:cNvCxnSpPr>
          <p:nvPr/>
        </p:nvCxnSpPr>
        <p:spPr>
          <a:xfrm rot="5400000">
            <a:off x="7618913" y="2474323"/>
            <a:ext cx="917667" cy="1525089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3"/>
          <p:cNvCxnSpPr>
            <a:stCxn id="7" idx="2"/>
            <a:endCxn id="19" idx="2"/>
          </p:cNvCxnSpPr>
          <p:nvPr/>
        </p:nvCxnSpPr>
        <p:spPr>
          <a:xfrm rot="16200000" flipH="1">
            <a:off x="3656512" y="2475411"/>
            <a:ext cx="917667" cy="1522911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752600" y="4191000"/>
            <a:ext cx="2819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Some actors contribute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3620" y="4572000"/>
            <a:ext cx="2209255" cy="370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Downstream State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746" y="1676400"/>
            <a:ext cx="2209255" cy="370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Upstream States</a:t>
            </a:r>
          </a:p>
        </p:txBody>
      </p:sp>
    </p:spTree>
    <p:extLst>
      <p:ext uri="{BB962C8B-B14F-4D97-AF65-F5344CB8AC3E}">
        <p14:creationId xmlns:p14="http://schemas.microsoft.com/office/powerpoint/2010/main" val="361236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8"/>
          <p:cNvGrpSpPr/>
          <p:nvPr/>
        </p:nvGrpSpPr>
        <p:grpSpPr>
          <a:xfrm>
            <a:off x="1905000" y="1219201"/>
            <a:ext cx="2897778" cy="1558833"/>
            <a:chOff x="990600" y="2172789"/>
            <a:chExt cx="2897778" cy="1558833"/>
          </a:xfrm>
        </p:grpSpPr>
        <p:sp>
          <p:nvSpPr>
            <p:cNvPr id="7" name="Rectangle 6"/>
            <p:cNvSpPr/>
            <p:nvPr/>
          </p:nvSpPr>
          <p:spPr>
            <a:xfrm>
              <a:off x="990600" y="2958737"/>
              <a:ext cx="2897778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Harming/Mitigating Behaviors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Interests</a:t>
              </a:r>
            </a:p>
          </p:txBody>
        </p:sp>
      </p:grpSp>
      <p:grpSp>
        <p:nvGrpSpPr>
          <p:cNvPr id="4" name="Group 9"/>
          <p:cNvGrpSpPr/>
          <p:nvPr/>
        </p:nvGrpSpPr>
        <p:grpSpPr>
          <a:xfrm>
            <a:off x="7391400" y="1219201"/>
            <a:ext cx="2897778" cy="1558833"/>
            <a:chOff x="990600" y="2172789"/>
            <a:chExt cx="2897778" cy="1558833"/>
          </a:xfrm>
        </p:grpSpPr>
        <p:sp>
          <p:nvSpPr>
            <p:cNvPr id="12" name="Rectangle 11"/>
            <p:cNvSpPr/>
            <p:nvPr/>
          </p:nvSpPr>
          <p:spPr>
            <a:xfrm>
              <a:off x="990600" y="2958737"/>
              <a:ext cx="2897778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Harming/Mitigating Behaviors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Interests</a:t>
              </a: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646022" y="5029201"/>
            <a:ext cx="2895600" cy="154794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Interests</a:t>
            </a:r>
          </a:p>
        </p:txBody>
      </p:sp>
      <p:sp>
        <p:nvSpPr>
          <p:cNvPr id="19" name="Oval 18"/>
          <p:cNvSpPr/>
          <p:nvPr/>
        </p:nvSpPr>
        <p:spPr>
          <a:xfrm>
            <a:off x="4876800" y="3124200"/>
            <a:ext cx="2438400" cy="1143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Environmental Impacts</a:t>
            </a:r>
          </a:p>
        </p:txBody>
      </p:sp>
      <p:cxnSp>
        <p:nvCxnSpPr>
          <p:cNvPr id="32" name="Curved Connector 23"/>
          <p:cNvCxnSpPr>
            <a:stCxn id="12" idx="2"/>
            <a:endCxn id="19" idx="6"/>
          </p:cNvCxnSpPr>
          <p:nvPr/>
        </p:nvCxnSpPr>
        <p:spPr>
          <a:xfrm rot="5400000">
            <a:off x="7618913" y="2474323"/>
            <a:ext cx="917667" cy="1525089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urved Connector 23"/>
          <p:cNvCxnSpPr>
            <a:stCxn id="19" idx="4"/>
            <a:endCxn id="17" idx="0"/>
          </p:cNvCxnSpPr>
          <p:nvPr/>
        </p:nvCxnSpPr>
        <p:spPr>
          <a:xfrm rot="5400000">
            <a:off x="5713912" y="4647111"/>
            <a:ext cx="762001" cy="2178"/>
          </a:xfrm>
          <a:prstGeom prst="curvedConnector3">
            <a:avLst>
              <a:gd name="adj1" fmla="val 50000"/>
            </a:avLst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3"/>
          <p:cNvCxnSpPr>
            <a:stCxn id="7" idx="2"/>
            <a:endCxn id="19" idx="2"/>
          </p:cNvCxnSpPr>
          <p:nvPr/>
        </p:nvCxnSpPr>
        <p:spPr>
          <a:xfrm rot="16200000" flipH="1">
            <a:off x="3656512" y="2475411"/>
            <a:ext cx="917667" cy="1522911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752600" y="4191001"/>
            <a:ext cx="2819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Some actors contribute;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OTHERS are harmed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03620" y="4572000"/>
            <a:ext cx="2209255" cy="370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Downstream State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746" y="1676400"/>
            <a:ext cx="2209255" cy="370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Upstream States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09600" y="838200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Upstream/Downstream Problems</a:t>
            </a:r>
            <a:br>
              <a:rPr lang="en-US" dirty="0"/>
            </a:br>
            <a:r>
              <a:rPr lang="en-US" dirty="0"/>
              <a:t>e.g. </a:t>
            </a:r>
            <a:r>
              <a:rPr lang="en-US" dirty="0" smtClean="0"/>
              <a:t>Rhine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8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Direct Tragedy of the Commons</a:t>
            </a:r>
            <a:br>
              <a:rPr lang="en-US" smtClean="0"/>
            </a:br>
            <a:r>
              <a:rPr lang="en-US" smtClean="0"/>
              <a:t>e.g. fisheries</a:t>
            </a:r>
            <a:br>
              <a:rPr lang="en-US" smtClean="0"/>
            </a:br>
            <a:r>
              <a:rPr lang="en-US" smtClean="0"/>
              <a:t>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1905000" y="1219201"/>
            <a:ext cx="2897778" cy="1558833"/>
            <a:chOff x="990600" y="2172789"/>
            <a:chExt cx="2897778" cy="1558833"/>
          </a:xfrm>
        </p:grpSpPr>
        <p:sp>
          <p:nvSpPr>
            <p:cNvPr id="7" name="Rectangle 6"/>
            <p:cNvSpPr/>
            <p:nvPr/>
          </p:nvSpPr>
          <p:spPr>
            <a:xfrm>
              <a:off x="990600" y="2958737"/>
              <a:ext cx="2897778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Harming/Mitigating Behaviors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Interests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391400" y="1219201"/>
            <a:ext cx="2897778" cy="1558833"/>
            <a:chOff x="990600" y="2172789"/>
            <a:chExt cx="2897778" cy="1558833"/>
          </a:xfrm>
        </p:grpSpPr>
        <p:sp>
          <p:nvSpPr>
            <p:cNvPr id="12" name="Rectangle 11"/>
            <p:cNvSpPr/>
            <p:nvPr/>
          </p:nvSpPr>
          <p:spPr>
            <a:xfrm>
              <a:off x="990600" y="2958737"/>
              <a:ext cx="2897778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Harming/Mitigating Behaviors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Interests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646022" y="5029200"/>
            <a:ext cx="2897778" cy="1547948"/>
            <a:chOff x="3122022" y="4330337"/>
            <a:chExt cx="2897778" cy="1547948"/>
          </a:xfrm>
        </p:grpSpPr>
        <p:sp>
          <p:nvSpPr>
            <p:cNvPr id="16" name="Rectangle 15"/>
            <p:cNvSpPr/>
            <p:nvPr/>
          </p:nvSpPr>
          <p:spPr>
            <a:xfrm>
              <a:off x="3124200" y="4330337"/>
              <a:ext cx="2895600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Harming/Mitigating Behaviors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122022" y="5105400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Interests</a:t>
              </a:r>
            </a:p>
          </p:txBody>
        </p:sp>
      </p:grpSp>
      <p:sp>
        <p:nvSpPr>
          <p:cNvPr id="19" name="Oval 18"/>
          <p:cNvSpPr/>
          <p:nvPr/>
        </p:nvSpPr>
        <p:spPr>
          <a:xfrm>
            <a:off x="4876800" y="3124200"/>
            <a:ext cx="2438400" cy="1143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Environmental Impacts</a:t>
            </a:r>
          </a:p>
        </p:txBody>
      </p:sp>
      <p:cxnSp>
        <p:nvCxnSpPr>
          <p:cNvPr id="32" name="Curved Connector 23"/>
          <p:cNvCxnSpPr>
            <a:stCxn id="12" idx="2"/>
            <a:endCxn id="19" idx="6"/>
          </p:cNvCxnSpPr>
          <p:nvPr/>
        </p:nvCxnSpPr>
        <p:spPr>
          <a:xfrm rot="5400000">
            <a:off x="7618913" y="2474323"/>
            <a:ext cx="917667" cy="1525089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23"/>
          <p:cNvCxnSpPr>
            <a:stCxn id="16" idx="0"/>
            <a:endCxn id="19" idx="4"/>
          </p:cNvCxnSpPr>
          <p:nvPr/>
        </p:nvCxnSpPr>
        <p:spPr>
          <a:xfrm rot="5400000" flipH="1" flipV="1">
            <a:off x="5715000" y="4648200"/>
            <a:ext cx="762000" cy="1588"/>
          </a:xfrm>
          <a:prstGeom prst="curvedConnector3">
            <a:avLst>
              <a:gd name="adj1" fmla="val 50000"/>
            </a:avLst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3"/>
          <p:cNvCxnSpPr>
            <a:stCxn id="7" idx="2"/>
            <a:endCxn id="19" idx="2"/>
          </p:cNvCxnSpPr>
          <p:nvPr/>
        </p:nvCxnSpPr>
        <p:spPr>
          <a:xfrm rot="16200000" flipH="1">
            <a:off x="3656512" y="2475411"/>
            <a:ext cx="917667" cy="1522911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1752600" y="4191000"/>
            <a:ext cx="2819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Everybody contributes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848600" y="4191001"/>
            <a:ext cx="2819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Behaviors that resolve problem are SAME as those that cause it</a:t>
            </a:r>
          </a:p>
        </p:txBody>
      </p:sp>
    </p:spTree>
    <p:extLst>
      <p:ext uri="{BB962C8B-B14F-4D97-AF65-F5344CB8AC3E}">
        <p14:creationId xmlns:p14="http://schemas.microsoft.com/office/powerpoint/2010/main" val="348966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Direct Tragedy of the Commons</a:t>
            </a:r>
            <a:br>
              <a:rPr lang="en-US" smtClean="0"/>
            </a:br>
            <a:r>
              <a:rPr lang="en-US" smtClean="0"/>
              <a:t>e.g. fisheries</a:t>
            </a:r>
            <a:br>
              <a:rPr lang="en-US" smtClean="0"/>
            </a:br>
            <a:r>
              <a:rPr lang="en-US" smtClean="0"/>
              <a:t>.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8"/>
          <p:cNvGrpSpPr/>
          <p:nvPr/>
        </p:nvGrpSpPr>
        <p:grpSpPr>
          <a:xfrm>
            <a:off x="1905000" y="1219201"/>
            <a:ext cx="2897778" cy="1558833"/>
            <a:chOff x="990600" y="2172789"/>
            <a:chExt cx="2897778" cy="1558833"/>
          </a:xfrm>
        </p:grpSpPr>
        <p:sp>
          <p:nvSpPr>
            <p:cNvPr id="7" name="Rectangle 6"/>
            <p:cNvSpPr/>
            <p:nvPr/>
          </p:nvSpPr>
          <p:spPr>
            <a:xfrm>
              <a:off x="990600" y="2958737"/>
              <a:ext cx="2897778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Harming/Mitigating Behaviors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Interests</a:t>
              </a:r>
            </a:p>
          </p:txBody>
        </p:sp>
      </p:grpSp>
      <p:grpSp>
        <p:nvGrpSpPr>
          <p:cNvPr id="4" name="Group 9"/>
          <p:cNvGrpSpPr/>
          <p:nvPr/>
        </p:nvGrpSpPr>
        <p:grpSpPr>
          <a:xfrm>
            <a:off x="7391400" y="1219201"/>
            <a:ext cx="2897778" cy="1558833"/>
            <a:chOff x="990600" y="2172789"/>
            <a:chExt cx="2897778" cy="1558833"/>
          </a:xfrm>
        </p:grpSpPr>
        <p:sp>
          <p:nvSpPr>
            <p:cNvPr id="12" name="Rectangle 11"/>
            <p:cNvSpPr/>
            <p:nvPr/>
          </p:nvSpPr>
          <p:spPr>
            <a:xfrm>
              <a:off x="990600" y="2958737"/>
              <a:ext cx="2897778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Harming/Mitigating Behaviors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Interests</a:t>
              </a:r>
            </a:p>
          </p:txBody>
        </p:sp>
      </p:grpSp>
      <p:grpSp>
        <p:nvGrpSpPr>
          <p:cNvPr id="5" name="Group 38"/>
          <p:cNvGrpSpPr/>
          <p:nvPr/>
        </p:nvGrpSpPr>
        <p:grpSpPr>
          <a:xfrm>
            <a:off x="4646022" y="5029200"/>
            <a:ext cx="2897778" cy="1547948"/>
            <a:chOff x="3122022" y="4330337"/>
            <a:chExt cx="2897778" cy="1547948"/>
          </a:xfrm>
        </p:grpSpPr>
        <p:sp>
          <p:nvSpPr>
            <p:cNvPr id="16" name="Rectangle 15"/>
            <p:cNvSpPr/>
            <p:nvPr/>
          </p:nvSpPr>
          <p:spPr>
            <a:xfrm>
              <a:off x="3124200" y="4330337"/>
              <a:ext cx="2895600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Harming/Mitigating Behaviors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122022" y="5105400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Interests</a:t>
              </a:r>
            </a:p>
          </p:txBody>
        </p:sp>
      </p:grpSp>
      <p:sp>
        <p:nvSpPr>
          <p:cNvPr id="19" name="Oval 18"/>
          <p:cNvSpPr/>
          <p:nvPr/>
        </p:nvSpPr>
        <p:spPr>
          <a:xfrm>
            <a:off x="4876800" y="3124200"/>
            <a:ext cx="2438400" cy="1143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Environmental Impacts</a:t>
            </a:r>
          </a:p>
        </p:txBody>
      </p:sp>
      <p:cxnSp>
        <p:nvCxnSpPr>
          <p:cNvPr id="32" name="Curved Connector 23"/>
          <p:cNvCxnSpPr>
            <a:stCxn id="12" idx="2"/>
            <a:endCxn id="19" idx="6"/>
          </p:cNvCxnSpPr>
          <p:nvPr/>
        </p:nvCxnSpPr>
        <p:spPr>
          <a:xfrm rot="5400000">
            <a:off x="7618913" y="2474323"/>
            <a:ext cx="917667" cy="1525089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23"/>
          <p:cNvCxnSpPr>
            <a:stCxn id="16" idx="0"/>
            <a:endCxn id="19" idx="4"/>
          </p:cNvCxnSpPr>
          <p:nvPr/>
        </p:nvCxnSpPr>
        <p:spPr>
          <a:xfrm rot="5400000" flipH="1" flipV="1">
            <a:off x="5715000" y="4648200"/>
            <a:ext cx="762000" cy="1588"/>
          </a:xfrm>
          <a:prstGeom prst="curvedConnector3">
            <a:avLst>
              <a:gd name="adj1" fmla="val 50000"/>
            </a:avLst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urved Connector 23"/>
          <p:cNvCxnSpPr>
            <a:stCxn id="19" idx="0"/>
            <a:endCxn id="8" idx="3"/>
          </p:cNvCxnSpPr>
          <p:nvPr/>
        </p:nvCxnSpPr>
        <p:spPr>
          <a:xfrm rot="16200000" flipV="1">
            <a:off x="4689023" y="1717222"/>
            <a:ext cx="1518557" cy="1295400"/>
          </a:xfrm>
          <a:prstGeom prst="curvedConnector2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urved Connector 23"/>
          <p:cNvCxnSpPr>
            <a:stCxn id="19" idx="0"/>
            <a:endCxn id="13" idx="1"/>
          </p:cNvCxnSpPr>
          <p:nvPr/>
        </p:nvCxnSpPr>
        <p:spPr>
          <a:xfrm rot="5400000" flipH="1" flipV="1">
            <a:off x="5984423" y="1717222"/>
            <a:ext cx="1518557" cy="1295400"/>
          </a:xfrm>
          <a:prstGeom prst="curvedConnector2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urved Connector 23"/>
          <p:cNvCxnSpPr>
            <a:stCxn id="19" idx="2"/>
            <a:endCxn id="17" idx="1"/>
          </p:cNvCxnSpPr>
          <p:nvPr/>
        </p:nvCxnSpPr>
        <p:spPr>
          <a:xfrm rot="10800000" flipV="1">
            <a:off x="4646022" y="3695700"/>
            <a:ext cx="230778" cy="2495006"/>
          </a:xfrm>
          <a:prstGeom prst="curvedConnector3">
            <a:avLst>
              <a:gd name="adj1" fmla="val 436791"/>
            </a:avLst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3"/>
          <p:cNvCxnSpPr>
            <a:stCxn id="7" idx="2"/>
            <a:endCxn id="19" idx="2"/>
          </p:cNvCxnSpPr>
          <p:nvPr/>
        </p:nvCxnSpPr>
        <p:spPr>
          <a:xfrm rot="16200000" flipH="1">
            <a:off x="3656512" y="2475411"/>
            <a:ext cx="917667" cy="1522911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752600" y="4191001"/>
            <a:ext cx="2819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Everybody contributes;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Everybody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is harmed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48600" y="4191001"/>
            <a:ext cx="2819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Behaviors that resolve problem are SAME as those that cause it</a:t>
            </a:r>
          </a:p>
        </p:txBody>
      </p:sp>
    </p:spTree>
    <p:extLst>
      <p:ext uri="{BB962C8B-B14F-4D97-AF65-F5344CB8AC3E}">
        <p14:creationId xmlns:p14="http://schemas.microsoft.com/office/powerpoint/2010/main" val="121612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Indirect Tragedy of the Commons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8"/>
          <p:cNvGrpSpPr/>
          <p:nvPr/>
        </p:nvGrpSpPr>
        <p:grpSpPr>
          <a:xfrm>
            <a:off x="1905000" y="1219201"/>
            <a:ext cx="2897778" cy="1558833"/>
            <a:chOff x="990600" y="2172789"/>
            <a:chExt cx="2897778" cy="1558833"/>
          </a:xfrm>
        </p:grpSpPr>
        <p:sp>
          <p:nvSpPr>
            <p:cNvPr id="5" name="Rectangle 4"/>
            <p:cNvSpPr/>
            <p:nvPr/>
          </p:nvSpPr>
          <p:spPr>
            <a:xfrm>
              <a:off x="990600" y="2958736"/>
              <a:ext cx="1447800" cy="77288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Mitigating Behaviors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2440578" y="2958737"/>
              <a:ext cx="1447800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Harming Behaviors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Interests</a:t>
              </a:r>
            </a:p>
          </p:txBody>
        </p:sp>
      </p:grpSp>
      <p:grpSp>
        <p:nvGrpSpPr>
          <p:cNvPr id="4" name="Group 9"/>
          <p:cNvGrpSpPr/>
          <p:nvPr/>
        </p:nvGrpSpPr>
        <p:grpSpPr>
          <a:xfrm>
            <a:off x="7391400" y="1219201"/>
            <a:ext cx="2897778" cy="1558833"/>
            <a:chOff x="990600" y="2172789"/>
            <a:chExt cx="2897778" cy="1558833"/>
          </a:xfrm>
        </p:grpSpPr>
        <p:sp>
          <p:nvSpPr>
            <p:cNvPr id="11" name="Rectangle 10"/>
            <p:cNvSpPr/>
            <p:nvPr/>
          </p:nvSpPr>
          <p:spPr>
            <a:xfrm>
              <a:off x="990600" y="2958736"/>
              <a:ext cx="1447800" cy="77288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Mitigating Behaviors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440578" y="2958737"/>
              <a:ext cx="1447800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Harming Behaviors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Interests</a:t>
              </a:r>
            </a:p>
          </p:txBody>
        </p:sp>
      </p:grpSp>
      <p:grpSp>
        <p:nvGrpSpPr>
          <p:cNvPr id="6" name="Group 38"/>
          <p:cNvGrpSpPr/>
          <p:nvPr/>
        </p:nvGrpSpPr>
        <p:grpSpPr>
          <a:xfrm>
            <a:off x="4646022" y="5105400"/>
            <a:ext cx="2897778" cy="1547948"/>
            <a:chOff x="3122022" y="4330337"/>
            <a:chExt cx="2897778" cy="1547948"/>
          </a:xfrm>
        </p:grpSpPr>
        <p:sp>
          <p:nvSpPr>
            <p:cNvPr id="15" name="Rectangle 14"/>
            <p:cNvSpPr/>
            <p:nvPr/>
          </p:nvSpPr>
          <p:spPr>
            <a:xfrm>
              <a:off x="3122022" y="4332515"/>
              <a:ext cx="1447800" cy="77288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Mitigating Behaviors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572000" y="4330337"/>
              <a:ext cx="1447800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Harming Behaviors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122022" y="5105400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Interests</a:t>
              </a: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1752600" y="4191000"/>
            <a:ext cx="2819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Everybody contributes;</a:t>
            </a:r>
          </a:p>
        </p:txBody>
      </p:sp>
      <p:cxnSp>
        <p:nvCxnSpPr>
          <p:cNvPr id="50" name="Curved Connector 23"/>
          <p:cNvCxnSpPr>
            <a:endCxn id="57" idx="2"/>
          </p:cNvCxnSpPr>
          <p:nvPr/>
        </p:nvCxnSpPr>
        <p:spPr>
          <a:xfrm rot="16200000" flipH="1">
            <a:off x="4019550" y="2838451"/>
            <a:ext cx="952500" cy="761999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urved Connector 23"/>
          <p:cNvCxnSpPr>
            <a:endCxn id="57" idx="6"/>
          </p:cNvCxnSpPr>
          <p:nvPr/>
        </p:nvCxnSpPr>
        <p:spPr>
          <a:xfrm rot="5400000">
            <a:off x="7981407" y="2111827"/>
            <a:ext cx="917667" cy="2250078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urved Connector 23"/>
          <p:cNvCxnSpPr>
            <a:endCxn id="57" idx="5"/>
          </p:cNvCxnSpPr>
          <p:nvPr/>
        </p:nvCxnSpPr>
        <p:spPr>
          <a:xfrm rot="5400000" flipH="1" flipV="1">
            <a:off x="6386208" y="4533504"/>
            <a:ext cx="1005588" cy="138204"/>
          </a:xfrm>
          <a:prstGeom prst="curvedConnector3">
            <a:avLst>
              <a:gd name="adj1" fmla="val 50000"/>
            </a:avLst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/>
          <p:cNvSpPr/>
          <p:nvPr/>
        </p:nvSpPr>
        <p:spPr>
          <a:xfrm>
            <a:off x="4876800" y="3124200"/>
            <a:ext cx="2438400" cy="1143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Environmental Impacts</a:t>
            </a:r>
          </a:p>
        </p:txBody>
      </p:sp>
    </p:spTree>
    <p:extLst>
      <p:ext uri="{BB962C8B-B14F-4D97-AF65-F5344CB8AC3E}">
        <p14:creationId xmlns:p14="http://schemas.microsoft.com/office/powerpoint/2010/main" val="237650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Indirect Tragedy of the Commons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8"/>
          <p:cNvGrpSpPr/>
          <p:nvPr/>
        </p:nvGrpSpPr>
        <p:grpSpPr>
          <a:xfrm>
            <a:off x="1905000" y="1219201"/>
            <a:ext cx="2897778" cy="1558833"/>
            <a:chOff x="990600" y="2172789"/>
            <a:chExt cx="2897778" cy="1558833"/>
          </a:xfrm>
        </p:grpSpPr>
        <p:sp>
          <p:nvSpPr>
            <p:cNvPr id="5" name="Rectangle 4"/>
            <p:cNvSpPr/>
            <p:nvPr/>
          </p:nvSpPr>
          <p:spPr>
            <a:xfrm>
              <a:off x="990600" y="2958736"/>
              <a:ext cx="1447800" cy="77288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Mitigating Behaviors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2440578" y="2958737"/>
              <a:ext cx="1447800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Harming Behaviors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Interests</a:t>
              </a:r>
            </a:p>
          </p:txBody>
        </p:sp>
      </p:grpSp>
      <p:grpSp>
        <p:nvGrpSpPr>
          <p:cNvPr id="4" name="Group 9"/>
          <p:cNvGrpSpPr/>
          <p:nvPr/>
        </p:nvGrpSpPr>
        <p:grpSpPr>
          <a:xfrm>
            <a:off x="7391400" y="1219201"/>
            <a:ext cx="2897778" cy="1558833"/>
            <a:chOff x="990600" y="2172789"/>
            <a:chExt cx="2897778" cy="1558833"/>
          </a:xfrm>
        </p:grpSpPr>
        <p:sp>
          <p:nvSpPr>
            <p:cNvPr id="11" name="Rectangle 10"/>
            <p:cNvSpPr/>
            <p:nvPr/>
          </p:nvSpPr>
          <p:spPr>
            <a:xfrm>
              <a:off x="990600" y="2958736"/>
              <a:ext cx="1447800" cy="77288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Mitigating Behaviors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440578" y="2958737"/>
              <a:ext cx="1447800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Harming Behaviors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Interests</a:t>
              </a:r>
            </a:p>
          </p:txBody>
        </p:sp>
      </p:grpSp>
      <p:grpSp>
        <p:nvGrpSpPr>
          <p:cNvPr id="6" name="Group 38"/>
          <p:cNvGrpSpPr/>
          <p:nvPr/>
        </p:nvGrpSpPr>
        <p:grpSpPr>
          <a:xfrm>
            <a:off x="4646022" y="5105400"/>
            <a:ext cx="2897778" cy="1547948"/>
            <a:chOff x="3122022" y="4330337"/>
            <a:chExt cx="2897778" cy="1547948"/>
          </a:xfrm>
        </p:grpSpPr>
        <p:sp>
          <p:nvSpPr>
            <p:cNvPr id="15" name="Rectangle 14"/>
            <p:cNvSpPr/>
            <p:nvPr/>
          </p:nvSpPr>
          <p:spPr>
            <a:xfrm>
              <a:off x="3122022" y="4332515"/>
              <a:ext cx="1447800" cy="77288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Mitigating Behaviors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572000" y="4330337"/>
              <a:ext cx="1447800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Harming Behaviors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122022" y="5105400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Interests</a:t>
              </a:r>
            </a:p>
          </p:txBody>
        </p:sp>
      </p:grpSp>
      <p:cxnSp>
        <p:nvCxnSpPr>
          <p:cNvPr id="24" name="Curved Connector 23"/>
          <p:cNvCxnSpPr>
            <a:endCxn id="30" idx="2"/>
          </p:cNvCxnSpPr>
          <p:nvPr/>
        </p:nvCxnSpPr>
        <p:spPr>
          <a:xfrm rot="16200000" flipH="1">
            <a:off x="4019550" y="2838451"/>
            <a:ext cx="952500" cy="761999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urved Connector 23"/>
          <p:cNvCxnSpPr>
            <a:stCxn id="12" idx="2"/>
            <a:endCxn id="30" idx="6"/>
          </p:cNvCxnSpPr>
          <p:nvPr/>
        </p:nvCxnSpPr>
        <p:spPr>
          <a:xfrm rot="5400000">
            <a:off x="7981407" y="2111827"/>
            <a:ext cx="917667" cy="2250078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23"/>
          <p:cNvCxnSpPr>
            <a:stCxn id="16" idx="0"/>
            <a:endCxn id="30" idx="5"/>
          </p:cNvCxnSpPr>
          <p:nvPr/>
        </p:nvCxnSpPr>
        <p:spPr>
          <a:xfrm rot="5400000" flipH="1" flipV="1">
            <a:off x="6386208" y="4533504"/>
            <a:ext cx="1005588" cy="138204"/>
          </a:xfrm>
          <a:prstGeom prst="curvedConnector3">
            <a:avLst>
              <a:gd name="adj1" fmla="val 50000"/>
            </a:avLst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urved Connector 23"/>
          <p:cNvCxnSpPr>
            <a:stCxn id="30" idx="0"/>
            <a:endCxn id="8" idx="3"/>
          </p:cNvCxnSpPr>
          <p:nvPr/>
        </p:nvCxnSpPr>
        <p:spPr>
          <a:xfrm rot="16200000" flipV="1">
            <a:off x="4689023" y="1717222"/>
            <a:ext cx="1518557" cy="1295400"/>
          </a:xfrm>
          <a:prstGeom prst="curvedConnector2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urved Connector 23"/>
          <p:cNvCxnSpPr>
            <a:stCxn id="30" idx="0"/>
            <a:endCxn id="13" idx="1"/>
          </p:cNvCxnSpPr>
          <p:nvPr/>
        </p:nvCxnSpPr>
        <p:spPr>
          <a:xfrm rot="5400000" flipH="1" flipV="1">
            <a:off x="5984423" y="1717222"/>
            <a:ext cx="1518557" cy="1295400"/>
          </a:xfrm>
          <a:prstGeom prst="curvedConnector2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752600" y="4191001"/>
            <a:ext cx="2819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Everybody contributes;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Everybody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is harmed</a:t>
            </a:r>
          </a:p>
        </p:txBody>
      </p:sp>
      <p:sp>
        <p:nvSpPr>
          <p:cNvPr id="30" name="Oval 29"/>
          <p:cNvSpPr/>
          <p:nvPr/>
        </p:nvSpPr>
        <p:spPr>
          <a:xfrm>
            <a:off x="4876800" y="3124200"/>
            <a:ext cx="2438400" cy="1143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Environmental Impacts</a:t>
            </a:r>
          </a:p>
        </p:txBody>
      </p:sp>
      <p:cxnSp>
        <p:nvCxnSpPr>
          <p:cNvPr id="44" name="Curved Connector 23"/>
          <p:cNvCxnSpPr/>
          <p:nvPr/>
        </p:nvCxnSpPr>
        <p:spPr>
          <a:xfrm rot="10800000" flipV="1">
            <a:off x="4646022" y="3695700"/>
            <a:ext cx="230778" cy="2495006"/>
          </a:xfrm>
          <a:prstGeom prst="curvedConnector3">
            <a:avLst>
              <a:gd name="adj1" fmla="val 436791"/>
            </a:avLst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200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Indirect Tragedy of the Commons, e.g. climate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8"/>
          <p:cNvGrpSpPr/>
          <p:nvPr/>
        </p:nvGrpSpPr>
        <p:grpSpPr>
          <a:xfrm>
            <a:off x="1905000" y="1219201"/>
            <a:ext cx="2897778" cy="1558833"/>
            <a:chOff x="990600" y="2172789"/>
            <a:chExt cx="2897778" cy="1558833"/>
          </a:xfrm>
        </p:grpSpPr>
        <p:sp>
          <p:nvSpPr>
            <p:cNvPr id="5" name="Rectangle 4"/>
            <p:cNvSpPr/>
            <p:nvPr/>
          </p:nvSpPr>
          <p:spPr>
            <a:xfrm>
              <a:off x="990600" y="2958736"/>
              <a:ext cx="1447800" cy="77288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Mitigating Behaviors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2440578" y="2958737"/>
              <a:ext cx="1447800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Harming Behaviors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Interests</a:t>
              </a:r>
            </a:p>
          </p:txBody>
        </p:sp>
      </p:grpSp>
      <p:grpSp>
        <p:nvGrpSpPr>
          <p:cNvPr id="4" name="Group 9"/>
          <p:cNvGrpSpPr/>
          <p:nvPr/>
        </p:nvGrpSpPr>
        <p:grpSpPr>
          <a:xfrm>
            <a:off x="7391400" y="1219201"/>
            <a:ext cx="2897778" cy="1558833"/>
            <a:chOff x="990600" y="2172789"/>
            <a:chExt cx="2897778" cy="1558833"/>
          </a:xfrm>
        </p:grpSpPr>
        <p:sp>
          <p:nvSpPr>
            <p:cNvPr id="11" name="Rectangle 10"/>
            <p:cNvSpPr/>
            <p:nvPr/>
          </p:nvSpPr>
          <p:spPr>
            <a:xfrm>
              <a:off x="990600" y="2958736"/>
              <a:ext cx="1447800" cy="77288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Mitigating Behaviors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440578" y="2958737"/>
              <a:ext cx="1447800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Harming Behaviors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Interests</a:t>
              </a:r>
            </a:p>
          </p:txBody>
        </p:sp>
      </p:grpSp>
      <p:grpSp>
        <p:nvGrpSpPr>
          <p:cNvPr id="6" name="Group 38"/>
          <p:cNvGrpSpPr/>
          <p:nvPr/>
        </p:nvGrpSpPr>
        <p:grpSpPr>
          <a:xfrm>
            <a:off x="4646022" y="5105400"/>
            <a:ext cx="2897778" cy="1547948"/>
            <a:chOff x="3122022" y="4330337"/>
            <a:chExt cx="2897778" cy="1547948"/>
          </a:xfrm>
        </p:grpSpPr>
        <p:sp>
          <p:nvSpPr>
            <p:cNvPr id="15" name="Rectangle 14"/>
            <p:cNvSpPr/>
            <p:nvPr/>
          </p:nvSpPr>
          <p:spPr>
            <a:xfrm>
              <a:off x="3122022" y="4332515"/>
              <a:ext cx="1447800" cy="77288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Mitigating Behaviors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572000" y="4330337"/>
              <a:ext cx="1447800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Harming Behaviors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122022" y="5105400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rPr>
                <a:t>Interests</a:t>
              </a:r>
            </a:p>
          </p:txBody>
        </p:sp>
      </p:grpSp>
      <p:cxnSp>
        <p:nvCxnSpPr>
          <p:cNvPr id="23" name="Curved Connector 23"/>
          <p:cNvCxnSpPr>
            <a:stCxn id="5" idx="2"/>
            <a:endCxn id="42" idx="2"/>
          </p:cNvCxnSpPr>
          <p:nvPr/>
        </p:nvCxnSpPr>
        <p:spPr>
          <a:xfrm rot="16200000" flipH="1">
            <a:off x="3294016" y="2112916"/>
            <a:ext cx="917668" cy="2247900"/>
          </a:xfrm>
          <a:prstGeom prst="curvedConnector2">
            <a:avLst/>
          </a:prstGeom>
          <a:ln w="7620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3"/>
          <p:cNvCxnSpPr>
            <a:stCxn id="11" idx="2"/>
            <a:endCxn id="42" idx="6"/>
          </p:cNvCxnSpPr>
          <p:nvPr/>
        </p:nvCxnSpPr>
        <p:spPr>
          <a:xfrm rot="5400000">
            <a:off x="7256416" y="2836816"/>
            <a:ext cx="917668" cy="800100"/>
          </a:xfrm>
          <a:prstGeom prst="curvedConnector2">
            <a:avLst/>
          </a:prstGeom>
          <a:ln w="7620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752600" y="4191001"/>
            <a:ext cx="2819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Everybody contributes;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Everybody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is harmed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543800" y="4191001"/>
            <a:ext cx="3200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BUT behaviors that resolve problem DIFFER from those that cause it</a:t>
            </a:r>
          </a:p>
        </p:txBody>
      </p:sp>
      <p:cxnSp>
        <p:nvCxnSpPr>
          <p:cNvPr id="27" name="Curved Connector 23"/>
          <p:cNvCxnSpPr>
            <a:stCxn id="15" idx="0"/>
            <a:endCxn id="42" idx="3"/>
          </p:cNvCxnSpPr>
          <p:nvPr/>
        </p:nvCxnSpPr>
        <p:spPr>
          <a:xfrm rot="16200000" flipV="1">
            <a:off x="4798026" y="4535682"/>
            <a:ext cx="1007766" cy="136026"/>
          </a:xfrm>
          <a:prstGeom prst="curvedConnector3">
            <a:avLst>
              <a:gd name="adj1" fmla="val 50000"/>
            </a:avLst>
          </a:prstGeom>
          <a:ln w="7620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urved Connector 23"/>
          <p:cNvCxnSpPr>
            <a:endCxn id="42" idx="2"/>
          </p:cNvCxnSpPr>
          <p:nvPr/>
        </p:nvCxnSpPr>
        <p:spPr>
          <a:xfrm rot="16200000" flipH="1">
            <a:off x="4019550" y="2838451"/>
            <a:ext cx="952500" cy="761999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urved Connector 23"/>
          <p:cNvCxnSpPr>
            <a:endCxn id="42" idx="6"/>
          </p:cNvCxnSpPr>
          <p:nvPr/>
        </p:nvCxnSpPr>
        <p:spPr>
          <a:xfrm rot="5400000">
            <a:off x="7981407" y="2111827"/>
            <a:ext cx="917667" cy="2250078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urved Connector 23"/>
          <p:cNvCxnSpPr>
            <a:endCxn id="42" idx="5"/>
          </p:cNvCxnSpPr>
          <p:nvPr/>
        </p:nvCxnSpPr>
        <p:spPr>
          <a:xfrm rot="5400000" flipH="1" flipV="1">
            <a:off x="6386208" y="4533504"/>
            <a:ext cx="1005588" cy="138204"/>
          </a:xfrm>
          <a:prstGeom prst="curvedConnector3">
            <a:avLst>
              <a:gd name="adj1" fmla="val 50000"/>
            </a:avLst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23"/>
          <p:cNvCxnSpPr>
            <a:stCxn id="42" idx="0"/>
          </p:cNvCxnSpPr>
          <p:nvPr/>
        </p:nvCxnSpPr>
        <p:spPr>
          <a:xfrm rot="16200000" flipV="1">
            <a:off x="4689023" y="1717222"/>
            <a:ext cx="1518557" cy="1295400"/>
          </a:xfrm>
          <a:prstGeom prst="curvedConnector2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urved Connector 23"/>
          <p:cNvCxnSpPr>
            <a:stCxn id="42" idx="0"/>
          </p:cNvCxnSpPr>
          <p:nvPr/>
        </p:nvCxnSpPr>
        <p:spPr>
          <a:xfrm rot="5400000" flipH="1" flipV="1">
            <a:off x="5984423" y="1717222"/>
            <a:ext cx="1518557" cy="1295400"/>
          </a:xfrm>
          <a:prstGeom prst="curvedConnector2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4876800" y="3124200"/>
            <a:ext cx="2438400" cy="1143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Environmental Impacts</a:t>
            </a:r>
          </a:p>
        </p:txBody>
      </p:sp>
      <p:cxnSp>
        <p:nvCxnSpPr>
          <p:cNvPr id="43" name="Curved Connector 23"/>
          <p:cNvCxnSpPr/>
          <p:nvPr/>
        </p:nvCxnSpPr>
        <p:spPr>
          <a:xfrm rot="10800000" flipV="1">
            <a:off x="4646022" y="3695700"/>
            <a:ext cx="230778" cy="2495006"/>
          </a:xfrm>
          <a:prstGeom prst="curvedConnector3">
            <a:avLst>
              <a:gd name="adj1" fmla="val 436791"/>
            </a:avLst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131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ways in which problem structures differ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Transparency of behaviors</a:t>
            </a:r>
          </a:p>
          <a:p>
            <a:r>
              <a:rPr lang="en-US" smtClean="0"/>
              <a:t>Capacities</a:t>
            </a:r>
          </a:p>
          <a:p>
            <a:pPr lvl="1"/>
            <a:r>
              <a:rPr lang="en-US" smtClean="0"/>
              <a:t>To engage in “good” behaviors</a:t>
            </a:r>
          </a:p>
          <a:p>
            <a:pPr lvl="1"/>
            <a:r>
              <a:rPr lang="en-US" smtClean="0"/>
              <a:t>To engage in “bad” behaviors</a:t>
            </a:r>
          </a:p>
          <a:p>
            <a:r>
              <a:rPr lang="en-US" smtClean="0"/>
              <a:t>Degree of value conflict</a:t>
            </a:r>
          </a:p>
          <a:p>
            <a:r>
              <a:rPr lang="en-US" smtClean="0"/>
              <a:t>Distribution of power among actors</a:t>
            </a:r>
          </a:p>
          <a:p>
            <a:r>
              <a:rPr lang="en-US" smtClean="0"/>
              <a:t>Contextual factors (e.g. Cold War, War on Terror)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06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Legal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Alternative explanation of same ToC problem</a:t>
            </a:r>
          </a:p>
          <a:p>
            <a:r>
              <a:rPr lang="en-US" smtClean="0"/>
              <a:t>Problem = legal rights and obligations not distributed properly; not restraining access leads to overuse</a:t>
            </a:r>
          </a:p>
          <a:p>
            <a:r>
              <a:rPr lang="en-US" smtClean="0"/>
              <a:t>Solution = new laws and restrain use. Assumes that int’l law absent or badly formulated but good ones can be created</a:t>
            </a:r>
          </a:p>
          <a:p>
            <a:pPr lvl="1"/>
            <a:r>
              <a:rPr lang="en-US" smtClean="0"/>
              <a:t>Liability and compensation</a:t>
            </a:r>
          </a:p>
          <a:p>
            <a:pPr lvl="1"/>
            <a:r>
              <a:rPr lang="en-US" smtClean="0"/>
              <a:t>Regulation</a:t>
            </a:r>
          </a:p>
          <a:p>
            <a:pPr lvl="1"/>
            <a:r>
              <a:rPr lang="en-US" smtClean="0"/>
              <a:t>Enforcement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97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Tragedy of the Commons</a:t>
            </a:r>
            <a:br>
              <a:rPr lang="en-US" smtClean="0"/>
            </a:br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Characteristics</a:t>
            </a:r>
          </a:p>
          <a:p>
            <a:pPr lvl="1"/>
            <a:r>
              <a:rPr lang="en-US" smtClean="0"/>
              <a:t>Open access</a:t>
            </a:r>
          </a:p>
          <a:p>
            <a:pPr lvl="1"/>
            <a:r>
              <a:rPr lang="en-US" smtClean="0"/>
              <a:t>Disincentives for self-restraint</a:t>
            </a:r>
          </a:p>
          <a:p>
            <a:pPr lvl="1"/>
            <a:r>
              <a:rPr lang="en-US" smtClean="0"/>
              <a:t>Demand exceeds carrying capacity</a:t>
            </a:r>
          </a:p>
          <a:p>
            <a:pPr lvl="1"/>
            <a:r>
              <a:rPr lang="en-US" smtClean="0"/>
              <a:t>Users’ interests harmed by overuse</a:t>
            </a:r>
          </a:p>
          <a:p>
            <a:pPr lvl="1"/>
            <a:r>
              <a:rPr lang="en-US" smtClean="0"/>
              <a:t>All actors capable of engaging in use</a:t>
            </a:r>
          </a:p>
          <a:p>
            <a:pPr lvl="1"/>
            <a:r>
              <a:rPr lang="en-US" smtClean="0"/>
              <a:t>Rules don’t eliminate incentives to cheat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8372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Simulating the</a:t>
            </a:r>
            <a:br>
              <a:rPr lang="en-US" smtClean="0"/>
            </a:br>
            <a:r>
              <a:rPr lang="en-US" smtClean="0"/>
              <a:t>Tragedy of the Commons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start the game:</a:t>
            </a:r>
          </a:p>
          <a:p>
            <a:pPr marL="0" indent="0" algn="ctr">
              <a:buNone/>
            </a:pPr>
            <a:r>
              <a:rPr lang="en-US" sz="4400" dirty="0" smtClean="0">
                <a:hlinkClick r:id="rId2"/>
              </a:rPr>
              <a:t>http://tiny.cc/477</a:t>
            </a:r>
            <a:endParaRPr lang="en-US" sz="4400" dirty="0" smtClean="0"/>
          </a:p>
          <a:p>
            <a:endParaRPr lang="en-US" dirty="0" smtClean="0">
              <a:hlinkClick r:id="rId3"/>
            </a:endParaRPr>
          </a:p>
          <a:p>
            <a:endParaRPr lang="en-US" dirty="0" smtClean="0">
              <a:hlinkClick r:id="rId3"/>
            </a:endParaRPr>
          </a:p>
          <a:p>
            <a:endParaRPr lang="en-US" dirty="0" smtClean="0">
              <a:hlinkClick r:id="rId3"/>
            </a:endParaRPr>
          </a:p>
          <a:p>
            <a:r>
              <a:rPr lang="en-US" dirty="0" smtClean="0">
                <a:hlinkClick r:id="rId3"/>
              </a:rPr>
              <a:t>Management page</a:t>
            </a:r>
            <a:r>
              <a:rPr lang="en-US" dirty="0" smtClean="0"/>
              <a:t> (for Ron)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95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10 minutes</a:t>
            </a:r>
          </a:p>
          <a:p>
            <a:pPr lvl="1"/>
            <a:r>
              <a:rPr lang="en-US" dirty="0" smtClean="0"/>
              <a:t>Briefly describe how </a:t>
            </a:r>
            <a:r>
              <a:rPr lang="en-US" dirty="0"/>
              <a:t>your understanding of the Tragedy of the Commons has </a:t>
            </a:r>
            <a:r>
              <a:rPr lang="en-US" dirty="0" smtClean="0"/>
              <a:t>improved from when you handed in your paper.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63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Tragedy of the Commons</a:t>
            </a:r>
            <a:br>
              <a:rPr lang="en-US" smtClean="0"/>
            </a:br>
            <a:r>
              <a:rPr lang="en-US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smtClean="0"/>
              <a:t>Greed is NOT the cause of overuse</a:t>
            </a:r>
            <a:r>
              <a:rPr lang="en-US" smtClean="0"/>
              <a:t>: farmers are equally greedy when using private farm or the commons</a:t>
            </a:r>
          </a:p>
          <a:p>
            <a:r>
              <a:rPr lang="en-US" b="1" u="sng" smtClean="0"/>
              <a:t>Economic explanation of overuse</a:t>
            </a:r>
            <a:r>
              <a:rPr lang="en-US" smtClean="0"/>
              <a:t>: costs to individual of using the commons are less than benefits to individual but costs to society are greater than benefits to society</a:t>
            </a:r>
          </a:p>
          <a:p>
            <a:r>
              <a:rPr lang="en-US" b="1" u="sng" smtClean="0"/>
              <a:t>Legal explanation of overuse</a:t>
            </a:r>
            <a:r>
              <a:rPr lang="en-US" smtClean="0"/>
              <a:t>: property rights are defined as “open access” – anyone has the right to use it with no constraints on level of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45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09600"/>
            <a:ext cx="10972800" cy="5715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 smtClean="0"/>
              <a:t>Two Requests:</a:t>
            </a:r>
          </a:p>
          <a:p>
            <a:pPr marL="0" indent="0" algn="ctr">
              <a:buNone/>
            </a:pPr>
            <a:endParaRPr lang="en-US" sz="1400" dirty="0"/>
          </a:p>
          <a:p>
            <a:pPr marL="0" indent="0" algn="ctr">
              <a:buNone/>
            </a:pPr>
            <a:r>
              <a:rPr lang="en-US" sz="4800" u="sng" dirty="0" smtClean="0"/>
              <a:t>On </a:t>
            </a:r>
            <a:r>
              <a:rPr lang="en-US" sz="4800" u="sng" dirty="0" err="1" smtClean="0"/>
              <a:t>Covid</a:t>
            </a:r>
            <a:r>
              <a:rPr lang="en-US" sz="4800" u="sng" dirty="0" smtClean="0"/>
              <a:t>-19:</a:t>
            </a:r>
            <a:endParaRPr lang="en-US" sz="4800" dirty="0" smtClean="0"/>
          </a:p>
          <a:p>
            <a:pPr marL="0" indent="0" algn="ctr">
              <a:buNone/>
            </a:pPr>
            <a:r>
              <a:rPr lang="en-US" sz="4800" dirty="0" smtClean="0"/>
              <a:t>Act to protect yourself and others</a:t>
            </a:r>
          </a:p>
          <a:p>
            <a:pPr marL="0" indent="0" algn="ctr">
              <a:buNone/>
            </a:pPr>
            <a:endParaRPr lang="en-US" sz="1400" dirty="0"/>
          </a:p>
          <a:p>
            <a:pPr marL="0" indent="0" algn="ctr">
              <a:buNone/>
            </a:pPr>
            <a:endParaRPr lang="en-US" sz="1400" dirty="0" smtClean="0"/>
          </a:p>
          <a:p>
            <a:pPr marL="0" indent="0" algn="ctr">
              <a:buNone/>
            </a:pPr>
            <a:r>
              <a:rPr lang="en-US" sz="4800" u="sng" dirty="0" smtClean="0"/>
              <a:t>On Democracy:</a:t>
            </a:r>
          </a:p>
          <a:p>
            <a:pPr marL="0" indent="0" algn="ctr">
              <a:buNone/>
            </a:pPr>
            <a:r>
              <a:rPr lang="en-US" sz="4800" dirty="0" smtClean="0"/>
              <a:t>Vote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58602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1094</TotalTime>
  <Words>683</Words>
  <Application>Microsoft Office PowerPoint</Application>
  <PresentationFormat>Widescreen</PresentationFormat>
  <Paragraphs>153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Calibri</vt:lpstr>
      <vt:lpstr>Constantia</vt:lpstr>
      <vt:lpstr>Times New Roman</vt:lpstr>
      <vt:lpstr>Wingdings 2</vt:lpstr>
      <vt:lpstr>Flow</vt:lpstr>
      <vt:lpstr>1_Flow</vt:lpstr>
      <vt:lpstr>Economic Perspective and  Legal Perspective Plus the Tragedy of the Commons </vt:lpstr>
      <vt:lpstr>Set up for today’s class</vt:lpstr>
      <vt:lpstr>5 perspectives on international environmental problems</vt:lpstr>
      <vt:lpstr>Economic Perspective</vt:lpstr>
      <vt:lpstr>Externalities</vt:lpstr>
      <vt:lpstr>Upstream/Downstream Problems e.g. Rhine</vt:lpstr>
      <vt:lpstr>Upstream/Downstream Problems e.g. Rhine </vt:lpstr>
      <vt:lpstr>Direct Tragedy of the Commons e.g. fisheries .</vt:lpstr>
      <vt:lpstr>Direct Tragedy of the Commons e.g. fisheries .</vt:lpstr>
      <vt:lpstr>Indirect Tragedy of the Commons </vt:lpstr>
      <vt:lpstr>Indirect Tragedy of the Commons </vt:lpstr>
      <vt:lpstr>Indirect Tragedy of the Commons, e.g. climate </vt:lpstr>
      <vt:lpstr>Other ways in which problem structures differ </vt:lpstr>
      <vt:lpstr>Legal Perspective</vt:lpstr>
      <vt:lpstr>Tragedy of the Commons Introduction</vt:lpstr>
      <vt:lpstr>Simulating the Tragedy of the Commons</vt:lpstr>
      <vt:lpstr>Writing Assignment</vt:lpstr>
      <vt:lpstr>Tragedy of the Commons Conclusions</vt:lpstr>
      <vt:lpstr>PowerPoint Presentation</vt:lpstr>
    </vt:vector>
  </TitlesOfParts>
  <Company>University of Oregon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Motivation for the study</dc:title>
  <dc:creator>RBM</dc:creator>
  <cp:lastModifiedBy>Ronald Mitchell</cp:lastModifiedBy>
  <cp:revision>203</cp:revision>
  <cp:lastPrinted>2001-10-26T00:10:22Z</cp:lastPrinted>
  <dcterms:created xsi:type="dcterms:W3CDTF">2001-10-25T18:39:28Z</dcterms:created>
  <dcterms:modified xsi:type="dcterms:W3CDTF">2020-10-02T21:44:35Z</dcterms:modified>
</cp:coreProperties>
</file>