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0" r:id="rId2"/>
    <p:sldId id="302" r:id="rId3"/>
    <p:sldId id="29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59" r:id="rId22"/>
    <p:sldId id="268" r:id="rId23"/>
    <p:sldId id="291" r:id="rId24"/>
    <p:sldId id="294" r:id="rId25"/>
    <p:sldId id="260" r:id="rId26"/>
    <p:sldId id="270" r:id="rId27"/>
    <p:sldId id="261" r:id="rId28"/>
    <p:sldId id="271" r:id="rId29"/>
    <p:sldId id="272" r:id="rId30"/>
    <p:sldId id="273" r:id="rId31"/>
    <p:sldId id="262" r:id="rId32"/>
    <p:sldId id="263" r:id="rId33"/>
    <p:sldId id="295" r:id="rId34"/>
    <p:sldId id="296" r:id="rId35"/>
    <p:sldId id="264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615" autoAdjust="0"/>
    <p:restoredTop sz="86387" autoAdjust="0"/>
  </p:normalViewPr>
  <p:slideViewPr>
    <p:cSldViewPr>
      <p:cViewPr varScale="1">
        <p:scale>
          <a:sx n="45" d="100"/>
          <a:sy n="45" d="100"/>
        </p:scale>
        <p:origin x="72" y="345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r="84000" b="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D1A25-3BD9-4325-9B7B-3A1F4D45D241}" type="datetimeFigureOut">
              <a:rPr lang="en-US" smtClean="0"/>
              <a:pPr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Discussion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Real-life examples </a:t>
            </a:r>
            <a:r>
              <a:rPr lang="en-US" dirty="0" smtClean="0"/>
              <a:t>from the news that </a:t>
            </a:r>
            <a:r>
              <a:rPr lang="en-US" dirty="0"/>
              <a:t>differ in problem structure terms used from last </a:t>
            </a:r>
            <a:r>
              <a:rPr lang="en-US" dirty="0" smtClean="0"/>
              <a:t>class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From Newspaper of your choice</a:t>
            </a:r>
          </a:p>
          <a:p>
            <a:pPr marL="742950" lvl="2" indent="-342900"/>
            <a:r>
              <a:rPr lang="en-US" dirty="0"/>
              <a:t>T</a:t>
            </a:r>
            <a:r>
              <a:rPr lang="en-US" dirty="0" smtClean="0"/>
              <a:t>wo </a:t>
            </a:r>
            <a:r>
              <a:rPr lang="en-US" dirty="0"/>
              <a:t>INTERNATIONAL problems that illustrate one of the differences we have discussed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64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 structure from Game Theory perspective</a:t>
            </a:r>
          </a:p>
          <a:p>
            <a:r>
              <a:rPr lang="en-US" dirty="0" smtClean="0"/>
              <a:t>Reviewing 8 key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83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questions of problem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Q1: Is it conflict, cooperation, or harmony?</a:t>
            </a:r>
          </a:p>
          <a:p>
            <a:r>
              <a:rPr lang="en-US" dirty="0"/>
              <a:t>Q2: Who are the actors?</a:t>
            </a:r>
          </a:p>
          <a:p>
            <a:r>
              <a:rPr lang="en-US" dirty="0"/>
              <a:t>Q3: Absolute capacities and relative power</a:t>
            </a:r>
          </a:p>
          <a:p>
            <a:r>
              <a:rPr lang="en-US" dirty="0"/>
              <a:t>Q4: Incentives/preferences</a:t>
            </a:r>
          </a:p>
          <a:p>
            <a:r>
              <a:rPr lang="en-US" dirty="0"/>
              <a:t>Q5: Information/knowledge</a:t>
            </a:r>
          </a:p>
          <a:p>
            <a:r>
              <a:rPr lang="en-US" dirty="0"/>
              <a:t>Q6: Norms</a:t>
            </a:r>
          </a:p>
          <a:p>
            <a:r>
              <a:rPr lang="en-US" dirty="0"/>
              <a:t>Q7: </a:t>
            </a:r>
            <a:r>
              <a:rPr lang="en-US" dirty="0" smtClean="0"/>
              <a:t>Inherent </a:t>
            </a:r>
            <a:r>
              <a:rPr lang="en-US" dirty="0"/>
              <a:t>transparency</a:t>
            </a:r>
          </a:p>
          <a:p>
            <a:r>
              <a:rPr lang="en-US" smtClean="0"/>
              <a:t>Q8: </a:t>
            </a:r>
            <a:r>
              <a:rPr lang="en-US" dirty="0"/>
              <a:t>Response incentives</a:t>
            </a:r>
          </a:p>
        </p:txBody>
      </p:sp>
    </p:spTree>
    <p:extLst>
      <p:ext uri="{BB962C8B-B14F-4D97-AF65-F5344CB8AC3E}">
        <p14:creationId xmlns:p14="http://schemas.microsoft.com/office/powerpoint/2010/main" val="233693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ROW’S PERSPECTIVE</a:t>
            </a:r>
            <a:endParaRPr lang="en-US" smtClean="0">
              <a:solidFill>
                <a:schemeClr val="tx1"/>
              </a:solidFill>
            </a:endParaRPr>
          </a:p>
        </p:txBody>
      </p:sp>
      <p:graphicFrame>
        <p:nvGraphicFramePr>
          <p:cNvPr id="3197" name="Group 125"/>
          <p:cNvGraphicFramePr>
            <a:graphicFrameLocks noGrp="1"/>
          </p:cNvGraphicFramePr>
          <p:nvPr/>
        </p:nvGraphicFramePr>
        <p:xfrm>
          <a:off x="2343150" y="1508126"/>
          <a:ext cx="7486650" cy="4236403"/>
        </p:xfrm>
        <a:graphic>
          <a:graphicData uri="http://schemas.openxmlformats.org/drawingml/2006/table">
            <a:tbl>
              <a:tblPr/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675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COLUMN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2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ROW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2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10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0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5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COLUMN’S PERSPECTIVE</a:t>
            </a:r>
            <a:endParaRPr lang="en-US" smtClean="0">
              <a:solidFill>
                <a:schemeClr val="tx1"/>
              </a:solidFill>
            </a:endParaRPr>
          </a:p>
        </p:txBody>
      </p:sp>
      <p:graphicFrame>
        <p:nvGraphicFramePr>
          <p:cNvPr id="23555" name="Group 3"/>
          <p:cNvGraphicFramePr>
            <a:graphicFrameLocks noGrp="1"/>
          </p:cNvGraphicFramePr>
          <p:nvPr/>
        </p:nvGraphicFramePr>
        <p:xfrm>
          <a:off x="2343150" y="1508126"/>
          <a:ext cx="7486650" cy="4236403"/>
        </p:xfrm>
        <a:graphic>
          <a:graphicData uri="http://schemas.openxmlformats.org/drawingml/2006/table">
            <a:tbl>
              <a:tblPr/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675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COLUMN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2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ROW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2 yr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0 yr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10 yr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5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OVERALL GAME</a:t>
            </a:r>
            <a:endParaRPr lang="en-US" smtClean="0">
              <a:solidFill>
                <a:schemeClr val="tx1"/>
              </a:solidFill>
            </a:endParaRPr>
          </a:p>
        </p:txBody>
      </p:sp>
      <p:graphicFrame>
        <p:nvGraphicFramePr>
          <p:cNvPr id="24603" name="Group 27"/>
          <p:cNvGraphicFramePr>
            <a:graphicFrameLocks noGrp="1"/>
          </p:cNvGraphicFramePr>
          <p:nvPr/>
        </p:nvGraphicFramePr>
        <p:xfrm>
          <a:off x="2343150" y="1508126"/>
          <a:ext cx="7486650" cy="4236403"/>
        </p:xfrm>
        <a:graphic>
          <a:graphicData uri="http://schemas.openxmlformats.org/drawingml/2006/table">
            <a:tbl>
              <a:tblPr/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675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COLUMN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2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ROW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2 yr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2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0 yr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10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10 yr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0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5 yr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5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ROW’S PERSPECTIVE</a:t>
            </a:r>
            <a:endParaRPr lang="en-US" smtClean="0">
              <a:solidFill>
                <a:schemeClr val="tx1"/>
              </a:solidFill>
            </a:endParaRPr>
          </a:p>
        </p:txBody>
      </p:sp>
      <p:graphicFrame>
        <p:nvGraphicFramePr>
          <p:cNvPr id="22531" name="Group 3"/>
          <p:cNvGraphicFramePr>
            <a:graphicFrameLocks noGrp="1"/>
          </p:cNvGraphicFramePr>
          <p:nvPr/>
        </p:nvGraphicFramePr>
        <p:xfrm>
          <a:off x="2343150" y="1508126"/>
          <a:ext cx="7486650" cy="4236403"/>
        </p:xfrm>
        <a:graphic>
          <a:graphicData uri="http://schemas.openxmlformats.org/drawingml/2006/table">
            <a:tbl>
              <a:tblPr/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675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COLUMN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2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ROW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2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10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0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5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337" name="Text Box 25"/>
          <p:cNvSpPr txBox="1">
            <a:spLocks noChangeArrowheads="1"/>
          </p:cNvSpPr>
          <p:nvPr/>
        </p:nvSpPr>
        <p:spPr bwMode="auto">
          <a:xfrm>
            <a:off x="1676400" y="5791201"/>
            <a:ext cx="29858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What should Row do?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ROW’S PERSPECTIVE</a:t>
            </a:r>
            <a:endParaRPr lang="en-US" smtClean="0">
              <a:solidFill>
                <a:schemeClr val="tx1"/>
              </a:solidFill>
            </a:endParaRPr>
          </a:p>
        </p:txBody>
      </p:sp>
      <p:graphicFrame>
        <p:nvGraphicFramePr>
          <p:cNvPr id="8195" name="Group 3"/>
          <p:cNvGraphicFramePr>
            <a:graphicFrameLocks noGrp="1"/>
          </p:cNvGraphicFramePr>
          <p:nvPr/>
        </p:nvGraphicFramePr>
        <p:xfrm>
          <a:off x="2343150" y="1508126"/>
          <a:ext cx="7486650" cy="4236403"/>
        </p:xfrm>
        <a:graphic>
          <a:graphicData uri="http://schemas.openxmlformats.org/drawingml/2006/table">
            <a:tbl>
              <a:tblPr/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675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COLUMN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2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ROW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10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5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361" name="Text Box 25"/>
          <p:cNvSpPr txBox="1">
            <a:spLocks noChangeArrowheads="1"/>
          </p:cNvSpPr>
          <p:nvPr/>
        </p:nvSpPr>
        <p:spPr bwMode="auto">
          <a:xfrm>
            <a:off x="1676401" y="5791201"/>
            <a:ext cx="71972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First, assume Column confessed. What should Row do?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ROW’S PERSPECTIVE</a:t>
            </a:r>
            <a:endParaRPr lang="en-US" smtClean="0">
              <a:solidFill>
                <a:schemeClr val="tx1"/>
              </a:solidFill>
            </a:endParaRPr>
          </a:p>
        </p:txBody>
      </p:sp>
      <p:graphicFrame>
        <p:nvGraphicFramePr>
          <p:cNvPr id="10275" name="Group 35"/>
          <p:cNvGraphicFramePr>
            <a:graphicFrameLocks noGrp="1"/>
          </p:cNvGraphicFramePr>
          <p:nvPr/>
        </p:nvGraphicFramePr>
        <p:xfrm>
          <a:off x="2343150" y="1508126"/>
          <a:ext cx="7486650" cy="4236403"/>
        </p:xfrm>
        <a:graphic>
          <a:graphicData uri="http://schemas.openxmlformats.org/drawingml/2006/table">
            <a:tbl>
              <a:tblPr/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675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COLUMN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2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ROW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10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5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385" name="Text Box 36"/>
          <p:cNvSpPr txBox="1">
            <a:spLocks noChangeArrowheads="1"/>
          </p:cNvSpPr>
          <p:nvPr/>
        </p:nvSpPr>
        <p:spPr bwMode="auto">
          <a:xfrm>
            <a:off x="1676401" y="5791201"/>
            <a:ext cx="68233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If Column confessed, Row clearly prefers to Confess.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ROW’S PERSPECTIVE</a:t>
            </a:r>
            <a:endParaRPr lang="en-US" smtClean="0">
              <a:solidFill>
                <a:schemeClr val="tx1"/>
              </a:solidFill>
            </a:endParaRPr>
          </a:p>
        </p:txBody>
      </p:sp>
      <p:graphicFrame>
        <p:nvGraphicFramePr>
          <p:cNvPr id="7171" name="Group 3"/>
          <p:cNvGraphicFramePr>
            <a:graphicFrameLocks noGrp="1"/>
          </p:cNvGraphicFramePr>
          <p:nvPr/>
        </p:nvGraphicFramePr>
        <p:xfrm>
          <a:off x="2343150" y="1508126"/>
          <a:ext cx="7486650" cy="4236403"/>
        </p:xfrm>
        <a:graphic>
          <a:graphicData uri="http://schemas.openxmlformats.org/drawingml/2006/table">
            <a:tbl>
              <a:tblPr/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675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COLUMN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2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ROW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2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0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409" name="Text Box 26"/>
          <p:cNvSpPr txBox="1">
            <a:spLocks noChangeArrowheads="1"/>
          </p:cNvSpPr>
          <p:nvPr/>
        </p:nvSpPr>
        <p:spPr bwMode="auto">
          <a:xfrm>
            <a:off x="1676401" y="5791201"/>
            <a:ext cx="755296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Now, assume Column stayed silent. What should Row do?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ROW’S PERSPECTIVE</a:t>
            </a:r>
            <a:endParaRPr lang="en-US" smtClean="0">
              <a:solidFill>
                <a:schemeClr val="tx1"/>
              </a:solidFill>
            </a:endParaRPr>
          </a:p>
        </p:txBody>
      </p:sp>
      <p:graphicFrame>
        <p:nvGraphicFramePr>
          <p:cNvPr id="11289" name="Group 25"/>
          <p:cNvGraphicFramePr>
            <a:graphicFrameLocks noGrp="1"/>
          </p:cNvGraphicFramePr>
          <p:nvPr/>
        </p:nvGraphicFramePr>
        <p:xfrm>
          <a:off x="2343150" y="1508126"/>
          <a:ext cx="7486650" cy="4236403"/>
        </p:xfrm>
        <a:graphic>
          <a:graphicData uri="http://schemas.openxmlformats.org/drawingml/2006/table">
            <a:tbl>
              <a:tblPr/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675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COLUMN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2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ROW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2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0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433" name="Text Box 26"/>
          <p:cNvSpPr txBox="1">
            <a:spLocks noChangeArrowheads="1"/>
          </p:cNvSpPr>
          <p:nvPr/>
        </p:nvSpPr>
        <p:spPr bwMode="auto">
          <a:xfrm>
            <a:off x="1676400" y="5791201"/>
            <a:ext cx="67667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If Column stayed silent, Row still prefers to Confess.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ROW’S PERSPECTIVE</a:t>
            </a:r>
            <a:endParaRPr lang="en-US" smtClean="0">
              <a:solidFill>
                <a:schemeClr val="tx1"/>
              </a:solidFill>
            </a:endParaRPr>
          </a:p>
        </p:txBody>
      </p:sp>
      <p:graphicFrame>
        <p:nvGraphicFramePr>
          <p:cNvPr id="13338" name="Group 26"/>
          <p:cNvGraphicFramePr>
            <a:graphicFrameLocks noGrp="1"/>
          </p:cNvGraphicFramePr>
          <p:nvPr/>
        </p:nvGraphicFramePr>
        <p:xfrm>
          <a:off x="2343150" y="1508126"/>
          <a:ext cx="7486650" cy="4236403"/>
        </p:xfrm>
        <a:graphic>
          <a:graphicData uri="http://schemas.openxmlformats.org/drawingml/2006/table">
            <a:tbl>
              <a:tblPr/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675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COLUMN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2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ROW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2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10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0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5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457" name="Text Box 25"/>
          <p:cNvSpPr txBox="1">
            <a:spLocks noChangeArrowheads="1"/>
          </p:cNvSpPr>
          <p:nvPr/>
        </p:nvSpPr>
        <p:spPr bwMode="auto">
          <a:xfrm>
            <a:off x="1676400" y="5791201"/>
            <a:ext cx="75371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So, </a:t>
            </a:r>
            <a:r>
              <a:rPr lang="en-US" sz="2400" b="1">
                <a:solidFill>
                  <a:srgbClr val="FF3300"/>
                </a:solidFill>
              </a:rPr>
              <a:t>no matter what Column does</a:t>
            </a:r>
            <a:r>
              <a:rPr lang="en-US" sz="2400" b="1"/>
              <a:t>, Row prefers to Confess!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COLUMN’S PERSPECTIVE</a:t>
            </a:r>
            <a:endParaRPr lang="en-US" smtClean="0">
              <a:solidFill>
                <a:schemeClr val="tx1"/>
              </a:solidFill>
            </a:endParaRPr>
          </a:p>
        </p:txBody>
      </p:sp>
      <p:graphicFrame>
        <p:nvGraphicFramePr>
          <p:cNvPr id="4126" name="Group 30"/>
          <p:cNvGraphicFramePr>
            <a:graphicFrameLocks noGrp="1"/>
          </p:cNvGraphicFramePr>
          <p:nvPr/>
        </p:nvGraphicFramePr>
        <p:xfrm>
          <a:off x="2343150" y="1508126"/>
          <a:ext cx="7486650" cy="4236403"/>
        </p:xfrm>
        <a:graphic>
          <a:graphicData uri="http://schemas.openxmlformats.org/drawingml/2006/table">
            <a:tbl>
              <a:tblPr/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675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COLUMN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2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ROW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2 yr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0 yr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10 yr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5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481" name="Text Box 31"/>
          <p:cNvSpPr txBox="1">
            <a:spLocks noChangeArrowheads="1"/>
          </p:cNvSpPr>
          <p:nvPr/>
        </p:nvSpPr>
        <p:spPr bwMode="auto">
          <a:xfrm>
            <a:off x="1676401" y="5791201"/>
            <a:ext cx="3408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What should Column do?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COLUMN’S PERSPECTIVE</a:t>
            </a:r>
            <a:endParaRPr lang="en-US" smtClean="0">
              <a:solidFill>
                <a:schemeClr val="tx1"/>
              </a:solidFill>
            </a:endParaRPr>
          </a:p>
        </p:txBody>
      </p:sp>
      <p:graphicFrame>
        <p:nvGraphicFramePr>
          <p:cNvPr id="12315" name="Group 27"/>
          <p:cNvGraphicFramePr>
            <a:graphicFrameLocks noGrp="1"/>
          </p:cNvGraphicFramePr>
          <p:nvPr/>
        </p:nvGraphicFramePr>
        <p:xfrm>
          <a:off x="2343150" y="1508126"/>
          <a:ext cx="7486650" cy="4236403"/>
        </p:xfrm>
        <a:graphic>
          <a:graphicData uri="http://schemas.openxmlformats.org/drawingml/2006/table">
            <a:tbl>
              <a:tblPr/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675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COLUMN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2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ROW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10 yr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5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505" name="Text Box 25"/>
          <p:cNvSpPr txBox="1">
            <a:spLocks noChangeArrowheads="1"/>
          </p:cNvSpPr>
          <p:nvPr/>
        </p:nvSpPr>
        <p:spPr bwMode="auto">
          <a:xfrm>
            <a:off x="1676401" y="5791201"/>
            <a:ext cx="71972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First, assume Row confessed. What should Column do?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COLUMN’S PERSPECTIVE</a:t>
            </a:r>
            <a:endParaRPr lang="en-US" smtClean="0">
              <a:solidFill>
                <a:schemeClr val="tx1"/>
              </a:solidFill>
            </a:endParaRPr>
          </a:p>
        </p:txBody>
      </p:sp>
      <p:graphicFrame>
        <p:nvGraphicFramePr>
          <p:cNvPr id="19482" name="Group 26"/>
          <p:cNvGraphicFramePr>
            <a:graphicFrameLocks noGrp="1"/>
          </p:cNvGraphicFramePr>
          <p:nvPr/>
        </p:nvGraphicFramePr>
        <p:xfrm>
          <a:off x="2343150" y="1508126"/>
          <a:ext cx="7486650" cy="4236403"/>
        </p:xfrm>
        <a:graphic>
          <a:graphicData uri="http://schemas.openxmlformats.org/drawingml/2006/table">
            <a:tbl>
              <a:tblPr/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675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COLUMN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2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ROW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10 yr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5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529" name="Text Box 25"/>
          <p:cNvSpPr txBox="1">
            <a:spLocks noChangeArrowheads="1"/>
          </p:cNvSpPr>
          <p:nvPr/>
        </p:nvSpPr>
        <p:spPr bwMode="auto">
          <a:xfrm>
            <a:off x="1676401" y="5791201"/>
            <a:ext cx="68233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If Row confessed, Column clearly prefers to Confess.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COLUMN’S PERSPECTIVE</a:t>
            </a:r>
            <a:endParaRPr lang="en-US" smtClean="0">
              <a:solidFill>
                <a:schemeClr val="tx1"/>
              </a:solidFill>
            </a:endParaRPr>
          </a:p>
        </p:txBody>
      </p:sp>
      <p:graphicFrame>
        <p:nvGraphicFramePr>
          <p:cNvPr id="14371" name="Group 35"/>
          <p:cNvGraphicFramePr>
            <a:graphicFrameLocks noGrp="1"/>
          </p:cNvGraphicFramePr>
          <p:nvPr/>
        </p:nvGraphicFramePr>
        <p:xfrm>
          <a:off x="2343150" y="1508126"/>
          <a:ext cx="7486650" cy="4204971"/>
        </p:xfrm>
        <a:graphic>
          <a:graphicData uri="http://schemas.openxmlformats.org/drawingml/2006/table">
            <a:tbl>
              <a:tblPr/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675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COLUMN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2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ROW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2 yr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0 yr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553" name="Text Box 25"/>
          <p:cNvSpPr txBox="1">
            <a:spLocks noChangeArrowheads="1"/>
          </p:cNvSpPr>
          <p:nvPr/>
        </p:nvSpPr>
        <p:spPr bwMode="auto">
          <a:xfrm>
            <a:off x="1676401" y="5791201"/>
            <a:ext cx="755296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Now, assume Row stayed silent. What should Column do?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COLUMN’S PERSPECTIVE</a:t>
            </a:r>
            <a:endParaRPr lang="en-US" smtClean="0">
              <a:solidFill>
                <a:schemeClr val="tx1"/>
              </a:solidFill>
            </a:endParaRPr>
          </a:p>
        </p:txBody>
      </p:sp>
      <p:graphicFrame>
        <p:nvGraphicFramePr>
          <p:cNvPr id="20506" name="Group 26"/>
          <p:cNvGraphicFramePr>
            <a:graphicFrameLocks noGrp="1"/>
          </p:cNvGraphicFramePr>
          <p:nvPr/>
        </p:nvGraphicFramePr>
        <p:xfrm>
          <a:off x="2343150" y="1508126"/>
          <a:ext cx="7486650" cy="4204971"/>
        </p:xfrm>
        <a:graphic>
          <a:graphicData uri="http://schemas.openxmlformats.org/drawingml/2006/table">
            <a:tbl>
              <a:tblPr/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675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COLUMN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2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ROW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2 yr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0 yr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577" name="Text Box 25"/>
          <p:cNvSpPr txBox="1">
            <a:spLocks noChangeArrowheads="1"/>
          </p:cNvSpPr>
          <p:nvPr/>
        </p:nvSpPr>
        <p:spPr bwMode="auto">
          <a:xfrm>
            <a:off x="1676400" y="5791201"/>
            <a:ext cx="67667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If Row stayed silent, Column still prefers to Confess.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COLUMN’S PERSPECTIVE</a:t>
            </a:r>
            <a:endParaRPr lang="en-US" smtClean="0">
              <a:solidFill>
                <a:schemeClr val="tx1"/>
              </a:solidFill>
            </a:endParaRPr>
          </a:p>
        </p:txBody>
      </p:sp>
      <p:graphicFrame>
        <p:nvGraphicFramePr>
          <p:cNvPr id="16411" name="Group 27"/>
          <p:cNvGraphicFramePr>
            <a:graphicFrameLocks noGrp="1"/>
          </p:cNvGraphicFramePr>
          <p:nvPr/>
        </p:nvGraphicFramePr>
        <p:xfrm>
          <a:off x="2343150" y="1508126"/>
          <a:ext cx="7486650" cy="4236403"/>
        </p:xfrm>
        <a:graphic>
          <a:graphicData uri="http://schemas.openxmlformats.org/drawingml/2006/table">
            <a:tbl>
              <a:tblPr/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675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COLUMN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2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ROW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2 yr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0 yr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10 yr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5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601" name="Text Box 25"/>
          <p:cNvSpPr txBox="1">
            <a:spLocks noChangeArrowheads="1"/>
          </p:cNvSpPr>
          <p:nvPr/>
        </p:nvSpPr>
        <p:spPr bwMode="auto">
          <a:xfrm>
            <a:off x="1676400" y="5791201"/>
            <a:ext cx="75371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So, </a:t>
            </a:r>
            <a:r>
              <a:rPr lang="en-US" sz="2400" b="1">
                <a:solidFill>
                  <a:srgbClr val="FF3300"/>
                </a:solidFill>
              </a:rPr>
              <a:t>no matter what Row does</a:t>
            </a:r>
            <a:r>
              <a:rPr lang="en-US" sz="2400" b="1"/>
              <a:t>, Column prefers to Confess!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OVERALL GAME</a:t>
            </a:r>
            <a:endParaRPr lang="en-US" smtClean="0">
              <a:solidFill>
                <a:schemeClr val="tx1"/>
              </a:solidFill>
            </a:endParaRPr>
          </a:p>
        </p:txBody>
      </p:sp>
      <p:graphicFrame>
        <p:nvGraphicFramePr>
          <p:cNvPr id="5152" name="Group 32"/>
          <p:cNvGraphicFramePr>
            <a:graphicFrameLocks noGrp="1"/>
          </p:cNvGraphicFramePr>
          <p:nvPr/>
        </p:nvGraphicFramePr>
        <p:xfrm>
          <a:off x="2343150" y="1508126"/>
          <a:ext cx="7486650" cy="4236403"/>
        </p:xfrm>
        <a:graphic>
          <a:graphicData uri="http://schemas.openxmlformats.org/drawingml/2006/table">
            <a:tbl>
              <a:tblPr/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675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COLUMN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2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ROW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2 yr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2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0 yr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10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10 yr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0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5 yr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5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625" name="Text Box 31"/>
          <p:cNvSpPr txBox="1">
            <a:spLocks noChangeArrowheads="1"/>
          </p:cNvSpPr>
          <p:nvPr/>
        </p:nvSpPr>
        <p:spPr bwMode="auto">
          <a:xfrm>
            <a:off x="1676400" y="5791201"/>
            <a:ext cx="774981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BUT, since both Column and Row confess, they end up both</a:t>
            </a:r>
            <a:br>
              <a:rPr lang="en-US" sz="2400" b="1"/>
            </a:br>
            <a:r>
              <a:rPr lang="en-US" sz="2400" b="1"/>
              <a:t>getting 5 years,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OVERALL GAME</a:t>
            </a:r>
            <a:endParaRPr lang="en-US" smtClean="0">
              <a:solidFill>
                <a:schemeClr val="tx1"/>
              </a:solidFill>
            </a:endParaRPr>
          </a:p>
        </p:txBody>
      </p:sp>
      <p:graphicFrame>
        <p:nvGraphicFramePr>
          <p:cNvPr id="21507" name="Group 3"/>
          <p:cNvGraphicFramePr>
            <a:graphicFrameLocks noGrp="1"/>
          </p:cNvGraphicFramePr>
          <p:nvPr/>
        </p:nvGraphicFramePr>
        <p:xfrm>
          <a:off x="2343150" y="1508126"/>
          <a:ext cx="7486650" cy="4236403"/>
        </p:xfrm>
        <a:graphic>
          <a:graphicData uri="http://schemas.openxmlformats.org/drawingml/2006/table">
            <a:tbl>
              <a:tblPr/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675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COLUMN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2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ROW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Silence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(Cooperate)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2 yr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2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0 yr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10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(Defect)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10 yr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0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 gets 5 yr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R gets 5 yr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649" name="Text Box 25"/>
          <p:cNvSpPr txBox="1">
            <a:spLocks noChangeArrowheads="1"/>
          </p:cNvSpPr>
          <p:nvPr/>
        </p:nvSpPr>
        <p:spPr bwMode="auto">
          <a:xfrm>
            <a:off x="1676400" y="5791201"/>
            <a:ext cx="79003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BUT, since both Column and Row confess, they end up both</a:t>
            </a:r>
            <a:br>
              <a:rPr lang="en-US" sz="2400" b="1"/>
            </a:br>
            <a:r>
              <a:rPr lang="en-US" sz="2400" b="1"/>
              <a:t>getting 5 years, </a:t>
            </a:r>
            <a:r>
              <a:rPr lang="en-US" sz="2400" b="1">
                <a:solidFill>
                  <a:srgbClr val="FF3300"/>
                </a:solidFill>
              </a:rPr>
              <a:t>even though they both would prefer 2 years!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dirty="0" smtClean="0"/>
              <a:t>Question 1: Is it conflict?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it conflict or would it be if no institution?</a:t>
            </a:r>
          </a:p>
          <a:p>
            <a:r>
              <a:rPr lang="en-US" dirty="0" smtClean="0"/>
              <a:t>Is it harmony?</a:t>
            </a:r>
          </a:p>
          <a:p>
            <a:r>
              <a:rPr lang="en-US" dirty="0" smtClean="0"/>
              <a:t>If conflict, is it </a:t>
            </a:r>
            <a:r>
              <a:rPr lang="en-US" b="1" u="sng" dirty="0">
                <a:solidFill>
                  <a:srgbClr val="FF0000"/>
                </a:solidFill>
              </a:rPr>
              <a:t>D</a:t>
            </a:r>
            <a:r>
              <a:rPr lang="en-US" b="1" u="sng" dirty="0" smtClean="0">
                <a:solidFill>
                  <a:srgbClr val="FF0000"/>
                </a:solidFill>
              </a:rPr>
              <a:t>eadlock</a:t>
            </a:r>
            <a:r>
              <a:rPr lang="en-US" dirty="0" smtClean="0"/>
              <a:t>, i.e., </a:t>
            </a:r>
            <a:r>
              <a:rPr lang="en-US" dirty="0" err="1" smtClean="0"/>
              <a:t>unresolvable</a:t>
            </a:r>
            <a:r>
              <a:rPr lang="en-US" dirty="0" smtClean="0"/>
              <a:t>?</a:t>
            </a:r>
          </a:p>
          <a:p>
            <a:r>
              <a:rPr lang="en-US" dirty="0" smtClean="0"/>
              <a:t>Potential for resolution REQUIRES absolute gains frame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Deadlock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305800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>
                          <a:latin typeface="Times New Roman"/>
                          <a:ea typeface="Times New Roman"/>
                          <a:cs typeface="Times New Roman"/>
                        </a:rPr>
                        <a:t>Stop engaging in conflict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>
                          <a:latin typeface="Times New Roman"/>
                          <a:ea typeface="Times New Roman"/>
                          <a:cs typeface="Times New Roman"/>
                        </a:rPr>
                        <a:t>Continue engaging in conflict</a:t>
                      </a: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>
                          <a:latin typeface="Times New Roman"/>
                          <a:ea typeface="Times New Roman"/>
                          <a:cs typeface="Times New Roman"/>
                        </a:rPr>
                        <a:t>Stop engaging in conflict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latin typeface="Times New Roman"/>
                          <a:ea typeface="Times New Roman"/>
                          <a:cs typeface="Times New Roman"/>
                        </a:rPr>
                        <a:t>Continue engaging in conflict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Harmony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305800" cy="5062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/>
                        <a:t> 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/>
                        <a:t>Allow education of foreigners in your universities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/>
                        <a:t>Do not allow education of foreigners in your universities</a:t>
                      </a:r>
                      <a:endParaRPr lang="en-US" sz="2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/>
                        <a:t>Allow education of foreigners in your universities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4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4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2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/>
                        <a:t>Do not allow education of foreigners in your universities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3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1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Q2: 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Who is involved? What actors are causing or affected by the problem? Who could help fix the problem?</a:t>
            </a:r>
          </a:p>
          <a:p>
            <a:r>
              <a:rPr lang="en-US" dirty="0"/>
              <a:t>What roles do actors have? </a:t>
            </a:r>
          </a:p>
          <a:p>
            <a:pPr lvl="1"/>
            <a:r>
              <a:rPr lang="en-US" dirty="0"/>
              <a:t>Perpetrator (fishing countries, upstream polluting state)</a:t>
            </a:r>
          </a:p>
          <a:p>
            <a:pPr lvl="1"/>
            <a:r>
              <a:rPr lang="en-US" dirty="0"/>
              <a:t>Victim (other fishing countries, downstream states)</a:t>
            </a:r>
          </a:p>
          <a:p>
            <a:pPr lvl="1"/>
            <a:r>
              <a:rPr lang="en-US" dirty="0"/>
              <a:t>Vested interests (US in Middle East)</a:t>
            </a:r>
          </a:p>
          <a:p>
            <a:pPr lvl="1"/>
            <a:r>
              <a:rPr lang="en-US" dirty="0"/>
              <a:t>Could be interested (debt for nature swaps)</a:t>
            </a:r>
          </a:p>
          <a:p>
            <a:pPr lvl="1"/>
            <a:r>
              <a:rPr lang="en-US" dirty="0" err="1"/>
              <a:t>Uninterestable</a:t>
            </a:r>
            <a:r>
              <a:rPr lang="en-US" dirty="0"/>
              <a:t> (landlocked African states and whaling)</a:t>
            </a:r>
          </a:p>
          <a:p>
            <a:r>
              <a:rPr lang="en-US" dirty="0"/>
              <a:t>Types of actors</a:t>
            </a:r>
          </a:p>
          <a:p>
            <a:pPr lvl="1"/>
            <a:r>
              <a:rPr lang="en-US" dirty="0"/>
              <a:t>Many problems due to actions by governments</a:t>
            </a:r>
          </a:p>
          <a:p>
            <a:pPr lvl="1"/>
            <a:r>
              <a:rPr lang="en-US" dirty="0"/>
              <a:t>Others due to non-government actors</a:t>
            </a:r>
          </a:p>
          <a:p>
            <a:pPr lvl="1"/>
            <a:r>
              <a:rPr lang="en-US" dirty="0"/>
              <a:t>Differ in whose behavior must be controlled and relationship between governments who create institutions and actors who must change behavior</a:t>
            </a:r>
          </a:p>
        </p:txBody>
      </p:sp>
    </p:spTree>
    <p:extLst>
      <p:ext uri="{BB962C8B-B14F-4D97-AF65-F5344CB8AC3E}">
        <p14:creationId xmlns:p14="http://schemas.microsoft.com/office/powerpoint/2010/main" val="95362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dirty="0" smtClean="0"/>
              <a:t>Q3: Capacities and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 “perpetrators” of problem have capacity to engage in “good” behavior?</a:t>
            </a:r>
          </a:p>
          <a:p>
            <a:r>
              <a:rPr lang="en-US" dirty="0"/>
              <a:t>If not, it’s a “</a:t>
            </a:r>
            <a:r>
              <a:rPr lang="en-US" sz="3500" b="1" u="sng" dirty="0">
                <a:solidFill>
                  <a:srgbClr val="FF0000"/>
                </a:solidFill>
              </a:rPr>
              <a:t>Positive Externality Plagued by Incapacity</a:t>
            </a:r>
            <a:r>
              <a:rPr lang="en-US" dirty="0" smtClean="0"/>
              <a:t>”. E.g.,</a:t>
            </a:r>
          </a:p>
          <a:p>
            <a:pPr lvl="1"/>
            <a:r>
              <a:rPr lang="en-US" dirty="0" smtClean="0"/>
              <a:t>Protecting accidental </a:t>
            </a:r>
            <a:r>
              <a:rPr lang="en-US" dirty="0"/>
              <a:t>detonation </a:t>
            </a:r>
            <a:r>
              <a:rPr lang="en-US" dirty="0" smtClean="0"/>
              <a:t>of nuclear weapons</a:t>
            </a:r>
          </a:p>
          <a:p>
            <a:pPr lvl="1"/>
            <a:r>
              <a:rPr lang="en-US" dirty="0" smtClean="0"/>
              <a:t>Reducing AIDS in </a:t>
            </a:r>
            <a:r>
              <a:rPr lang="en-US" dirty="0"/>
              <a:t>developing </a:t>
            </a:r>
            <a:r>
              <a:rPr lang="en-US" dirty="0" smtClean="0"/>
              <a:t>countries</a:t>
            </a:r>
          </a:p>
          <a:p>
            <a:pPr lvl="1"/>
            <a:r>
              <a:rPr lang="en-US" dirty="0" smtClean="0"/>
              <a:t>Helping small </a:t>
            </a:r>
            <a:r>
              <a:rPr lang="en-US" dirty="0"/>
              <a:t>countries </a:t>
            </a:r>
            <a:r>
              <a:rPr lang="en-US" dirty="0" smtClean="0"/>
              <a:t>defend selves from attack</a:t>
            </a:r>
          </a:p>
          <a:p>
            <a:r>
              <a:rPr lang="en-US" dirty="0" smtClean="0"/>
              <a:t>Behavior not a result of logic of consequences or logic of appropriateness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Positive Externality</a:t>
            </a:r>
            <a:br>
              <a:rPr lang="en-US" dirty="0" smtClean="0"/>
            </a:br>
            <a:r>
              <a:rPr lang="en-US" dirty="0" smtClean="0"/>
              <a:t>Plagued by Incapacity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305800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imes New Roman"/>
                          <a:ea typeface="Times New Roman"/>
                          <a:cs typeface="Times New Roman"/>
                        </a:rPr>
                        <a:t>Incapable state </a:t>
                      </a:r>
                      <a:r>
                        <a:rPr lang="en-US" sz="2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=&gt;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22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2200" b="1" dirty="0">
                          <a:latin typeface="Times New Roman"/>
                          <a:ea typeface="Times New Roman"/>
                          <a:cs typeface="Times New Roman"/>
                        </a:rPr>
                        <a:t>Capable state </a:t>
                      </a:r>
                      <a:r>
                        <a:rPr lang="en-US" sz="2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–V</a:t>
                      </a:r>
                      <a:endParaRPr lang="en-US" sz="2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>
                          <a:latin typeface="Times New Roman"/>
                          <a:ea typeface="Times New Roman"/>
                          <a:cs typeface="Times New Roman"/>
                        </a:rPr>
                        <a:t>Contribute to AIDS prevention (but NOT POSSIBLE)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>
                          <a:latin typeface="Times New Roman"/>
                          <a:ea typeface="Times New Roman"/>
                          <a:cs typeface="Times New Roman"/>
                        </a:rPr>
                        <a:t>Don't contribute to AIDS prevention</a:t>
                      </a: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>
                          <a:latin typeface="Times New Roman"/>
                          <a:ea typeface="Times New Roman"/>
                          <a:cs typeface="Times New Roman"/>
                        </a:rPr>
                        <a:t>Contribute to AIDS prevention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4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3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Times New Roman"/>
                          <a:ea typeface="Times New Roman"/>
                          <a:cs typeface="Times New Roman"/>
                        </a:rPr>
                        <a:t>Don't contribute to AIDS prevention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2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4</a:t>
                      </a:r>
                      <a:endParaRPr lang="en-US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1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dirty="0" smtClean="0"/>
              <a:t>Q4: Incentives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material consequences for perpetrators depend on other countries?</a:t>
            </a:r>
          </a:p>
          <a:p>
            <a:r>
              <a:rPr lang="en-US" dirty="0" smtClean="0"/>
              <a:t>Types of incentive problems</a:t>
            </a:r>
          </a:p>
          <a:p>
            <a:pPr lvl="1"/>
            <a:r>
              <a:rPr lang="en-US" b="1" u="sng" dirty="0" smtClean="0">
                <a:solidFill>
                  <a:srgbClr val="FF0000"/>
                </a:solidFill>
              </a:rPr>
              <a:t>Upstream / downstream</a:t>
            </a:r>
            <a:r>
              <a:rPr lang="en-US" dirty="0" smtClean="0"/>
              <a:t> </a:t>
            </a:r>
          </a:p>
          <a:p>
            <a:pPr lvl="1"/>
            <a:r>
              <a:rPr lang="en-US" b="1" u="sng" dirty="0" smtClean="0">
                <a:solidFill>
                  <a:srgbClr val="FF0000"/>
                </a:solidFill>
              </a:rPr>
              <a:t>Coordination </a:t>
            </a:r>
          </a:p>
          <a:p>
            <a:pPr lvl="1"/>
            <a:r>
              <a:rPr lang="en-US" b="1" u="sng" dirty="0" smtClean="0">
                <a:solidFill>
                  <a:srgbClr val="FF0000"/>
                </a:solidFill>
              </a:rPr>
              <a:t>Collaboration</a:t>
            </a:r>
          </a:p>
          <a:p>
            <a:r>
              <a:rPr lang="en-US" dirty="0" smtClean="0"/>
              <a:t>All involve logic of consequences issues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Upstream/Downstream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305800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latin typeface="Times New Roman"/>
                          <a:ea typeface="Times New Roman"/>
                          <a:cs typeface="Times New Roman"/>
                        </a:rPr>
                        <a:t>Upstream 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==&gt;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26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2600" b="1" dirty="0">
                          <a:latin typeface="Times New Roman"/>
                          <a:ea typeface="Times New Roman"/>
                          <a:cs typeface="Times New Roman"/>
                        </a:rPr>
                        <a:t>Downstream 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-V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>
                          <a:latin typeface="Times New Roman"/>
                          <a:ea typeface="Times New Roman"/>
                          <a:cs typeface="Times New Roman"/>
                        </a:rPr>
                        <a:t>Contribute to pollution reduction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>
                          <a:latin typeface="Times New Roman"/>
                          <a:ea typeface="Times New Roman"/>
                          <a:cs typeface="Times New Roman"/>
                        </a:rPr>
                        <a:t>Don't contribute to pollution reduction</a:t>
                      </a: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>
                          <a:latin typeface="Times New Roman"/>
                          <a:ea typeface="Times New Roman"/>
                          <a:cs typeface="Times New Roman"/>
                        </a:rPr>
                        <a:t>Contribute to pollution reduction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1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4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3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>
                          <a:latin typeface="Times New Roman"/>
                          <a:ea typeface="Times New Roman"/>
                          <a:cs typeface="Times New Roman"/>
                        </a:rPr>
                        <a:t>Don't contribute to pollution reduction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1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3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Coordination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305800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>
                          <a:latin typeface="Times New Roman"/>
                          <a:ea typeface="Times New Roman"/>
                          <a:cs typeface="Times New Roman"/>
                        </a:rPr>
                        <a:t>Train pilots in Row Language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Train </a:t>
                      </a:r>
                      <a:r>
                        <a:rPr lang="en-US" sz="2600" b="1" dirty="0">
                          <a:latin typeface="Times New Roman"/>
                          <a:ea typeface="Times New Roman"/>
                          <a:cs typeface="Times New Roman"/>
                        </a:rPr>
                        <a:t>pilots 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in</a:t>
                      </a:r>
                      <a:b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Col Language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>
                          <a:latin typeface="Times New Roman"/>
                          <a:ea typeface="Times New Roman"/>
                          <a:cs typeface="Times New Roman"/>
                        </a:rPr>
                        <a:t>Train pilots in Row Language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3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4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2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latin typeface="Times New Roman"/>
                          <a:ea typeface="Times New Roman"/>
                          <a:cs typeface="Times New Roman"/>
                        </a:rPr>
                        <a:t>Train pilots 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in</a:t>
                      </a:r>
                      <a:b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Col </a:t>
                      </a:r>
                      <a:r>
                        <a:rPr lang="en-US" sz="2600" b="1" dirty="0">
                          <a:latin typeface="Times New Roman"/>
                          <a:ea typeface="Times New Roman"/>
                          <a:cs typeface="Times New Roman"/>
                        </a:rPr>
                        <a:t>Language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1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4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305800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Maintain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Low</a:t>
                      </a:r>
                      <a:r>
                        <a:rPr lang="en-US" sz="2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Tariffs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Maintain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High</a:t>
                      </a:r>
                      <a:r>
                        <a:rPr lang="en-US" sz="2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Tariffs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Maintain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Low</a:t>
                      </a:r>
                      <a:r>
                        <a:rPr lang="en-US" sz="2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Tariffs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3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4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Maintain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High Tariffs</a:t>
                      </a:r>
                      <a:endParaRPr lang="en-US" sz="2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1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4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/>
                        <a:t>2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 smtClean="0"/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2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5725" marR="85725" marT="85725" marB="8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dirty="0" smtClean="0"/>
              <a:t>Q5: Information/knowledge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Any unknown effects that perpetrators would care about if they knew about them?</a:t>
            </a:r>
          </a:p>
          <a:p>
            <a:r>
              <a:rPr lang="en-US" dirty="0" smtClean="0"/>
              <a:t>Two types of info/knowledge problems</a:t>
            </a:r>
          </a:p>
          <a:p>
            <a:pPr lvl="1"/>
            <a:r>
              <a:rPr lang="en-US" b="1" u="sng" dirty="0">
                <a:solidFill>
                  <a:srgbClr val="FF0000"/>
                </a:solidFill>
              </a:rPr>
              <a:t>Epistemic/knowledge problems </a:t>
            </a:r>
            <a:r>
              <a:rPr lang="en-US" dirty="0" smtClean="0"/>
              <a:t>(unsure about how the world works): e.g., acid rain in Europe, trade wars, health quarantine regulations</a:t>
            </a:r>
          </a:p>
          <a:p>
            <a:pPr lvl="1"/>
            <a:r>
              <a:rPr lang="en-US" b="1" u="sng" dirty="0">
                <a:solidFill>
                  <a:srgbClr val="FF0000"/>
                </a:solidFill>
              </a:rPr>
              <a:t>Assurance problems </a:t>
            </a:r>
            <a:r>
              <a:rPr lang="en-US" dirty="0" smtClean="0"/>
              <a:t>(unsure about how other actors will behave): e.g., war games</a:t>
            </a:r>
          </a:p>
          <a:p>
            <a:r>
              <a:rPr lang="en-US" dirty="0" smtClean="0"/>
              <a:t>Largely still logic of consequences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dirty="0" smtClean="0"/>
              <a:t>Q6: Norms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 is not material consequences but violations of values and notions of legitimacy</a:t>
            </a:r>
          </a:p>
          <a:p>
            <a:r>
              <a:rPr lang="en-US" sz="2800" b="1" u="sng" dirty="0">
                <a:solidFill>
                  <a:srgbClr val="FF0000"/>
                </a:solidFill>
              </a:rPr>
              <a:t>Normative problems </a:t>
            </a:r>
            <a:r>
              <a:rPr lang="en-US" dirty="0" smtClean="0"/>
              <a:t>involve “conflicts over values”, e.g.,</a:t>
            </a:r>
          </a:p>
          <a:p>
            <a:pPr lvl="1"/>
            <a:r>
              <a:rPr lang="en-US" dirty="0" smtClean="0"/>
              <a:t>Human rights abuses</a:t>
            </a:r>
          </a:p>
          <a:p>
            <a:pPr lvl="1"/>
            <a:r>
              <a:rPr lang="en-US" dirty="0" smtClean="0"/>
              <a:t>Apartheid or treatment of women</a:t>
            </a:r>
          </a:p>
          <a:p>
            <a:pPr lvl="1"/>
            <a:r>
              <a:rPr lang="en-US" dirty="0" smtClean="0"/>
              <a:t>Choice of government</a:t>
            </a:r>
          </a:p>
          <a:p>
            <a:r>
              <a:rPr lang="en-US" dirty="0" smtClean="0"/>
              <a:t>Involves logic of appropriateness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Q7: Inherent Transparency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Inherent </a:t>
            </a:r>
            <a:r>
              <a:rPr lang="en-US" dirty="0" smtClean="0"/>
              <a:t>transparency </a:t>
            </a:r>
            <a:r>
              <a:rPr lang="en-US" dirty="0"/>
              <a:t>and ability to </a:t>
            </a:r>
            <a:r>
              <a:rPr lang="en-US" dirty="0" smtClean="0"/>
              <a:t>act secretly</a:t>
            </a:r>
            <a:endParaRPr lang="en-US" dirty="0"/>
          </a:p>
          <a:p>
            <a:pPr lvl="1"/>
            <a:r>
              <a:rPr lang="en-US" dirty="0"/>
              <a:t>Before any </a:t>
            </a:r>
            <a:r>
              <a:rPr lang="en-US" dirty="0" smtClean="0"/>
              <a:t>institution </a:t>
            </a:r>
            <a:r>
              <a:rPr lang="en-US" dirty="0"/>
              <a:t>at all, does each actor know what other actor is doing?</a:t>
            </a:r>
          </a:p>
          <a:p>
            <a:r>
              <a:rPr lang="en-US" dirty="0" smtClean="0"/>
              <a:t>Compare </a:t>
            </a:r>
          </a:p>
          <a:p>
            <a:pPr lvl="1"/>
            <a:r>
              <a:rPr lang="en-US" dirty="0" smtClean="0"/>
              <a:t>Security: </a:t>
            </a:r>
            <a:r>
              <a:rPr lang="en-US" dirty="0"/>
              <a:t>nuclear weapons </a:t>
            </a:r>
            <a:r>
              <a:rPr lang="en-US" dirty="0" smtClean="0"/>
              <a:t>vs</a:t>
            </a:r>
            <a:r>
              <a:rPr lang="en-US" dirty="0"/>
              <a:t>. </a:t>
            </a:r>
            <a:r>
              <a:rPr lang="en-US" dirty="0" smtClean="0"/>
              <a:t>war games</a:t>
            </a:r>
          </a:p>
          <a:p>
            <a:pPr lvl="1"/>
            <a:r>
              <a:rPr lang="en-US" dirty="0" smtClean="0"/>
              <a:t>Trade: tariffs/quotas vs. NTBs/subsidies</a:t>
            </a:r>
          </a:p>
          <a:p>
            <a:pPr lvl="1"/>
            <a:r>
              <a:rPr lang="en-US" dirty="0" smtClean="0"/>
              <a:t>HR: civil/political vs. economic/social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54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Q8: Response Incentives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there </a:t>
            </a:r>
            <a:r>
              <a:rPr lang="en-US" dirty="0"/>
              <a:t>is a violation, do those harmed have sufficient incentives to respond</a:t>
            </a:r>
            <a:r>
              <a:rPr lang="en-US" dirty="0" smtClean="0"/>
              <a:t>? What </a:t>
            </a:r>
            <a:r>
              <a:rPr lang="en-US" dirty="0"/>
              <a:t>are consequences if institution rules violated? </a:t>
            </a:r>
          </a:p>
          <a:p>
            <a:r>
              <a:rPr lang="en-US" dirty="0" smtClean="0"/>
              <a:t>Weak </a:t>
            </a:r>
            <a:r>
              <a:rPr lang="en-US" dirty="0"/>
              <a:t>incentives to respond to HR and environmental violations but strong for trade and VERY strong for </a:t>
            </a:r>
            <a:r>
              <a:rPr lang="en-US" dirty="0" smtClean="0"/>
              <a:t>weaponry</a:t>
            </a:r>
          </a:p>
          <a:p>
            <a:pPr lvl="1"/>
            <a:r>
              <a:rPr lang="en-US" dirty="0"/>
              <a:t>Notice that in weapons agreements the “response” is implicit ending of </a:t>
            </a:r>
            <a:r>
              <a:rPr lang="en-US" dirty="0" smtClean="0"/>
              <a:t>agreement</a:t>
            </a:r>
          </a:p>
          <a:p>
            <a:r>
              <a:rPr lang="en-US" dirty="0" smtClean="0"/>
              <a:t>Cost of responding vs. cost of not responding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33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problem</a:t>
            </a:r>
            <a:br>
              <a:rPr lang="en-US" dirty="0" smtClean="0"/>
            </a:br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Deadlock</a:t>
            </a:r>
          </a:p>
          <a:p>
            <a:r>
              <a:rPr lang="en-US" dirty="0"/>
              <a:t>Positive </a:t>
            </a:r>
            <a:r>
              <a:rPr lang="en-US" dirty="0" smtClean="0"/>
              <a:t>externality plagued by incapacity</a:t>
            </a:r>
            <a:endParaRPr lang="en-US" dirty="0"/>
          </a:p>
          <a:p>
            <a:r>
              <a:rPr lang="en-US" dirty="0"/>
              <a:t>Upstream / downstream </a:t>
            </a:r>
            <a:r>
              <a:rPr lang="en-US" dirty="0" smtClean="0"/>
              <a:t>problems</a:t>
            </a:r>
            <a:endParaRPr lang="en-US" dirty="0"/>
          </a:p>
          <a:p>
            <a:r>
              <a:rPr lang="en-US" dirty="0"/>
              <a:t>Coordination </a:t>
            </a:r>
          </a:p>
          <a:p>
            <a:r>
              <a:rPr lang="en-US" dirty="0"/>
              <a:t>Collaboration</a:t>
            </a:r>
          </a:p>
          <a:p>
            <a:r>
              <a:rPr lang="en-US" dirty="0" smtClean="0"/>
              <a:t>Epistemic / knowledge </a:t>
            </a:r>
            <a:r>
              <a:rPr lang="en-US" dirty="0"/>
              <a:t>problems</a:t>
            </a:r>
          </a:p>
          <a:p>
            <a:r>
              <a:rPr lang="en-US" dirty="0"/>
              <a:t>Assurance problems</a:t>
            </a:r>
          </a:p>
          <a:p>
            <a:r>
              <a:rPr lang="en-US" dirty="0"/>
              <a:t>Normative </a:t>
            </a:r>
            <a:r>
              <a:rPr lang="en-US" dirty="0" smtClean="0"/>
              <a:t>problems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lOr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IntlOrg</Template>
  <TotalTime>266</TotalTime>
  <Words>1485</Words>
  <Application>Microsoft Office PowerPoint</Application>
  <PresentationFormat>Widescreen</PresentationFormat>
  <Paragraphs>622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MS Mincho</vt:lpstr>
      <vt:lpstr>Times New Roman</vt:lpstr>
      <vt:lpstr>IntlOrg</vt:lpstr>
      <vt:lpstr>Discussion </vt:lpstr>
      <vt:lpstr>Outline</vt:lpstr>
      <vt:lpstr>Key questions of problem structure</vt:lpstr>
      <vt:lpstr>ROW’S PERSPECTIVE</vt:lpstr>
      <vt:lpstr>COLUMN’S PERSPECTIVE</vt:lpstr>
      <vt:lpstr>OVERALL GAME</vt:lpstr>
      <vt:lpstr>ROW’S PERSPECTIVE</vt:lpstr>
      <vt:lpstr>ROW’S PERSPECTIVE</vt:lpstr>
      <vt:lpstr>ROW’S PERSPECTIVE</vt:lpstr>
      <vt:lpstr>ROW’S PERSPECTIVE</vt:lpstr>
      <vt:lpstr>ROW’S PERSPECTIVE</vt:lpstr>
      <vt:lpstr>ROW’S PERSPECTIVE</vt:lpstr>
      <vt:lpstr>COLUMN’S PERSPECTIVE</vt:lpstr>
      <vt:lpstr>COLUMN’S PERSPECTIVE</vt:lpstr>
      <vt:lpstr>COLUMN’S PERSPECTIVE</vt:lpstr>
      <vt:lpstr>COLUMN’S PERSPECTIVE</vt:lpstr>
      <vt:lpstr>COLUMN’S PERSPECTIVE</vt:lpstr>
      <vt:lpstr>COLUMN’S PERSPECTIVE</vt:lpstr>
      <vt:lpstr>OVERALL GAME</vt:lpstr>
      <vt:lpstr>OVERALL GAME</vt:lpstr>
      <vt:lpstr>Question 1: Is it conflict?</vt:lpstr>
      <vt:lpstr>Deadlock</vt:lpstr>
      <vt:lpstr>Harmony</vt:lpstr>
      <vt:lpstr>Q2: Actors</vt:lpstr>
      <vt:lpstr>Q3: Capacities and power</vt:lpstr>
      <vt:lpstr>Positive Externality Plagued by Incapacity</vt:lpstr>
      <vt:lpstr>Q4: Incentives</vt:lpstr>
      <vt:lpstr>Upstream/Downstream</vt:lpstr>
      <vt:lpstr>Coordination</vt:lpstr>
      <vt:lpstr>Collaboration</vt:lpstr>
      <vt:lpstr>Q5: Information/knowledge</vt:lpstr>
      <vt:lpstr>Q6: Norms</vt:lpstr>
      <vt:lpstr>Q7: Inherent Transparency</vt:lpstr>
      <vt:lpstr>Q8: Response Incentives</vt:lpstr>
      <vt:lpstr>Types of problem 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 Mitchell</dc:creator>
  <cp:lastModifiedBy>Ronald Mitchell</cp:lastModifiedBy>
  <cp:revision>88</cp:revision>
  <dcterms:created xsi:type="dcterms:W3CDTF">2010-10-03T22:05:52Z</dcterms:created>
  <dcterms:modified xsi:type="dcterms:W3CDTF">2018-10-01T01:02:46Z</dcterms:modified>
</cp:coreProperties>
</file>