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0" r:id="rId2"/>
    <p:sldId id="266" r:id="rId3"/>
    <p:sldId id="272" r:id="rId4"/>
    <p:sldId id="270" r:id="rId5"/>
    <p:sldId id="271" r:id="rId6"/>
    <p:sldId id="279" r:id="rId7"/>
    <p:sldId id="264" r:id="rId8"/>
    <p:sldId id="277" r:id="rId9"/>
    <p:sldId id="278" r:id="rId10"/>
    <p:sldId id="265" r:id="rId11"/>
    <p:sldId id="267" r:id="rId12"/>
    <p:sldId id="269" r:id="rId13"/>
    <p:sldId id="268" r:id="rId14"/>
    <p:sldId id="276" r:id="rId15"/>
    <p:sldId id="256" r:id="rId16"/>
    <p:sldId id="257" r:id="rId17"/>
    <p:sldId id="258" r:id="rId18"/>
    <p:sldId id="260" r:id="rId19"/>
    <p:sldId id="2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795938-7D0C-486C-9FCD-4E5259D2452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AAA6DB-A230-4F8D-B05B-005C6DF56901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 / Final Paper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5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comments on grading</a:t>
            </a:r>
            <a:br>
              <a:rPr lang="en-US" dirty="0" smtClean="0"/>
            </a:br>
            <a:r>
              <a:rPr lang="en-US" dirty="0" smtClean="0"/>
              <a:t>and doing well in </a:t>
            </a:r>
            <a:r>
              <a:rPr lang="en-US" smtClean="0"/>
              <a:t>the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 in all assignments and you will pass</a:t>
            </a:r>
          </a:p>
          <a:p>
            <a:r>
              <a:rPr lang="en-US" dirty="0" smtClean="0"/>
              <a:t>Don’t hand them all in and you won’t, so turn in assignments, even if late</a:t>
            </a:r>
          </a:p>
          <a:p>
            <a:r>
              <a:rPr lang="en-US" dirty="0" smtClean="0"/>
              <a:t>I start with low grades early in the term</a:t>
            </a:r>
          </a:p>
          <a:p>
            <a:r>
              <a:rPr lang="en-US" dirty="0" smtClean="0"/>
              <a:t>Use of office hours is encouraged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66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 Paper</a:t>
            </a:r>
            <a:br>
              <a:rPr lang="en-US" dirty="0" smtClean="0"/>
            </a:br>
            <a:r>
              <a:rPr lang="en-US" dirty="0"/>
              <a:t>Draft 1 due next Tuesday (week from today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922520"/>
          </a:xfrm>
        </p:spPr>
        <p:txBody>
          <a:bodyPr>
            <a:normAutofit/>
          </a:bodyPr>
          <a:lstStyle/>
          <a:p>
            <a:r>
              <a:rPr lang="en-US" dirty="0"/>
              <a:t>Write a research paper (15-20 double-spaced pages) evaluating whether a particular environmental treaty was effective. </a:t>
            </a:r>
            <a:endParaRPr lang="en-US" dirty="0" smtClean="0"/>
          </a:p>
          <a:p>
            <a:r>
              <a:rPr lang="en-US" dirty="0" smtClean="0"/>
              <a:t>Lots of details but here are basics: get to know your treaty</a:t>
            </a:r>
          </a:p>
          <a:p>
            <a:pPr lvl="1"/>
            <a:r>
              <a:rPr lang="en-US" dirty="0"/>
              <a:t>Treaty name</a:t>
            </a:r>
          </a:p>
          <a:p>
            <a:pPr lvl="1"/>
            <a:r>
              <a:rPr lang="en-US" dirty="0"/>
              <a:t>Membership rules </a:t>
            </a:r>
          </a:p>
          <a:p>
            <a:pPr lvl="1"/>
            <a:r>
              <a:rPr lang="en-US" dirty="0"/>
              <a:t>Regulated behavior</a:t>
            </a:r>
          </a:p>
          <a:p>
            <a:pPr lvl="1"/>
            <a:r>
              <a:rPr lang="en-US" dirty="0"/>
              <a:t>Non-treaty influences on behavior </a:t>
            </a:r>
          </a:p>
          <a:p>
            <a:pPr lvl="1"/>
            <a:r>
              <a:rPr lang="en-US" dirty="0"/>
              <a:t>Monitoring </a:t>
            </a:r>
          </a:p>
          <a:p>
            <a:pPr lvl="1"/>
            <a:r>
              <a:rPr lang="en-US" dirty="0"/>
              <a:t>Responses to “bad” </a:t>
            </a:r>
            <a:r>
              <a:rPr lang="en-US" dirty="0" smtClean="0"/>
              <a:t>behaviors</a:t>
            </a:r>
          </a:p>
          <a:p>
            <a:r>
              <a:rPr lang="en-US" dirty="0" smtClean="0"/>
              <a:t>Don’t need to do more but, guess what, those who engage most will get better grades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Treaty Assignment #1</a:t>
            </a:r>
            <a:br>
              <a:rPr lang="en-US" dirty="0" smtClean="0"/>
            </a:br>
            <a:r>
              <a:rPr lang="en-US" dirty="0" smtClean="0"/>
              <a:t>due start of NEXT Tuesday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 questions </a:t>
            </a:r>
            <a:r>
              <a:rPr lang="en-US" smtClean="0"/>
              <a:t>to answer</a:t>
            </a:r>
          </a:p>
          <a:p>
            <a:r>
              <a:rPr lang="en-US" dirty="0" smtClean="0"/>
              <a:t>Name </a:t>
            </a:r>
            <a:r>
              <a:rPr lang="en-US" dirty="0"/>
              <a:t>of the treaty?</a:t>
            </a:r>
          </a:p>
          <a:p>
            <a:r>
              <a:rPr lang="en-US" dirty="0" smtClean="0"/>
              <a:t>What countries CAN become members (separately, who ARE members)?</a:t>
            </a:r>
          </a:p>
          <a:p>
            <a:r>
              <a:rPr lang="en-US" dirty="0" smtClean="0"/>
              <a:t>What </a:t>
            </a:r>
            <a:r>
              <a:rPr lang="en-US" dirty="0"/>
              <a:t>behavior </a:t>
            </a:r>
            <a:r>
              <a:rPr lang="en-US" dirty="0" smtClean="0"/>
              <a:t>does treaty regulate? </a:t>
            </a:r>
            <a:endParaRPr lang="en-US" dirty="0"/>
          </a:p>
          <a:p>
            <a:r>
              <a:rPr lang="en-US" dirty="0"/>
              <a:t>Before </a:t>
            </a:r>
            <a:r>
              <a:rPr lang="en-US" dirty="0" smtClean="0"/>
              <a:t>treaty, what causes “</a:t>
            </a:r>
            <a:r>
              <a:rPr lang="en-US" dirty="0"/>
              <a:t>regulated behavior” </a:t>
            </a:r>
            <a:r>
              <a:rPr lang="en-US" dirty="0" smtClean="0"/>
              <a:t>to change over time?</a:t>
            </a:r>
            <a:endParaRPr lang="en-US" dirty="0"/>
          </a:p>
          <a:p>
            <a:r>
              <a:rPr lang="en-US" dirty="0" smtClean="0"/>
              <a:t>Does treaty have mechanisms to monitor actor behavior?</a:t>
            </a:r>
            <a:endParaRPr lang="en-US" dirty="0"/>
          </a:p>
          <a:p>
            <a:r>
              <a:rPr lang="en-US" dirty="0"/>
              <a:t>What </a:t>
            </a:r>
            <a:r>
              <a:rPr lang="en-US" dirty="0" smtClean="0"/>
              <a:t>happens to governments that don’t change behavior? What </a:t>
            </a:r>
            <a:r>
              <a:rPr lang="en-US" dirty="0"/>
              <a:t>processes might make it so this treaty could work? </a:t>
            </a:r>
          </a:p>
        </p:txBody>
      </p:sp>
    </p:spTree>
    <p:extLst>
      <p:ext uri="{BB962C8B-B14F-4D97-AF65-F5344CB8AC3E}">
        <p14:creationId xmlns:p14="http://schemas.microsoft.com/office/powerpoint/2010/main" val="209773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533"/>
            <a:ext cx="10210800" cy="681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327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Tragedy of the </a:t>
            </a:r>
            <a:r>
              <a:rPr lang="en-US" smtClean="0"/>
              <a:t>Commons wrap-up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10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Tragedy of the Commons</a:t>
            </a:r>
            <a:br>
              <a:rPr lang="en-US" smtClean="0"/>
            </a:br>
            <a:r>
              <a:rPr lang="en-US" smtClean="0"/>
              <a:t>Important points on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92252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Create “thread” through your paper</a:t>
            </a:r>
          </a:p>
          <a:p>
            <a:pPr lvl="1"/>
            <a:r>
              <a:rPr lang="en-US" dirty="0" smtClean="0"/>
              <a:t>Defining aspects</a:t>
            </a:r>
          </a:p>
          <a:p>
            <a:pPr lvl="1"/>
            <a:r>
              <a:rPr lang="en-US" dirty="0" smtClean="0"/>
              <a:t>Choose examples carefully to illustrate; link/map to concepts</a:t>
            </a:r>
          </a:p>
          <a:p>
            <a:pPr lvl="1"/>
            <a:r>
              <a:rPr lang="en-US" dirty="0" smtClean="0"/>
              <a:t>Causes that make defining aspects more or less likely to arise</a:t>
            </a:r>
          </a:p>
          <a:p>
            <a:pPr lvl="1"/>
            <a:r>
              <a:rPr lang="en-US" dirty="0" smtClean="0"/>
              <a:t>Solutions that correct a cause or defining aspect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: open access = defining feature; examples of one open access / one not; why open access is cause; how privatizing (NOT open access) is solution</a:t>
            </a:r>
          </a:p>
          <a:p>
            <a:r>
              <a:rPr lang="en-US" dirty="0" smtClean="0"/>
              <a:t>Have examples illustrate theory, don’t describe for own sake – private fish farm being overused example (hypothetical but good example)</a:t>
            </a:r>
          </a:p>
          <a:p>
            <a:r>
              <a:rPr lang="en-US" dirty="0" smtClean="0"/>
              <a:t>Basics</a:t>
            </a:r>
          </a:p>
          <a:p>
            <a:pPr lvl="1"/>
            <a:r>
              <a:rPr lang="en-US" dirty="0" smtClean="0"/>
              <a:t>Use readings for theory</a:t>
            </a:r>
          </a:p>
          <a:p>
            <a:pPr lvl="1"/>
            <a:r>
              <a:rPr lang="en-US" dirty="0" smtClean="0"/>
              <a:t>Use headings</a:t>
            </a:r>
          </a:p>
          <a:p>
            <a:pPr lvl="1"/>
            <a:r>
              <a:rPr lang="en-US" dirty="0" smtClean="0"/>
              <a:t>Intro: what you will argue, not what you will argue about</a:t>
            </a:r>
          </a:p>
          <a:p>
            <a:pPr lvl="1"/>
            <a:r>
              <a:rPr lang="en-US" dirty="0" smtClean="0"/>
              <a:t>Cite appropriately and provide </a:t>
            </a:r>
            <a:r>
              <a:rPr lang="en-US" dirty="0" err="1" smtClean="0"/>
              <a:t>biblio</a:t>
            </a:r>
            <a:r>
              <a:rPr lang="en-US" dirty="0" smtClean="0"/>
              <a:t> (Author, Year, Page)  (Hardin, 1968, 32)</a:t>
            </a:r>
          </a:p>
          <a:p>
            <a:pPr lvl="1"/>
            <a:r>
              <a:rPr lang="en-US" dirty="0" smtClean="0"/>
              <a:t>Run spellcheck and proofread</a:t>
            </a:r>
          </a:p>
          <a:p>
            <a:pPr lvl="1"/>
            <a:r>
              <a:rPr lang="en-US" dirty="0" smtClean="0"/>
              <a:t>Follow assignment (e.g., international example)</a:t>
            </a:r>
          </a:p>
          <a:p>
            <a:r>
              <a:rPr lang="en-US" dirty="0" smtClean="0"/>
              <a:t>Structure </a:t>
            </a:r>
            <a:r>
              <a:rPr lang="en-US" dirty="0"/>
              <a:t>essay so </a:t>
            </a:r>
            <a:r>
              <a:rPr lang="en-US" dirty="0" smtClean="0"/>
              <a:t>set up characteristics that show exist in examples that are caused by identifiable source, that </a:t>
            </a:r>
            <a:r>
              <a:rPr lang="en-US" smtClean="0"/>
              <a:t>solutions fix</a:t>
            </a:r>
            <a:endParaRPr lang="en-US" dirty="0" smtClean="0"/>
          </a:p>
          <a:p>
            <a:r>
              <a:rPr lang="en-US" dirty="0" smtClean="0"/>
              <a:t>E.g., “</a:t>
            </a:r>
            <a:r>
              <a:rPr lang="en-US" dirty="0"/>
              <a:t>open access” is </a:t>
            </a:r>
            <a:r>
              <a:rPr lang="en-US" dirty="0" smtClean="0"/>
              <a:t>characteristic, caused </a:t>
            </a:r>
            <a:r>
              <a:rPr lang="en-US" dirty="0"/>
              <a:t>by a lack of international regulation, </a:t>
            </a:r>
            <a:r>
              <a:rPr lang="en-US" dirty="0" smtClean="0"/>
              <a:t>solution </a:t>
            </a:r>
            <a:r>
              <a:rPr lang="en-US" dirty="0"/>
              <a:t>is to </a:t>
            </a:r>
            <a:r>
              <a:rPr lang="en-US" dirty="0" smtClean="0"/>
              <a:t>restrict </a:t>
            </a:r>
            <a:r>
              <a:rPr lang="en-US" dirty="0"/>
              <a:t>access (</a:t>
            </a:r>
            <a:r>
              <a:rPr lang="en-US" dirty="0" err="1"/>
              <a:t>e.g</a:t>
            </a:r>
            <a:r>
              <a:rPr lang="en-US" dirty="0"/>
              <a:t>,. through a treaty like </a:t>
            </a:r>
            <a:r>
              <a:rPr lang="en-US" dirty="0" err="1"/>
              <a:t>ICCAT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6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Many Cows </a:t>
            </a:r>
            <a:r>
              <a:rPr lang="en-US" dirty="0" smtClean="0"/>
              <a:t>would YOU put </a:t>
            </a:r>
            <a:r>
              <a:rPr lang="en-US" dirty="0"/>
              <a:t>on this PRIVATE Farm?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/>
          </p:nvPr>
        </p:nvGraphicFramePr>
        <p:xfrm>
          <a:off x="3124200" y="1447801"/>
          <a:ext cx="5257800" cy="533400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139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3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658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Cows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Milk per cow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 smtClean="0">
                          <a:effectLst/>
                        </a:rPr>
                        <a:t>Total Milk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 smtClean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200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94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282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88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352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82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76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456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490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64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58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506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480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34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442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28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392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22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330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822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Many Cows Will GROUP put on this </a:t>
            </a:r>
            <a:r>
              <a:rPr lang="en-US" dirty="0" smtClean="0"/>
              <a:t>COMMON Farm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/>
          </p:nvPr>
        </p:nvGraphicFramePr>
        <p:xfrm>
          <a:off x="3124200" y="1447801"/>
          <a:ext cx="5257800" cy="533400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139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3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658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Cows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Milk per cow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 smtClean="0">
                          <a:effectLst/>
                        </a:rPr>
                        <a:t>Total Milk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 smtClean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200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94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282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88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352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82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76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456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490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64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58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506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480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34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442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14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28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>
                          <a:effectLst/>
                        </a:rPr>
                        <a:t>392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0023"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22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dirty="0">
                          <a:effectLst/>
                        </a:rPr>
                        <a:t>330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580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Tragedy of the Commons:</a:t>
            </a:r>
            <a:br>
              <a:rPr lang="en-US" smtClean="0"/>
            </a:br>
            <a:r>
              <a:rPr lang="en-US" smtClean="0"/>
              <a:t>Defining </a:t>
            </a:r>
            <a:r>
              <a:rPr lang="en-US" dirty="0" smtClean="0"/>
              <a:t>aspects and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Common/open access </a:t>
            </a:r>
            <a:r>
              <a:rPr lang="en-US" sz="2000" dirty="0"/>
              <a:t>-- solution is privatize or limit access through user fees or laws that limit access to certain groups. Who can use.</a:t>
            </a:r>
          </a:p>
          <a:p>
            <a:r>
              <a:rPr lang="en-US" sz="2000" b="1" dirty="0"/>
              <a:t>Lack of regulation of the activity on the commons</a:t>
            </a:r>
            <a:r>
              <a:rPr lang="en-US" sz="2000" dirty="0"/>
              <a:t> -- solution is regulation of level of activity. </a:t>
            </a:r>
            <a:r>
              <a:rPr lang="en-US" sz="2000"/>
              <a:t>How much can use.</a:t>
            </a:r>
            <a:endParaRPr lang="en-US" sz="2000" dirty="0"/>
          </a:p>
          <a:p>
            <a:r>
              <a:rPr lang="en-US" sz="2000" b="1" dirty="0"/>
              <a:t>Existence of a finite resource </a:t>
            </a:r>
            <a:r>
              <a:rPr lang="en-US" sz="2000" dirty="0"/>
              <a:t>with total demand exceeding carrying capacity of resource – solution: reduce demand for resource. </a:t>
            </a:r>
          </a:p>
          <a:p>
            <a:r>
              <a:rPr lang="en-US" sz="2000" b="1" dirty="0"/>
              <a:t>Private costs less than social costs</a:t>
            </a:r>
            <a:r>
              <a:rPr lang="en-US" sz="2000" dirty="0"/>
              <a:t> -- solution is to increase the private costs (e.g. taxes or fines for overuse). </a:t>
            </a:r>
          </a:p>
          <a:p>
            <a:r>
              <a:rPr lang="en-US" sz="2000" b="1" dirty="0"/>
              <a:t>Everyone as perpetrator AND victim.</a:t>
            </a:r>
            <a:r>
              <a:rPr lang="en-US" sz="2000" dirty="0"/>
              <a:t> Upstream/downstream problems -- some are perpetrators and others are victims – solution:  convince those who think they aren’t victims that they are (education). </a:t>
            </a:r>
          </a:p>
          <a:p>
            <a:r>
              <a:rPr lang="en-US" sz="2000" b="1" dirty="0"/>
              <a:t>Actors are self-interested </a:t>
            </a:r>
            <a:r>
              <a:rPr lang="en-US" sz="2000" dirty="0"/>
              <a:t>and do not count costs to others or </a:t>
            </a:r>
            <a:r>
              <a:rPr lang="en-US" sz="2000" dirty="0" err="1"/>
              <a:t>env’t</a:t>
            </a:r>
            <a:r>
              <a:rPr lang="en-US" sz="2000" dirty="0"/>
              <a:t> – solution “normative education” to worry about things beyond prices.</a:t>
            </a:r>
          </a:p>
        </p:txBody>
      </p:sp>
    </p:spTree>
    <p:extLst>
      <p:ext uri="{BB962C8B-B14F-4D97-AF65-F5344CB8AC3E}">
        <p14:creationId xmlns:p14="http://schemas.microsoft.com/office/powerpoint/2010/main" val="64352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Fur Seal case</a:t>
            </a:r>
            <a:br>
              <a:rPr lang="en-US" dirty="0" smtClean="0"/>
            </a:br>
            <a:r>
              <a:rPr lang="en-US" dirty="0" smtClean="0"/>
              <a:t>A Tragedy of the Commons solved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2" t="19821" r="6906" b="7426"/>
          <a:stretch/>
        </p:blipFill>
        <p:spPr bwMode="auto">
          <a:xfrm>
            <a:off x="2133600" y="1588417"/>
            <a:ext cx="7924800" cy="513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6705600" y="4343400"/>
            <a:ext cx="9144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62373" y="4953000"/>
            <a:ext cx="9144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0" y="4438454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Russian rookery sealing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(Commander Islands)</a:t>
            </a:r>
          </a:p>
        </p:txBody>
      </p:sp>
      <p:sp>
        <p:nvSpPr>
          <p:cNvPr id="10" name="Oval 9"/>
          <p:cNvSpPr/>
          <p:nvPr/>
        </p:nvSpPr>
        <p:spPr>
          <a:xfrm>
            <a:off x="2438400" y="5943600"/>
            <a:ext cx="25908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239000" y="5791200"/>
            <a:ext cx="25908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524946" y="5925499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Canadian pelagic sealing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60960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Japanese pelagic sealing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9800" y="382018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American rookery sealing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(Pribilof Islands)</a:t>
            </a:r>
          </a:p>
        </p:txBody>
      </p:sp>
    </p:spTree>
    <p:extLst>
      <p:ext uri="{BB962C8B-B14F-4D97-AF65-F5344CB8AC3E}">
        <p14:creationId xmlns:p14="http://schemas.microsoft.com/office/powerpoint/2010/main" val="361232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Terms </a:t>
            </a:r>
            <a:r>
              <a:rPr lang="en-US" dirty="0" smtClean="0"/>
              <a:t>of the Fur Seal Treaty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Ban pelagic sealing by all countries</a:t>
            </a:r>
          </a:p>
          <a:p>
            <a:r>
              <a:rPr lang="en-US" dirty="0"/>
              <a:t>US pays $200K to Japan and Canada immediately</a:t>
            </a:r>
          </a:p>
          <a:p>
            <a:r>
              <a:rPr lang="en-US" dirty="0"/>
              <a:t>US gives 15% of skins to Japan and 15% to Canada annually</a:t>
            </a:r>
          </a:p>
          <a:p>
            <a:r>
              <a:rPr lang="en-US" dirty="0"/>
              <a:t>Russia gives 15% of skins to Japan and 15% to Canada </a:t>
            </a:r>
            <a:r>
              <a:rPr lang="en-US" dirty="0" smtClean="0"/>
              <a:t>annually</a:t>
            </a:r>
          </a:p>
          <a:p>
            <a:r>
              <a:rPr lang="en-US" dirty="0" smtClean="0"/>
              <a:t>Did it work?</a:t>
            </a:r>
          </a:p>
          <a:p>
            <a:pPr lvl="1"/>
            <a:r>
              <a:rPr lang="en-US" smtClean="0"/>
              <a:t>WHAT INFORMATION DO YOU NEED TO KNOW?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48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4" y="298451"/>
            <a:ext cx="8664575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00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Breakout Room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value of learning the concept of a Tragedy of the Commons? Do you think it has value?</a:t>
            </a:r>
          </a:p>
          <a:p>
            <a:r>
              <a:rPr lang="en-US" dirty="0" smtClean="0"/>
              <a:t>What’s the difference between “teaching a racist concept” and “teaching a concept developed by a racist”? </a:t>
            </a:r>
          </a:p>
          <a:p>
            <a:r>
              <a:rPr lang="en-US" dirty="0" smtClean="0"/>
              <a:t>Before you did readings for today, did racism of Hardin cross your mind? Does it surprise you?</a:t>
            </a:r>
          </a:p>
          <a:p>
            <a:r>
              <a:rPr lang="en-US" dirty="0" smtClean="0"/>
              <a:t>Should I teach the Tragedy of the Commons next year or not? And why?</a:t>
            </a:r>
          </a:p>
          <a:p>
            <a:r>
              <a:rPr lang="en-US" dirty="0" smtClean="0"/>
              <a:t>We get to disagree on this, but only if we do so civilly and respectfully!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20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Ecophilosophical and Political Perspectives on International Environmental Problems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7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5 Perspectives on causes of international environmental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Economic: prices/incentives not right</a:t>
            </a:r>
          </a:p>
          <a:p>
            <a:r>
              <a:rPr lang="en-US" dirty="0"/>
              <a:t>Legal: rights/obligations not right</a:t>
            </a:r>
          </a:p>
          <a:p>
            <a:r>
              <a:rPr lang="en-US" dirty="0"/>
              <a:t>Ecophilosophical: values not right</a:t>
            </a:r>
          </a:p>
          <a:p>
            <a:r>
              <a:rPr lang="en-US" dirty="0"/>
              <a:t>Political: distribution of power not right</a:t>
            </a:r>
          </a:p>
          <a:p>
            <a:r>
              <a:rPr lang="en-US" dirty="0"/>
              <a:t>Science: knowledge not right</a:t>
            </a:r>
          </a:p>
        </p:txBody>
      </p:sp>
    </p:spTree>
    <p:extLst>
      <p:ext uri="{BB962C8B-B14F-4D97-AF65-F5344CB8AC3E}">
        <p14:creationId xmlns:p14="http://schemas.microsoft.com/office/powerpoint/2010/main" val="38303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Ecophilosophical Perspectives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Deep ecology</a:t>
            </a:r>
          </a:p>
          <a:p>
            <a:pPr lvl="1"/>
            <a:r>
              <a:rPr lang="en-US" dirty="0"/>
              <a:t>Ethical obligation to other species, natural things </a:t>
            </a:r>
          </a:p>
          <a:p>
            <a:pPr lvl="1"/>
            <a:r>
              <a:rPr lang="en-US" dirty="0"/>
              <a:t>All life forms have intrinsic value</a:t>
            </a:r>
          </a:p>
          <a:p>
            <a:r>
              <a:rPr lang="en-US" dirty="0"/>
              <a:t>Shallow ecology: environment has value only through its value to humans</a:t>
            </a:r>
          </a:p>
          <a:p>
            <a:r>
              <a:rPr lang="en-US" dirty="0"/>
              <a:t>Medium ecology: environmental harm is ‘bad’ b/c one more way powerful harm powerless</a:t>
            </a:r>
          </a:p>
        </p:txBody>
      </p:sp>
    </p:spTree>
    <p:extLst>
      <p:ext uri="{BB962C8B-B14F-4D97-AF65-F5344CB8AC3E}">
        <p14:creationId xmlns:p14="http://schemas.microsoft.com/office/powerpoint/2010/main" val="14599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Ecophilosophical Perspectives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Ecofeminism</a:t>
            </a:r>
          </a:p>
          <a:p>
            <a:pPr lvl="1"/>
            <a:r>
              <a:rPr lang="en-US" dirty="0"/>
              <a:t>Alienation of humans from earth</a:t>
            </a:r>
          </a:p>
          <a:p>
            <a:pPr lvl="1"/>
            <a:r>
              <a:rPr lang="en-US" dirty="0"/>
              <a:t>Domination of nature by humans parallels domination of women by men and derives from same source</a:t>
            </a:r>
          </a:p>
          <a:p>
            <a:r>
              <a:rPr lang="en-US" dirty="0"/>
              <a:t>GAIA Principle</a:t>
            </a:r>
          </a:p>
        </p:txBody>
      </p:sp>
    </p:spTree>
    <p:extLst>
      <p:ext uri="{BB962C8B-B14F-4D97-AF65-F5344CB8AC3E}">
        <p14:creationId xmlns:p14="http://schemas.microsoft.com/office/powerpoint/2010/main" val="83030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 those with power don't have incentives to conserve environment, and those with incentives to conserve environment don't have power</a:t>
            </a:r>
          </a:p>
          <a:p>
            <a:r>
              <a:rPr lang="en-US" dirty="0"/>
              <a:t>Solution: find ways to make it in interests of powerful to protect the environment</a:t>
            </a:r>
          </a:p>
          <a:p>
            <a:r>
              <a:rPr lang="en-US" dirty="0"/>
              <a:t>Countries' borders do not match environmental </a:t>
            </a:r>
            <a:r>
              <a:rPr lang="en-US" dirty="0" smtClean="0"/>
              <a:t>borders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75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205</TotalTime>
  <Words>985</Words>
  <Application>Microsoft Office PowerPoint</Application>
  <PresentationFormat>Widescreen</PresentationFormat>
  <Paragraphs>189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Constantia</vt:lpstr>
      <vt:lpstr>Times New Roman</vt:lpstr>
      <vt:lpstr>Wingdings 2</vt:lpstr>
      <vt:lpstr>Flow</vt:lpstr>
      <vt:lpstr>Grading / Final Paper</vt:lpstr>
      <vt:lpstr>Some comments on grading and doing well in the course</vt:lpstr>
      <vt:lpstr>Final Paper Draft 1 due next Tuesday (week from today)</vt:lpstr>
      <vt:lpstr>Treaty Assignment #1 due start of NEXT Tuesday class</vt:lpstr>
      <vt:lpstr>PowerPoint Presentation</vt:lpstr>
      <vt:lpstr>Tragedy of the Commons wrap-up</vt:lpstr>
      <vt:lpstr>Tragedy of the Commons Important points on paper</vt:lpstr>
      <vt:lpstr>How Many Cows would YOU put on this PRIVATE Farm?</vt:lpstr>
      <vt:lpstr>How Many Cows Will GROUP put on this COMMON Farm?</vt:lpstr>
      <vt:lpstr>Tragedy of the Commons: Defining aspects and solutions</vt:lpstr>
      <vt:lpstr>Fur Seal case A Tragedy of the Commons solved</vt:lpstr>
      <vt:lpstr>Terms of the Fur Seal Treaty</vt:lpstr>
      <vt:lpstr>PowerPoint Presentation</vt:lpstr>
      <vt:lpstr>Breakout Room Discussion</vt:lpstr>
      <vt:lpstr>Ecophilosophical and Political Perspectives on International Environmental Problems</vt:lpstr>
      <vt:lpstr>5 Perspectives on causes of international environmental problems</vt:lpstr>
      <vt:lpstr>Ecophilosophical Perspectives</vt:lpstr>
      <vt:lpstr>Ecophilosophical Perspectives</vt:lpstr>
      <vt:lpstr>Political Perspective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B. Mitchell</dc:creator>
  <cp:lastModifiedBy>Ronald Mitchell</cp:lastModifiedBy>
  <cp:revision>73</cp:revision>
  <dcterms:created xsi:type="dcterms:W3CDTF">2012-04-13T18:16:00Z</dcterms:created>
  <dcterms:modified xsi:type="dcterms:W3CDTF">2020-10-12T20:23:25Z</dcterms:modified>
</cp:coreProperties>
</file>