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9" r:id="rId2"/>
    <p:sldId id="323" r:id="rId3"/>
    <p:sldId id="303" r:id="rId4"/>
    <p:sldId id="309" r:id="rId5"/>
    <p:sldId id="321" r:id="rId6"/>
    <p:sldId id="338" r:id="rId7"/>
    <p:sldId id="335" r:id="rId8"/>
    <p:sldId id="336" r:id="rId9"/>
    <p:sldId id="337" r:id="rId10"/>
    <p:sldId id="310" r:id="rId11"/>
    <p:sldId id="325" r:id="rId12"/>
    <p:sldId id="311" r:id="rId13"/>
    <p:sldId id="312" r:id="rId14"/>
    <p:sldId id="329" r:id="rId15"/>
    <p:sldId id="339" r:id="rId16"/>
    <p:sldId id="326" r:id="rId17"/>
    <p:sldId id="327" r:id="rId18"/>
    <p:sldId id="313" r:id="rId19"/>
    <p:sldId id="328" r:id="rId20"/>
    <p:sldId id="314" r:id="rId21"/>
    <p:sldId id="315" r:id="rId22"/>
    <p:sldId id="317" r:id="rId23"/>
    <p:sldId id="318" r:id="rId24"/>
    <p:sldId id="333" r:id="rId25"/>
    <p:sldId id="33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54" autoAdjust="0"/>
    <p:restoredTop sz="86387" autoAdjust="0"/>
  </p:normalViewPr>
  <p:slideViewPr>
    <p:cSldViewPr>
      <p:cViewPr>
        <p:scale>
          <a:sx n="50" d="100"/>
          <a:sy n="50" d="100"/>
        </p:scale>
        <p:origin x="858" y="6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84000" b="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D1A25-3BD9-4325-9B7B-3A1F4D45D241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Structure:</a:t>
            </a:r>
            <a:br>
              <a:rPr lang="en-US" dirty="0" smtClean="0"/>
            </a:br>
            <a:r>
              <a:rPr lang="en-US" dirty="0" smtClean="0"/>
              <a:t>National Security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60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#1 – Next Thursday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Compare/Contrast THREE </a:t>
            </a:r>
            <a:r>
              <a:rPr lang="en-US" dirty="0" smtClean="0"/>
              <a:t>(you choose 3 from the 8</a:t>
            </a:r>
            <a:r>
              <a:rPr lang="en-US" dirty="0" smtClean="0"/>
              <a:t>) aspects </a:t>
            </a:r>
            <a:r>
              <a:rPr lang="en-US" dirty="0"/>
              <a:t>of Problem Structure </a:t>
            </a:r>
            <a:r>
              <a:rPr lang="en-US" dirty="0" smtClean="0"/>
              <a:t>using examples from 2 of </a:t>
            </a:r>
            <a:r>
              <a:rPr lang="en-US" dirty="0" smtClean="0"/>
              <a:t>the 4 </a:t>
            </a:r>
            <a:r>
              <a:rPr lang="en-US" dirty="0" smtClean="0"/>
              <a:t>issue areas: Security, Trade, HR, Environment</a:t>
            </a:r>
          </a:p>
          <a:p>
            <a:r>
              <a:rPr lang="en-US" dirty="0" smtClean="0"/>
              <a:t>Examine variation in problem structure. Use theory to categorize real-world examples</a:t>
            </a:r>
          </a:p>
        </p:txBody>
      </p:sp>
    </p:spTree>
    <p:extLst>
      <p:ext uri="{BB962C8B-B14F-4D97-AF65-F5344CB8AC3E}">
        <p14:creationId xmlns:p14="http://schemas.microsoft.com/office/powerpoint/2010/main" val="59860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#1 – Next Thursday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Goal</a:t>
            </a:r>
          </a:p>
          <a:p>
            <a:pPr lvl="1"/>
            <a:r>
              <a:rPr lang="en-US" dirty="0" smtClean="0"/>
              <a:t>Demonstrate knowledge of problem structure</a:t>
            </a:r>
          </a:p>
          <a:p>
            <a:pPr lvl="1"/>
            <a:r>
              <a:rPr lang="en-US" dirty="0" smtClean="0"/>
              <a:t>Show some ability to compare across two issue areas</a:t>
            </a:r>
          </a:p>
          <a:p>
            <a:pPr lvl="0"/>
            <a:r>
              <a:rPr lang="en-US" dirty="0" smtClean="0"/>
              <a:t>Pick 3 aspects of problem structure </a:t>
            </a:r>
          </a:p>
          <a:p>
            <a:pPr lvl="0"/>
            <a:r>
              <a:rPr lang="en-US" dirty="0" smtClean="0"/>
              <a:t>Read syllabus readings on trade, security, HR, and </a:t>
            </a:r>
            <a:r>
              <a:rPr lang="en-US" dirty="0" err="1" smtClean="0"/>
              <a:t>envt</a:t>
            </a:r>
            <a:r>
              <a:rPr lang="en-US" smtClean="0"/>
              <a:t>  </a:t>
            </a:r>
          </a:p>
          <a:p>
            <a:pPr lvl="0"/>
            <a:r>
              <a:rPr lang="en-US" smtClean="0"/>
              <a:t>Choose 2 specific problems, NOT from same issue area</a:t>
            </a:r>
          </a:p>
          <a:p>
            <a:pPr lvl="0"/>
            <a:r>
              <a:rPr lang="en-US" smtClean="0"/>
              <a:t>Discuss how 2 problems differ in 3 aspects </a:t>
            </a:r>
          </a:p>
          <a:p>
            <a:pPr lvl="0"/>
            <a:r>
              <a:rPr lang="en-US" smtClean="0"/>
              <a:t>Include initial argument about how differences:</a:t>
            </a:r>
          </a:p>
          <a:p>
            <a:pPr lvl="1"/>
            <a:r>
              <a:rPr lang="en-US" smtClean="0"/>
              <a:t>make institution harder/easier to form</a:t>
            </a:r>
          </a:p>
          <a:p>
            <a:pPr lvl="1"/>
            <a:r>
              <a:rPr lang="en-US" smtClean="0"/>
              <a:t>make institution more/less likely to have certain 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Problem Structure Across Issue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i="1" u="sng" dirty="0" smtClean="0"/>
              <a:t>Rule #1 of Critical Thinking</a:t>
            </a:r>
          </a:p>
          <a:p>
            <a:pPr lvl="0"/>
            <a:r>
              <a:rPr lang="en-US" dirty="0" smtClean="0"/>
              <a:t>COMPARING </a:t>
            </a:r>
            <a:r>
              <a:rPr lang="en-US" dirty="0"/>
              <a:t>is easiest way to classify real-world problem structures.  </a:t>
            </a:r>
            <a:r>
              <a:rPr lang="en-US" dirty="0" smtClean="0"/>
              <a:t>Easier </a:t>
            </a:r>
            <a:r>
              <a:rPr lang="en-US" dirty="0"/>
              <a:t>to say </a:t>
            </a:r>
            <a:endParaRPr lang="en-US" dirty="0" smtClean="0"/>
          </a:p>
          <a:p>
            <a:pPr lvl="1"/>
            <a:r>
              <a:rPr lang="en-US" dirty="0" smtClean="0"/>
              <a:t>“Issue </a:t>
            </a:r>
            <a:r>
              <a:rPr lang="en-US" dirty="0"/>
              <a:t>area A </a:t>
            </a:r>
            <a:r>
              <a:rPr lang="en-US" dirty="0" smtClean="0"/>
              <a:t>more </a:t>
            </a:r>
            <a:r>
              <a:rPr lang="en-US" dirty="0"/>
              <a:t>transparent than issue area B”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than </a:t>
            </a:r>
            <a:r>
              <a:rPr lang="en-US" dirty="0"/>
              <a:t>to say </a:t>
            </a:r>
            <a:endParaRPr lang="en-US" dirty="0" smtClean="0"/>
          </a:p>
          <a:p>
            <a:pPr lvl="1"/>
            <a:r>
              <a:rPr lang="en-US" dirty="0" smtClean="0"/>
              <a:t>“Issue </a:t>
            </a:r>
            <a:r>
              <a:rPr lang="en-US" dirty="0"/>
              <a:t>area A is </a:t>
            </a:r>
            <a:r>
              <a:rPr lang="en-US" dirty="0" smtClean="0"/>
              <a:t>transparent”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3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Four Types of</a:t>
            </a:r>
            <a:br>
              <a:rPr lang="en-US" smtClean="0"/>
            </a:br>
            <a:r>
              <a:rPr lang="en-US" smtClean="0"/>
              <a:t>National Security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There are others: these show variation WITHIN issue area</a:t>
            </a:r>
          </a:p>
          <a:p>
            <a:r>
              <a:rPr lang="en-US" smtClean="0"/>
              <a:t>Territorial disputes: Deadlock = Palestinian/Israeli conflict; Spratly islands</a:t>
            </a:r>
          </a:p>
          <a:p>
            <a:r>
              <a:rPr lang="en-US" smtClean="0"/>
              <a:t>Arms races: Collaboration problems</a:t>
            </a:r>
          </a:p>
          <a:p>
            <a:pPr lvl="1"/>
            <a:r>
              <a:rPr lang="en-US" smtClean="0"/>
              <a:t>Different types of weapons have different features </a:t>
            </a:r>
          </a:p>
          <a:p>
            <a:r>
              <a:rPr lang="en-US" smtClean="0"/>
              <a:t>Landmines: NGO made into normative problem</a:t>
            </a:r>
          </a:p>
          <a:p>
            <a:r>
              <a:rPr lang="en-US" smtClean="0"/>
              <a:t>Precluding nuclear weapons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35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8153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these security issues</a:t>
            </a:r>
            <a:br>
              <a:rPr lang="en-US" dirty="0" smtClean="0"/>
            </a:br>
            <a:r>
              <a:rPr lang="en-US" dirty="0" smtClean="0"/>
              <a:t>differ with respect to 8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Conflict/Harmony/Cooperation</a:t>
            </a:r>
          </a:p>
          <a:p>
            <a:r>
              <a:rPr lang="en-US" dirty="0"/>
              <a:t>Actors</a:t>
            </a:r>
          </a:p>
          <a:p>
            <a:r>
              <a:rPr lang="en-US" dirty="0"/>
              <a:t>Capacities/Power</a:t>
            </a:r>
          </a:p>
          <a:p>
            <a:r>
              <a:rPr lang="en-US" dirty="0"/>
              <a:t>Incentives/Preferences</a:t>
            </a:r>
          </a:p>
          <a:p>
            <a:r>
              <a:rPr lang="en-US" dirty="0"/>
              <a:t>Information/Knowledge</a:t>
            </a:r>
          </a:p>
          <a:p>
            <a:r>
              <a:rPr lang="en-US" dirty="0"/>
              <a:t>Norms/Values</a:t>
            </a:r>
          </a:p>
          <a:p>
            <a:r>
              <a:rPr lang="en-US" dirty="0" smtClean="0"/>
              <a:t>Inherent </a:t>
            </a:r>
            <a:r>
              <a:rPr lang="en-US" dirty="0"/>
              <a:t>transparency</a:t>
            </a:r>
          </a:p>
          <a:p>
            <a:r>
              <a:rPr lang="en-US" dirty="0"/>
              <a:t>Response incentives</a:t>
            </a:r>
          </a:p>
        </p:txBody>
      </p:sp>
    </p:spTree>
    <p:extLst>
      <p:ext uri="{BB962C8B-B14F-4D97-AF65-F5344CB8AC3E}">
        <p14:creationId xmlns:p14="http://schemas.microsoft.com/office/powerpoint/2010/main" val="373529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298701" y="2720182"/>
            <a:ext cx="9855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One Major Security </a:t>
            </a:r>
            <a:r>
              <a:rPr lang="en-US" dirty="0" smtClean="0"/>
              <a:t>Problem:</a:t>
            </a:r>
            <a:br>
              <a:rPr lang="en-US" dirty="0" smtClean="0"/>
            </a:br>
            <a:r>
              <a:rPr lang="en-US" dirty="0" smtClean="0"/>
              <a:t>Spratly Islands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838200"/>
            <a:ext cx="8274843" cy="551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5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298701" y="2720182"/>
            <a:ext cx="9855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One Major Security </a:t>
            </a:r>
            <a:r>
              <a:rPr lang="en-US" dirty="0" smtClean="0"/>
              <a:t>Problem:</a:t>
            </a:r>
            <a:br>
              <a:rPr lang="en-US" dirty="0" smtClean="0"/>
            </a:br>
            <a:r>
              <a:rPr lang="en-US" dirty="0" smtClean="0"/>
              <a:t>Spratly Islands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879" y="457200"/>
            <a:ext cx="8146079" cy="6218174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12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298701" y="2720182"/>
            <a:ext cx="9855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One Major Security </a:t>
            </a:r>
            <a:r>
              <a:rPr lang="en-US" dirty="0" smtClean="0"/>
              <a:t>Problem:</a:t>
            </a:r>
            <a:br>
              <a:rPr lang="en-US" dirty="0" smtClean="0"/>
            </a:br>
            <a:r>
              <a:rPr lang="en-US" dirty="0" smtClean="0"/>
              <a:t>Spratly Islands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025" y="381000"/>
            <a:ext cx="778637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2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Q1: </a:t>
            </a:r>
            <a:r>
              <a:rPr lang="en-US" dirty="0" smtClean="0"/>
              <a:t>Conflict/harmony/cooperation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Often conflict </a:t>
            </a:r>
            <a:r>
              <a:rPr lang="en-US" dirty="0"/>
              <a:t>but not </a:t>
            </a:r>
            <a:r>
              <a:rPr lang="en-US" dirty="0" smtClean="0"/>
              <a:t>always deadlock</a:t>
            </a:r>
          </a:p>
          <a:p>
            <a:r>
              <a:rPr lang="en-US" dirty="0" smtClean="0"/>
              <a:t>Territorial disputes: deadlock</a:t>
            </a:r>
          </a:p>
          <a:p>
            <a:r>
              <a:rPr lang="en-US" dirty="0" smtClean="0"/>
              <a:t>Arms races and security </a:t>
            </a:r>
            <a:r>
              <a:rPr lang="en-US" dirty="0"/>
              <a:t>dilemma: countries develop/deploy weapons to increase security but, if both sides do it, they spend more but don’t increase </a:t>
            </a:r>
            <a:r>
              <a:rPr lang="en-US" dirty="0" smtClean="0"/>
              <a:t>security</a:t>
            </a:r>
          </a:p>
          <a:p>
            <a:r>
              <a:rPr lang="en-US" dirty="0" smtClean="0"/>
              <a:t>Landmines: changed terms of debate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1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Deadlock</a:t>
            </a:r>
            <a:br>
              <a:rPr lang="en-US" dirty="0" smtClean="0"/>
            </a:br>
            <a:r>
              <a:rPr lang="en-US" dirty="0" smtClean="0"/>
              <a:t>Palestinian/Israeli Conflict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087799"/>
              </p:ext>
            </p:extLst>
          </p:nvPr>
        </p:nvGraphicFramePr>
        <p:xfrm>
          <a:off x="1143000" y="1447800"/>
          <a:ext cx="91440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Israel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Palestinians     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Stop </a:t>
                      </a:r>
                      <a:b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Fighting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Keep</a:t>
                      </a:r>
                      <a:b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Fighting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Stop </a:t>
                      </a:r>
                      <a:b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Fighting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Good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 (Major Concessions</a:t>
                      </a:r>
                      <a:r>
                        <a:rPr lang="en-US" sz="2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Good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Best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(Israel</a:t>
                      </a:r>
                      <a:r>
                        <a:rPr lang="en-US" sz="2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Wins)</a:t>
                      </a: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Worst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Keep</a:t>
                      </a:r>
                      <a:b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Fighting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Worst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  (Palestinians</a:t>
                      </a:r>
                      <a:r>
                        <a:rPr lang="en-US" sz="2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Win)</a:t>
                      </a: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Best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Pretty Good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  (War Continues)</a:t>
                      </a: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Pretty</a:t>
                      </a:r>
                      <a:r>
                        <a:rPr lang="en-US" sz="2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Good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Down Arrow 2"/>
          <p:cNvSpPr/>
          <p:nvPr/>
        </p:nvSpPr>
        <p:spPr>
          <a:xfrm>
            <a:off x="3276600" y="2514600"/>
            <a:ext cx="457200" cy="4572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 rot="16200000">
            <a:off x="3352800" y="1676401"/>
            <a:ext cx="457200" cy="4572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6096000"/>
            <a:ext cx="10180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Both sides actually PREFER to keep fighting (because they hope to win) over the </a:t>
            </a:r>
          </a:p>
          <a:p>
            <a:r>
              <a:rPr lang="en-US" sz="2400" dirty="0" smtClean="0"/>
              <a:t>alternative of making the major concessions they need to make to achieve piece.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500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Q2: Actors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Almost exclusively governments </a:t>
            </a:r>
            <a:endParaRPr lang="en-US" b="1" dirty="0"/>
          </a:p>
          <a:p>
            <a:r>
              <a:rPr lang="en-US" dirty="0" err="1" smtClean="0"/>
              <a:t>Chem</a:t>
            </a:r>
            <a:r>
              <a:rPr lang="en-US" dirty="0" smtClean="0"/>
              <a:t>-bio-small </a:t>
            </a:r>
            <a:r>
              <a:rPr lang="en-US" dirty="0"/>
              <a:t>arms: many</a:t>
            </a:r>
          </a:p>
          <a:p>
            <a:r>
              <a:rPr lang="en-US" dirty="0"/>
              <a:t>Nuclear: </a:t>
            </a:r>
            <a:r>
              <a:rPr lang="en-US" dirty="0" smtClean="0"/>
              <a:t>relatively few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93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Q3: Capacities/power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Nuclear: </a:t>
            </a:r>
            <a:r>
              <a:rPr lang="en-US" dirty="0" smtClean="0"/>
              <a:t>very few are capable and the “nuclear haves</a:t>
            </a:r>
            <a:r>
              <a:rPr lang="en-US" dirty="0"/>
              <a:t>” can </a:t>
            </a:r>
            <a:r>
              <a:rPr lang="en-US" dirty="0" smtClean="0"/>
              <a:t>prevent have-nots from developing or buying them</a:t>
            </a:r>
            <a:endParaRPr lang="en-US" dirty="0"/>
          </a:p>
          <a:p>
            <a:r>
              <a:rPr lang="en-US" dirty="0" err="1" smtClean="0"/>
              <a:t>Chem</a:t>
            </a:r>
            <a:r>
              <a:rPr lang="en-US" dirty="0" smtClean="0"/>
              <a:t>-bio-small </a:t>
            </a:r>
            <a:r>
              <a:rPr lang="en-US" dirty="0"/>
              <a:t>arms: all </a:t>
            </a:r>
            <a:r>
              <a:rPr lang="en-US" dirty="0" smtClean="0"/>
              <a:t>states are capable of making</a:t>
            </a:r>
            <a:endParaRPr lang="en-US" dirty="0"/>
          </a:p>
          <a:p>
            <a:r>
              <a:rPr lang="en-US" dirty="0" err="1" smtClean="0"/>
              <a:t>Wargames</a:t>
            </a:r>
            <a:r>
              <a:rPr lang="en-US" dirty="0"/>
              <a:t>: all </a:t>
            </a:r>
            <a:r>
              <a:rPr lang="en-US" dirty="0" smtClean="0"/>
              <a:t>states are capable of conducting</a:t>
            </a:r>
            <a:endParaRPr lang="en-US" dirty="0"/>
          </a:p>
          <a:p>
            <a:r>
              <a:rPr lang="en-US" dirty="0"/>
              <a:t>Power varies and matters a lot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10036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Nuclear export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Nuclear weapons are hard to develop</a:t>
            </a:r>
          </a:p>
          <a:p>
            <a:r>
              <a:rPr lang="en-US" smtClean="0"/>
              <a:t>Countries that have nuclear weapons technology and “dual use” technology have economic incentives to sell to other countries</a:t>
            </a:r>
          </a:p>
          <a:p>
            <a:r>
              <a:rPr lang="en-US" smtClean="0"/>
              <a:t>Major risks if they do so, however</a:t>
            </a:r>
          </a:p>
          <a:p>
            <a:r>
              <a:rPr lang="en-US" smtClean="0"/>
              <a:t>Need to ensure NObody sells nuclear technology</a:t>
            </a:r>
          </a:p>
          <a:p>
            <a:r>
              <a:rPr lang="en-US" smtClean="0"/>
              <a:t>Can preclude non-nuclear states from getting technology, if create “united front”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05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Removal of Soviet Nuclear</a:t>
            </a:r>
            <a:br>
              <a:rPr lang="en-US" dirty="0" smtClean="0"/>
            </a:br>
            <a:r>
              <a:rPr lang="en-US" dirty="0" smtClean="0"/>
              <a:t>Weapons from Kazakhstan Territory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0291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Kazakhstan </a:t>
            </a:r>
          </a:p>
          <a:p>
            <a:pPr lvl="1"/>
            <a:r>
              <a:rPr lang="en-US" dirty="0" smtClean="0"/>
              <a:t>Did not want weapons there</a:t>
            </a:r>
          </a:p>
          <a:p>
            <a:pPr lvl="1"/>
            <a:r>
              <a:rPr lang="en-US" dirty="0" smtClean="0"/>
              <a:t>Could not “return” them to Russia safely on their own – lacked the capabilities</a:t>
            </a:r>
          </a:p>
          <a:p>
            <a:r>
              <a:rPr lang="en-US" dirty="0" smtClean="0"/>
              <a:t>US</a:t>
            </a:r>
          </a:p>
          <a:p>
            <a:pPr lvl="1"/>
            <a:r>
              <a:rPr lang="en-US" dirty="0" smtClean="0"/>
              <a:t>Had the capabilities to transport safely to Russia</a:t>
            </a:r>
          </a:p>
          <a:p>
            <a:pPr lvl="1"/>
            <a:r>
              <a:rPr lang="en-US" dirty="0" smtClean="0"/>
              <a:t>Wanted </a:t>
            </a:r>
            <a:r>
              <a:rPr lang="en-US" dirty="0"/>
              <a:t>weapons </a:t>
            </a:r>
            <a:r>
              <a:rPr lang="en-US" dirty="0" smtClean="0"/>
              <a:t>back in “safe” Russian hands enough to pay to get it done</a:t>
            </a:r>
          </a:p>
          <a:p>
            <a:r>
              <a:rPr lang="en-US" dirty="0" err="1" smtClean="0"/>
              <a:t>Nazarbayev</a:t>
            </a:r>
            <a:r>
              <a:rPr lang="en-US" dirty="0" smtClean="0"/>
              <a:t> told Secretary of State James Baker that “Kazakhstan </a:t>
            </a:r>
            <a:r>
              <a:rPr lang="en-US" dirty="0"/>
              <a:t>had no aspiration to join the military club of nuclear </a:t>
            </a:r>
            <a:r>
              <a:rPr lang="en-US" dirty="0" smtClean="0"/>
              <a:t>powers” … but that he “wanted to </a:t>
            </a:r>
            <a:r>
              <a:rPr lang="en-US" dirty="0"/>
              <a:t>know what Kazakhstan will get in return for dismantling these weapons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864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Positive Externality</a:t>
            </a:r>
            <a:br>
              <a:rPr lang="en-US" dirty="0" smtClean="0"/>
            </a:br>
            <a:r>
              <a:rPr lang="en-US" dirty="0" smtClean="0"/>
              <a:t>Plagued by Incapacity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8653075"/>
              </p:ext>
            </p:extLst>
          </p:nvPr>
        </p:nvGraphicFramePr>
        <p:xfrm>
          <a:off x="1981200" y="1447800"/>
          <a:ext cx="8305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>Incapable </a:t>
                      </a: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state    .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>Capable state 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Move nuclear weapons back to Russi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a safely</a:t>
                      </a:r>
                      <a:endParaRPr lang="en-US" sz="2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Keep nuclear weapons on Kazakh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territory</a:t>
                      </a:r>
                      <a:endParaRPr lang="en-US" sz="2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Pay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to move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nuclear weapons back to Russia</a:t>
                      </a:r>
                      <a:endParaRPr lang="en-US" sz="2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Best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Pretty</a:t>
                      </a:r>
                      <a:r>
                        <a:rPr lang="en-US" sz="2400" baseline="0" dirty="0" smtClean="0"/>
                        <a:t> Good</a:t>
                      </a:r>
                      <a:endParaRPr lang="en-US" sz="2400" dirty="0" smtClean="0"/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Pretty Bad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  <a:ea typeface="+mn-ea"/>
                          <a:cs typeface="+mn-cs"/>
                        </a:rPr>
                        <a:t>Worst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Do NOT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pay to move</a:t>
                      </a:r>
                      <a:r>
                        <a:rPr lang="en-US" sz="22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nuclear weapons back to Russia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Pretty</a:t>
                      </a:r>
                      <a:r>
                        <a:rPr lang="en-US" sz="2400" baseline="0" dirty="0" smtClean="0"/>
                        <a:t> Good</a:t>
                      </a:r>
                      <a:endParaRPr lang="en-US" sz="24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  <a:ea typeface="+mn-ea"/>
                          <a:cs typeface="+mn-cs"/>
                        </a:rPr>
                        <a:t>Best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Worst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  <a:ea typeface="+mn-ea"/>
                          <a:cs typeface="+mn-cs"/>
                        </a:rPr>
                        <a:t>Pretty</a:t>
                      </a:r>
                      <a:r>
                        <a:rPr lang="en-US" sz="2400" baseline="0" dirty="0" smtClean="0">
                          <a:latin typeface="+mn-lt"/>
                          <a:ea typeface="+mn-ea"/>
                          <a:cs typeface="+mn-cs"/>
                        </a:rPr>
                        <a:t> Bad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>
            <a:off x="4191000" y="2590800"/>
            <a:ext cx="457200" cy="4572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16200000">
            <a:off x="4191000" y="1676401"/>
            <a:ext cx="457200" cy="4572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1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Positive Externality</a:t>
            </a:r>
            <a:br>
              <a:rPr lang="en-US" dirty="0" smtClean="0"/>
            </a:br>
            <a:r>
              <a:rPr lang="en-US" dirty="0" smtClean="0"/>
              <a:t>Plagued by Incapacity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904244"/>
              </p:ext>
            </p:extLst>
          </p:nvPr>
        </p:nvGraphicFramePr>
        <p:xfrm>
          <a:off x="1981200" y="1447800"/>
          <a:ext cx="8305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>Incapable </a:t>
                      </a: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state    .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>Capable state 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Move nuclear weapons back to Russi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a safely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[Kazakh’s can’t]</a:t>
                      </a:r>
                      <a:endParaRPr lang="en-US" sz="2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Keep nuclear weapons on Kazakh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territory</a:t>
                      </a:r>
                      <a:endParaRPr lang="en-US" sz="2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Pay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to move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nuclear weapons back to Russia</a:t>
                      </a:r>
                      <a:endParaRPr lang="en-US" sz="2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Best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Pretty</a:t>
                      </a:r>
                      <a:r>
                        <a:rPr lang="en-US" sz="2400" baseline="0" dirty="0" smtClean="0"/>
                        <a:t> Good</a:t>
                      </a:r>
                      <a:endParaRPr lang="en-US" sz="2400" dirty="0" smtClean="0"/>
                    </a:p>
                  </a:txBody>
                  <a:tcPr marL="85725" marR="85725" marT="85725" marB="857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Pretty Bad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  <a:ea typeface="+mn-ea"/>
                          <a:cs typeface="+mn-cs"/>
                        </a:rPr>
                        <a:t>Worst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Do NOT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pay to move</a:t>
                      </a:r>
                      <a:r>
                        <a:rPr lang="en-US" sz="22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nuclear weapons back to Russia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Pretty</a:t>
                      </a:r>
                      <a:r>
                        <a:rPr lang="en-US" sz="2400" baseline="0" dirty="0" smtClean="0"/>
                        <a:t> Good</a:t>
                      </a:r>
                      <a:endParaRPr lang="en-US" sz="24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  <a:ea typeface="+mn-ea"/>
                          <a:cs typeface="+mn-cs"/>
                        </a:rPr>
                        <a:t>Best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Worst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  <a:ea typeface="+mn-ea"/>
                          <a:cs typeface="+mn-cs"/>
                        </a:rPr>
                        <a:t>Pretty</a:t>
                      </a:r>
                      <a:r>
                        <a:rPr lang="en-US" sz="2400" baseline="0" dirty="0" smtClean="0">
                          <a:latin typeface="+mn-lt"/>
                          <a:ea typeface="+mn-ea"/>
                          <a:cs typeface="+mn-cs"/>
                        </a:rPr>
                        <a:t> Bad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>
            <a:off x="4191000" y="2590800"/>
            <a:ext cx="457200" cy="4572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16200000">
            <a:off x="4191000" y="1676401"/>
            <a:ext cx="457200" cy="4572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6096000"/>
            <a:ext cx="104906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Capable state prefers getting nukes off Kazakh territory so much that they will pay, </a:t>
            </a:r>
          </a:p>
          <a:p>
            <a:r>
              <a:rPr lang="en-US" sz="2400" dirty="0" smtClean="0"/>
              <a:t>if they have to, and Kazakhstan says “you have to.”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650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Q4: Incentives/preferences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Usually</a:t>
            </a:r>
            <a:r>
              <a:rPr lang="en-US" dirty="0" smtClean="0"/>
              <a:t> </a:t>
            </a:r>
            <a:r>
              <a:rPr lang="en-US" dirty="0"/>
              <a:t>collaboration game </a:t>
            </a:r>
            <a:endParaRPr lang="en-US" dirty="0" smtClean="0"/>
          </a:p>
          <a:p>
            <a:r>
              <a:rPr lang="en-US" dirty="0" smtClean="0"/>
              <a:t>Insecure </a:t>
            </a:r>
            <a:r>
              <a:rPr lang="en-US" dirty="0"/>
              <a:t>countries prefer own weaponry</a:t>
            </a:r>
          </a:p>
          <a:p>
            <a:r>
              <a:rPr lang="en-US" dirty="0"/>
              <a:t>But some countries opt for “economic security”</a:t>
            </a:r>
          </a:p>
          <a:p>
            <a:r>
              <a:rPr lang="en-US" dirty="0" smtClean="0"/>
              <a:t>Alliance weapons development and “interoperability” is a coordination game – need same language, similar equipment, to fight a war together on the same side.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54275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Collaboration</a:t>
            </a:r>
            <a:br>
              <a:rPr lang="en-US" dirty="0" smtClean="0"/>
            </a:br>
            <a:r>
              <a:rPr lang="en-US" dirty="0" smtClean="0"/>
              <a:t>(Prisoner’s Dilemma)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5697560"/>
              </p:ext>
            </p:extLst>
          </p:nvPr>
        </p:nvGraphicFramePr>
        <p:xfrm>
          <a:off x="1143000" y="1371600"/>
          <a:ext cx="99822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China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Stops</a:t>
                      </a:r>
                      <a:endParaRPr lang="en-US" sz="2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arms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race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China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Continues</a:t>
                      </a:r>
                      <a:endParaRPr lang="en-US" sz="2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arms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race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US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Stops</a:t>
                      </a:r>
                      <a:endParaRPr lang="en-US" sz="2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arms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race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Pretty Good</a:t>
                      </a:r>
                      <a:endParaRPr lang="en-US" sz="26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(Arms</a:t>
                      </a:r>
                      <a:r>
                        <a:rPr lang="en-US" sz="2600" baseline="0" dirty="0" smtClean="0"/>
                        <a:t> control)</a:t>
                      </a: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Pretty Good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Best</a:t>
                      </a:r>
                      <a:endParaRPr lang="en-US" sz="26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(China Takes Over US)</a:t>
                      </a: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Worst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US Continues</a:t>
                      </a:r>
                      <a:endParaRPr lang="en-US" sz="2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arms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race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Worst</a:t>
                      </a:r>
                      <a:endParaRPr lang="en-US" sz="26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(US</a:t>
                      </a:r>
                      <a:r>
                        <a:rPr lang="en-US" sz="2600" baseline="0" dirty="0" smtClean="0"/>
                        <a:t> Takes Over China)</a:t>
                      </a: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Best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Pretty Bad</a:t>
                      </a:r>
                      <a:endParaRPr lang="en-US" sz="26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(Arms</a:t>
                      </a:r>
                      <a:r>
                        <a:rPr lang="en-US" sz="2600" baseline="0" dirty="0" smtClean="0"/>
                        <a:t> Race)</a:t>
                      </a: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Pretty Bad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096000"/>
            <a:ext cx="106514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Both sides prefer to have arms control but their fear of other side taking over makes</a:t>
            </a:r>
          </a:p>
          <a:p>
            <a:r>
              <a:rPr lang="en-US" sz="2400" dirty="0" smtClean="0"/>
              <a:t>arms control too scary to consider, so arms race results.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51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Q5: Information/knowledge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</a:t>
            </a:r>
            <a:r>
              <a:rPr lang="en-US" dirty="0"/>
              <a:t>states believe more weapons equal more security but it’s costly (haves attempt to convince have-nots that not having is in their interests but this rarely works)</a:t>
            </a:r>
          </a:p>
          <a:p>
            <a:r>
              <a:rPr lang="en-US" dirty="0"/>
              <a:t>Wargames are “assurance” </a:t>
            </a:r>
            <a:r>
              <a:rPr lang="en-US" dirty="0" smtClean="0"/>
              <a:t>games in which improving information can reduce problems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38311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Q6: Norms/values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</a:t>
            </a:r>
            <a:r>
              <a:rPr lang="en-US" dirty="0"/>
              <a:t>weapons considered morally wrong but not </a:t>
            </a:r>
            <a:r>
              <a:rPr lang="en-US" dirty="0" smtClean="0"/>
              <a:t>all</a:t>
            </a:r>
            <a:endParaRPr lang="en-US" dirty="0"/>
          </a:p>
          <a:p>
            <a:r>
              <a:rPr lang="en-US" dirty="0"/>
              <a:t>Right to defend yourself but not with morally inappropriate </a:t>
            </a:r>
            <a:r>
              <a:rPr lang="en-US" dirty="0" smtClean="0"/>
              <a:t>weapons</a:t>
            </a:r>
          </a:p>
          <a:p>
            <a:r>
              <a:rPr lang="en-US" dirty="0" smtClean="0"/>
              <a:t>Landmines were “re-framed” to make it a normative problem, where governments didn’t see it as such previously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79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Q7: Inherent transparency</a:t>
            </a:r>
            <a:br>
              <a:rPr lang="en-US" dirty="0" smtClean="0"/>
            </a:br>
            <a:r>
              <a:rPr lang="en-US" dirty="0" smtClean="0"/>
              <a:t>&amp; ability </a:t>
            </a:r>
            <a:r>
              <a:rPr lang="en-US" dirty="0"/>
              <a:t>to cheat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Strong </a:t>
            </a:r>
            <a:r>
              <a:rPr lang="en-US" dirty="0"/>
              <a:t>incentives and ability to keep weapons development and deployment </a:t>
            </a:r>
            <a:r>
              <a:rPr lang="en-US" dirty="0" smtClean="0"/>
              <a:t>secret</a:t>
            </a:r>
          </a:p>
          <a:p>
            <a:r>
              <a:rPr lang="en-US" dirty="0" smtClean="0"/>
              <a:t>Nuclear arms control – very specific provisions to address fact that its relatively easy to keep their development secret</a:t>
            </a:r>
          </a:p>
        </p:txBody>
      </p:sp>
    </p:spTree>
    <p:extLst>
      <p:ext uri="{BB962C8B-B14F-4D97-AF65-F5344CB8AC3E}">
        <p14:creationId xmlns:p14="http://schemas.microsoft.com/office/powerpoint/2010/main" val="353588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Q8: Response </a:t>
            </a:r>
            <a:r>
              <a:rPr lang="en-US" dirty="0"/>
              <a:t>incentives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Strong </a:t>
            </a:r>
            <a:r>
              <a:rPr lang="en-US" dirty="0"/>
              <a:t>incentives to make a response but not to reinforce the agreement but to respond to the threat</a:t>
            </a:r>
          </a:p>
          <a:p>
            <a:r>
              <a:rPr lang="en-US" dirty="0"/>
              <a:t>Can’t target response at single country (weapons threaten all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Examples: </a:t>
            </a:r>
          </a:p>
          <a:p>
            <a:pPr lvl="1"/>
            <a:r>
              <a:rPr lang="en-US" dirty="0" err="1" smtClean="0"/>
              <a:t>Chem</a:t>
            </a:r>
            <a:r>
              <a:rPr lang="en-US" dirty="0" smtClean="0"/>
              <a:t>-bio-small </a:t>
            </a:r>
            <a:r>
              <a:rPr lang="en-US" dirty="0"/>
              <a:t>arms: rather </a:t>
            </a:r>
            <a:r>
              <a:rPr lang="en-US" dirty="0" smtClean="0"/>
              <a:t>tolerant</a:t>
            </a:r>
          </a:p>
          <a:p>
            <a:pPr lvl="1"/>
            <a:r>
              <a:rPr lang="en-US" dirty="0" smtClean="0"/>
              <a:t>Nuclear</a:t>
            </a:r>
            <a:r>
              <a:rPr lang="en-US" dirty="0"/>
              <a:t>: not tolerant at </a:t>
            </a:r>
            <a:r>
              <a:rPr lang="en-US" dirty="0" smtClean="0"/>
              <a:t>all</a:t>
            </a:r>
          </a:p>
          <a:p>
            <a:pPr lvl="1"/>
            <a:r>
              <a:rPr lang="en-US" dirty="0" smtClean="0"/>
              <a:t>Wargames</a:t>
            </a:r>
            <a:r>
              <a:rPr lang="en-US" dirty="0"/>
              <a:t>: somewhat </a:t>
            </a:r>
            <a:r>
              <a:rPr lang="en-US" dirty="0" smtClean="0"/>
              <a:t>tolerant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6482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553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Deadlock</a:t>
            </a:r>
            <a:br>
              <a:rPr lang="en-US" dirty="0" smtClean="0"/>
            </a:br>
            <a:r>
              <a:rPr lang="en-US" dirty="0" smtClean="0"/>
              <a:t>Spratly Islands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600200"/>
          <a:ext cx="8305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China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US        .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Give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up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claim to Spratly’s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Continue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claiming Spratly’s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Accept Chinese claim to Spratly’s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Good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Best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Best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Worst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Contest Chinese claim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to Spratly’s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Worst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Pretty Good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Pretty Good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Pretty Bad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Down Arrow 2"/>
          <p:cNvSpPr/>
          <p:nvPr/>
        </p:nvSpPr>
        <p:spPr>
          <a:xfrm>
            <a:off x="3810000" y="2514600"/>
            <a:ext cx="457200" cy="4572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 rot="16200000">
            <a:off x="4191000" y="1676401"/>
            <a:ext cx="457200" cy="4572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94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lO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IntlOrg</Template>
  <TotalTime>392</TotalTime>
  <Words>1016</Words>
  <Application>Microsoft Office PowerPoint</Application>
  <PresentationFormat>Widescreen</PresentationFormat>
  <Paragraphs>200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IntlOrg</vt:lpstr>
      <vt:lpstr>Problem Structure: National Security</vt:lpstr>
      <vt:lpstr>Midterm #1 – Next Thursday</vt:lpstr>
      <vt:lpstr>Midterm #1 – Next Thursday</vt:lpstr>
      <vt:lpstr>Comparing Problem Structure Across Issue Areas</vt:lpstr>
      <vt:lpstr>Four Types of National Security problems</vt:lpstr>
      <vt:lpstr>How do these security issues differ with respect to 8 questions?</vt:lpstr>
      <vt:lpstr>One Major Security Problem: Spratly Islands</vt:lpstr>
      <vt:lpstr>One Major Security Problem: Spratly Islands</vt:lpstr>
      <vt:lpstr>One Major Security Problem: Spratly Islands</vt:lpstr>
      <vt:lpstr>Q1: Conflict/harmony/cooperation</vt:lpstr>
      <vt:lpstr>Deadlock Palestinian/Israeli Conflict</vt:lpstr>
      <vt:lpstr>Q2: Actors</vt:lpstr>
      <vt:lpstr>Q3: Capacities/power</vt:lpstr>
      <vt:lpstr>Nuclear export controls</vt:lpstr>
      <vt:lpstr>Removal of Soviet Nuclear Weapons from Kazakhstan Territory</vt:lpstr>
      <vt:lpstr>Positive Externality Plagued by Incapacity</vt:lpstr>
      <vt:lpstr>Positive Externality Plagued by Incapacity</vt:lpstr>
      <vt:lpstr>Q4: Incentives/preferences</vt:lpstr>
      <vt:lpstr>Collaboration (Prisoner’s Dilemma)</vt:lpstr>
      <vt:lpstr>Q5: Information/knowledge</vt:lpstr>
      <vt:lpstr>Q6: Norms/values</vt:lpstr>
      <vt:lpstr>Q7: Inherent transparency &amp; ability to cheat</vt:lpstr>
      <vt:lpstr>Q8: Response incentives</vt:lpstr>
      <vt:lpstr>PowerPoint Presentation</vt:lpstr>
      <vt:lpstr>Deadlock Spratly Islands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189</cp:revision>
  <dcterms:created xsi:type="dcterms:W3CDTF">2010-10-03T22:05:52Z</dcterms:created>
  <dcterms:modified xsi:type="dcterms:W3CDTF">2018-10-05T01:38:08Z</dcterms:modified>
</cp:coreProperties>
</file>