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9" r:id="rId2"/>
    <p:sldId id="335" r:id="rId3"/>
    <p:sldId id="336" r:id="rId4"/>
    <p:sldId id="321" r:id="rId5"/>
    <p:sldId id="331" r:id="rId6"/>
    <p:sldId id="334" r:id="rId7"/>
    <p:sldId id="332" r:id="rId8"/>
    <p:sldId id="333" r:id="rId9"/>
    <p:sldId id="305" r:id="rId10"/>
    <p:sldId id="309" r:id="rId11"/>
    <p:sldId id="310" r:id="rId12"/>
    <p:sldId id="311" r:id="rId13"/>
    <p:sldId id="312" r:id="rId14"/>
    <p:sldId id="313" r:id="rId15"/>
    <p:sldId id="322" r:id="rId16"/>
    <p:sldId id="314" r:id="rId17"/>
    <p:sldId id="315" r:id="rId18"/>
    <p:sldId id="317" r:id="rId19"/>
    <p:sldId id="318" r:id="rId20"/>
    <p:sldId id="323" r:id="rId21"/>
    <p:sldId id="324" r:id="rId22"/>
    <p:sldId id="325" r:id="rId23"/>
    <p:sldId id="326" r:id="rId24"/>
    <p:sldId id="327" r:id="rId25"/>
    <p:sldId id="328" r:id="rId26"/>
    <p:sldId id="32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615" autoAdjust="0"/>
    <p:restoredTop sz="86387" autoAdjust="0"/>
  </p:normalViewPr>
  <p:slideViewPr>
    <p:cSldViewPr>
      <p:cViewPr varScale="1">
        <p:scale>
          <a:sx n="61" d="100"/>
          <a:sy n="61" d="100"/>
        </p:scale>
        <p:origin x="90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Structure:</a:t>
            </a:r>
            <a:br>
              <a:rPr lang="en-US" dirty="0" smtClean="0"/>
            </a:br>
            <a:r>
              <a:rPr lang="en-US" dirty="0" smtClean="0"/>
              <a:t>Trade and IPE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0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Midterm #1 – Next Thursday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Compare/Contrast THREE (of 8) aspects of Problem Structure using examples from 2 of 4 issue areas: Security, Trade, HR, Environment</a:t>
            </a:r>
          </a:p>
          <a:p>
            <a:r>
              <a:rPr lang="en-US" smtClean="0"/>
              <a:t>Examine variation in problem structure. Use theory to categorize real-world examples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124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Midterm #1 – Next </a:t>
            </a:r>
            <a:r>
              <a:rPr lang="en-US" dirty="0" smtClean="0"/>
              <a:t>Thursday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Demonstrate knowledge of problem structure</a:t>
            </a:r>
          </a:p>
          <a:p>
            <a:pPr lvl="1"/>
            <a:r>
              <a:rPr lang="en-US" dirty="0"/>
              <a:t>Show some ability to compare across two issue areas</a:t>
            </a:r>
          </a:p>
          <a:p>
            <a:pPr lvl="0"/>
            <a:r>
              <a:rPr lang="en-US" sz="2800" dirty="0"/>
              <a:t>Pick 3 aspects of problem structure </a:t>
            </a:r>
          </a:p>
          <a:p>
            <a:pPr lvl="0"/>
            <a:r>
              <a:rPr lang="en-US" sz="2800" dirty="0"/>
              <a:t>Read syllabus readings on trade, security, HR, and </a:t>
            </a:r>
            <a:r>
              <a:rPr lang="en-US" sz="2800" dirty="0" err="1"/>
              <a:t>envt</a:t>
            </a:r>
            <a:r>
              <a:rPr lang="en-US" sz="2800" dirty="0"/>
              <a:t>  </a:t>
            </a:r>
          </a:p>
          <a:p>
            <a:pPr lvl="0"/>
            <a:r>
              <a:rPr lang="en-US" sz="2800" dirty="0"/>
              <a:t>Choose 2 specific problems, NOT from same issue area</a:t>
            </a:r>
          </a:p>
          <a:p>
            <a:pPr lvl="0"/>
            <a:r>
              <a:rPr lang="en-US" sz="2800" dirty="0"/>
              <a:t>Discuss how 2 problems differ in 3 aspects </a:t>
            </a:r>
          </a:p>
          <a:p>
            <a:pPr lvl="0"/>
            <a:r>
              <a:rPr lang="en-US" sz="2800" dirty="0"/>
              <a:t>Include </a:t>
            </a:r>
            <a:r>
              <a:rPr lang="en-US" sz="2800" i="1" u="sng" dirty="0"/>
              <a:t>initial</a:t>
            </a:r>
            <a:r>
              <a:rPr lang="en-US" sz="2800" dirty="0"/>
              <a:t> argument about how differences:</a:t>
            </a:r>
          </a:p>
          <a:p>
            <a:pPr lvl="1"/>
            <a:r>
              <a:rPr lang="en-US" dirty="0"/>
              <a:t>make institution harder/easier to form</a:t>
            </a:r>
          </a:p>
          <a:p>
            <a:pPr lvl="1"/>
            <a:r>
              <a:rPr lang="en-US" dirty="0" smtClean="0"/>
              <a:t>make institution more/less </a:t>
            </a:r>
            <a:r>
              <a:rPr lang="en-US" dirty="0"/>
              <a:t>likely to have certain features</a:t>
            </a:r>
          </a:p>
        </p:txBody>
      </p:sp>
    </p:spTree>
    <p:extLst>
      <p:ext uri="{BB962C8B-B14F-4D97-AF65-F5344CB8AC3E}">
        <p14:creationId xmlns:p14="http://schemas.microsoft.com/office/powerpoint/2010/main" val="369483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Some Trade and IPE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Tariffs and quotas</a:t>
            </a:r>
          </a:p>
          <a:p>
            <a:r>
              <a:rPr lang="en-US" dirty="0"/>
              <a:t>Non-tariff barriers and subsidies</a:t>
            </a:r>
          </a:p>
          <a:p>
            <a:r>
              <a:rPr lang="en-US" dirty="0"/>
              <a:t>Drug trafficking / Sex trafficking</a:t>
            </a:r>
          </a:p>
          <a:p>
            <a:r>
              <a:rPr lang="en-US" dirty="0"/>
              <a:t>Banking practices and government </a:t>
            </a:r>
            <a:r>
              <a:rPr lang="en-US" dirty="0" smtClean="0"/>
              <a:t>spending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5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Basics of Trade</a:t>
            </a:r>
            <a:br>
              <a:rPr lang="en-US" dirty="0" smtClean="0"/>
            </a:br>
            <a:r>
              <a:rPr lang="en-US" dirty="0" smtClean="0"/>
              <a:t>Problem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Protectionism: </a:t>
            </a:r>
            <a:r>
              <a:rPr lang="en-US" dirty="0" smtClean="0"/>
              <a:t>Policies </a:t>
            </a:r>
            <a:r>
              <a:rPr lang="en-US" dirty="0"/>
              <a:t>that reduce </a:t>
            </a:r>
            <a:r>
              <a:rPr lang="en-US" dirty="0" smtClean="0"/>
              <a:t>flow </a:t>
            </a:r>
            <a:r>
              <a:rPr lang="en-US" dirty="0"/>
              <a:t>of goods (or services) </a:t>
            </a:r>
            <a:r>
              <a:rPr lang="en-US" dirty="0" smtClean="0"/>
              <a:t>across borders</a:t>
            </a:r>
            <a:endParaRPr lang="en-US" dirty="0"/>
          </a:p>
          <a:p>
            <a:pPr lvl="1"/>
            <a:r>
              <a:rPr lang="en-US" dirty="0" smtClean="0"/>
              <a:t>Tariffs: taxes </a:t>
            </a:r>
            <a:r>
              <a:rPr lang="en-US" dirty="0"/>
              <a:t>on </a:t>
            </a:r>
            <a:r>
              <a:rPr lang="en-US" dirty="0" smtClean="0"/>
              <a:t>imports; increase price </a:t>
            </a:r>
            <a:r>
              <a:rPr lang="en-US" dirty="0"/>
              <a:t>of foreign </a:t>
            </a:r>
            <a:r>
              <a:rPr lang="en-US" dirty="0" smtClean="0"/>
              <a:t>goods; remove incentive to import</a:t>
            </a:r>
            <a:endParaRPr lang="en-US" dirty="0"/>
          </a:p>
          <a:p>
            <a:pPr lvl="1"/>
            <a:r>
              <a:rPr lang="en-US" dirty="0" smtClean="0"/>
              <a:t>Subsidies: payments to domestic producers; lower price they charge at market; </a:t>
            </a:r>
            <a:r>
              <a:rPr lang="en-US" dirty="0"/>
              <a:t>remove incentive to import</a:t>
            </a:r>
            <a:endParaRPr lang="en-US" dirty="0" smtClean="0"/>
          </a:p>
          <a:p>
            <a:pPr lvl="1"/>
            <a:r>
              <a:rPr lang="en-US" dirty="0" smtClean="0"/>
              <a:t>Quotas: limits </a:t>
            </a:r>
            <a:r>
              <a:rPr lang="en-US" dirty="0"/>
              <a:t>on </a:t>
            </a:r>
            <a:r>
              <a:rPr lang="en-US" dirty="0" smtClean="0"/>
              <a:t>quantity can import; prevent imports</a:t>
            </a:r>
          </a:p>
          <a:p>
            <a:pPr lvl="1"/>
            <a:r>
              <a:rPr lang="en-US" dirty="0" smtClean="0"/>
              <a:t>Non-tariff </a:t>
            </a:r>
            <a:r>
              <a:rPr lang="en-US" dirty="0"/>
              <a:t>barriers (NTBs</a:t>
            </a:r>
            <a:r>
              <a:rPr lang="en-US" dirty="0" smtClean="0"/>
              <a:t>): rules </a:t>
            </a:r>
            <a:r>
              <a:rPr lang="en-US" dirty="0"/>
              <a:t>that </a:t>
            </a:r>
            <a:r>
              <a:rPr lang="en-US" dirty="0" smtClean="0"/>
              <a:t>block imports of goods made contrary to local processes</a:t>
            </a:r>
          </a:p>
          <a:p>
            <a:r>
              <a:rPr lang="en-US" b="1" i="1" dirty="0"/>
              <a:t>Free trade: </a:t>
            </a:r>
            <a:r>
              <a:rPr lang="en-US" dirty="0"/>
              <a:t>absence of protectionism</a:t>
            </a:r>
          </a:p>
        </p:txBody>
      </p:sp>
    </p:spTree>
    <p:extLst>
      <p:ext uri="{BB962C8B-B14F-4D97-AF65-F5344CB8AC3E}">
        <p14:creationId xmlns:p14="http://schemas.microsoft.com/office/powerpoint/2010/main" val="3632519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protectionism works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617536"/>
              </p:ext>
            </p:extLst>
          </p:nvPr>
        </p:nvGraphicFramePr>
        <p:xfrm>
          <a:off x="1981200" y="1371598"/>
          <a:ext cx="8229600" cy="4983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5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8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4579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 </a:t>
                      </a:r>
                      <a:endParaRPr lang="en-US" sz="2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Actual cost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Subsidy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Tariffs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Cost at market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79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US producers</a:t>
                      </a:r>
                      <a:endParaRPr lang="en-US" sz="2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$0.36</a:t>
                      </a:r>
                      <a:endParaRPr lang="en-US" sz="2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$0.12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--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$0.24 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579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Mexican producers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$0.20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--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--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$0.20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5791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Non-Mexican producers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$0.15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--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$0.10</a:t>
                      </a:r>
                      <a:endParaRPr lang="en-US" sz="2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$0.25</a:t>
                      </a:r>
                      <a:endParaRPr lang="en-US" sz="2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464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 of Free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Benefits of free trade/costs of protectionism</a:t>
            </a:r>
          </a:p>
          <a:p>
            <a:pPr lvl="1"/>
            <a:r>
              <a:rPr lang="en-US" dirty="0"/>
              <a:t>Lower costs of goods to consumers</a:t>
            </a:r>
          </a:p>
          <a:p>
            <a:pPr lvl="1"/>
            <a:r>
              <a:rPr lang="en-US" dirty="0"/>
              <a:t>More goods due to specialization</a:t>
            </a:r>
          </a:p>
          <a:p>
            <a:pPr lvl="1"/>
            <a:r>
              <a:rPr lang="en-US" dirty="0"/>
              <a:t>Export sector growth: more jobs</a:t>
            </a:r>
          </a:p>
          <a:p>
            <a:r>
              <a:rPr lang="en-US" dirty="0"/>
              <a:t>Costs of free trade and benefits of protectionism</a:t>
            </a:r>
          </a:p>
          <a:p>
            <a:pPr lvl="1"/>
            <a:r>
              <a:rPr lang="en-US" dirty="0"/>
              <a:t>Uncompetitive local industries (import-competing sector) die, workers lose jobs, wages decline</a:t>
            </a:r>
          </a:p>
          <a:p>
            <a:pPr lvl="1"/>
            <a:r>
              <a:rPr lang="en-US" dirty="0"/>
              <a:t>Loss of local market diversity</a:t>
            </a:r>
          </a:p>
          <a:p>
            <a:pPr lvl="1"/>
            <a:r>
              <a:rPr lang="en-US" dirty="0"/>
              <a:t>Producing more stuff harms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593397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Protectionism Continues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Interactions among three sectors</a:t>
            </a:r>
          </a:p>
          <a:p>
            <a:pPr lvl="1"/>
            <a:r>
              <a:rPr lang="en-US" dirty="0" smtClean="0"/>
              <a:t>Import-competing sector: big benefits for few actors, so have incentives and capacity to mobilize politically</a:t>
            </a:r>
            <a:endParaRPr lang="en-US" dirty="0"/>
          </a:p>
          <a:p>
            <a:pPr lvl="1"/>
            <a:r>
              <a:rPr lang="en-US" dirty="0" smtClean="0"/>
              <a:t>Export sector: latent and uncertain benefits, and no workers to help mobilize</a:t>
            </a:r>
            <a:endParaRPr lang="en-US" dirty="0"/>
          </a:p>
          <a:p>
            <a:pPr lvl="1"/>
            <a:r>
              <a:rPr lang="en-US" dirty="0" smtClean="0"/>
              <a:t>Consumers: small benefits per person (large overall), so fail to mobilize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403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these trade / IPE issues</a:t>
            </a:r>
            <a:br>
              <a:rPr lang="en-US" dirty="0" smtClean="0"/>
            </a:br>
            <a:r>
              <a:rPr lang="en-US" dirty="0" smtClean="0"/>
              <a:t>differ with respect to 8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Conflict/Harmony/Cooperation</a:t>
            </a:r>
          </a:p>
          <a:p>
            <a:r>
              <a:rPr lang="en-US" dirty="0"/>
              <a:t>Actors</a:t>
            </a:r>
          </a:p>
          <a:p>
            <a:r>
              <a:rPr lang="en-US" dirty="0"/>
              <a:t>Capacities/Power</a:t>
            </a:r>
          </a:p>
          <a:p>
            <a:r>
              <a:rPr lang="en-US" dirty="0"/>
              <a:t>Incentives/Preferences</a:t>
            </a:r>
          </a:p>
          <a:p>
            <a:r>
              <a:rPr lang="en-US" dirty="0"/>
              <a:t>Information/Knowledge</a:t>
            </a:r>
          </a:p>
          <a:p>
            <a:r>
              <a:rPr lang="en-US" dirty="0"/>
              <a:t>Norms/Values</a:t>
            </a:r>
          </a:p>
          <a:p>
            <a:r>
              <a:rPr lang="en-US" dirty="0" smtClean="0"/>
              <a:t>Inherent </a:t>
            </a:r>
            <a:r>
              <a:rPr lang="en-US" dirty="0"/>
              <a:t>transparency</a:t>
            </a:r>
          </a:p>
          <a:p>
            <a:r>
              <a:rPr lang="en-US" dirty="0"/>
              <a:t>Response incentives</a:t>
            </a:r>
          </a:p>
        </p:txBody>
      </p:sp>
    </p:spTree>
    <p:extLst>
      <p:ext uri="{BB962C8B-B14F-4D97-AF65-F5344CB8AC3E}">
        <p14:creationId xmlns:p14="http://schemas.microsoft.com/office/powerpoint/2010/main" val="1532065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Problem Structure Across Issue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i="1" u="sng" dirty="0" smtClean="0"/>
              <a:t>Rule #1 of Critical Thinking</a:t>
            </a:r>
          </a:p>
          <a:p>
            <a:pPr lvl="0"/>
            <a:r>
              <a:rPr lang="en-US" dirty="0" smtClean="0"/>
              <a:t>COMPARING </a:t>
            </a:r>
            <a:r>
              <a:rPr lang="en-US" dirty="0"/>
              <a:t>is easiest way to classify real-world problem structures.  </a:t>
            </a:r>
            <a:r>
              <a:rPr lang="en-US" dirty="0" smtClean="0"/>
              <a:t>Easier </a:t>
            </a:r>
            <a:r>
              <a:rPr lang="en-US" dirty="0"/>
              <a:t>to say </a:t>
            </a:r>
            <a:endParaRPr lang="en-US" dirty="0" smtClean="0"/>
          </a:p>
          <a:p>
            <a:pPr lvl="1"/>
            <a:r>
              <a:rPr lang="en-US" dirty="0" smtClean="0"/>
              <a:t>“Issue </a:t>
            </a:r>
            <a:r>
              <a:rPr lang="en-US" dirty="0"/>
              <a:t>area A </a:t>
            </a:r>
            <a:r>
              <a:rPr lang="en-US" dirty="0" smtClean="0"/>
              <a:t>more </a:t>
            </a:r>
            <a:r>
              <a:rPr lang="en-US" dirty="0"/>
              <a:t>transparent than issue area B”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than </a:t>
            </a:r>
            <a:r>
              <a:rPr lang="en-US" dirty="0"/>
              <a:t>to say </a:t>
            </a:r>
            <a:endParaRPr lang="en-US" dirty="0" smtClean="0"/>
          </a:p>
          <a:p>
            <a:pPr lvl="1"/>
            <a:r>
              <a:rPr lang="en-US" dirty="0" smtClean="0"/>
              <a:t>“Issue </a:t>
            </a:r>
            <a:r>
              <a:rPr lang="en-US" dirty="0"/>
              <a:t>area A is </a:t>
            </a:r>
            <a:r>
              <a:rPr lang="en-US" dirty="0" smtClean="0"/>
              <a:t>transparent”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Q1: </a:t>
            </a:r>
            <a:r>
              <a:rPr lang="en-US" dirty="0" smtClean="0"/>
              <a:t>Conflict/harmony/cooperation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Trade: </a:t>
            </a:r>
            <a:r>
              <a:rPr lang="en-US" i="1" dirty="0" smtClean="0"/>
              <a:t>Conflict </a:t>
            </a:r>
            <a:r>
              <a:rPr lang="en-US" i="1" dirty="0"/>
              <a:t>with potential for cooperation</a:t>
            </a:r>
          </a:p>
          <a:p>
            <a:r>
              <a:rPr lang="en-US" dirty="0" smtClean="0"/>
              <a:t>Trade </a:t>
            </a:r>
            <a:r>
              <a:rPr lang="en-US" dirty="0"/>
              <a:t>wars: domestic political incentives to raise tariffs to protect import-competing sector lead to slower economic growth of country’s economy as a </a:t>
            </a:r>
            <a:r>
              <a:rPr lang="en-US" dirty="0" smtClean="0"/>
              <a:t>whole</a:t>
            </a:r>
          </a:p>
          <a:p>
            <a:r>
              <a:rPr lang="en-US" dirty="0"/>
              <a:t>States see opportunities for better outcomes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Failure to address ag can be seen as deadlock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Q2: Actors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</a:t>
            </a:r>
            <a:r>
              <a:rPr lang="en-US" dirty="0"/>
              <a:t>countries involved, though </a:t>
            </a:r>
            <a:r>
              <a:rPr lang="en-US" dirty="0" smtClean="0"/>
              <a:t>trading partners and neighbors </a:t>
            </a:r>
            <a:r>
              <a:rPr lang="en-US" dirty="0"/>
              <a:t>matter more than </a:t>
            </a:r>
            <a:r>
              <a:rPr lang="en-US" dirty="0" smtClean="0"/>
              <a:t>others</a:t>
            </a:r>
          </a:p>
          <a:p>
            <a:r>
              <a:rPr lang="en-US" dirty="0"/>
              <a:t>Governments of powerful states</a:t>
            </a:r>
          </a:p>
          <a:p>
            <a:r>
              <a:rPr lang="en-US" dirty="0" smtClean="0"/>
              <a:t>Domestic politics</a:t>
            </a:r>
          </a:p>
          <a:p>
            <a:pPr lvl="1"/>
            <a:r>
              <a:rPr lang="en-US" dirty="0" smtClean="0"/>
              <a:t>Import-competing </a:t>
            </a:r>
            <a:r>
              <a:rPr lang="en-US" dirty="0"/>
              <a:t>sector companies</a:t>
            </a:r>
          </a:p>
          <a:p>
            <a:pPr lvl="1"/>
            <a:r>
              <a:rPr lang="en-US" dirty="0"/>
              <a:t>Export sector companies, often including multinationals</a:t>
            </a:r>
          </a:p>
          <a:p>
            <a:pPr lvl="1"/>
            <a:r>
              <a:rPr lang="en-US" dirty="0"/>
              <a:t>Consumers</a:t>
            </a:r>
          </a:p>
          <a:p>
            <a:pPr lvl="1"/>
            <a:r>
              <a:rPr lang="en-US" dirty="0"/>
              <a:t>Politicians</a:t>
            </a:r>
          </a:p>
        </p:txBody>
      </p:sp>
    </p:spTree>
    <p:extLst>
      <p:ext uri="{BB962C8B-B14F-4D97-AF65-F5344CB8AC3E}">
        <p14:creationId xmlns:p14="http://schemas.microsoft.com/office/powerpoint/2010/main" val="298593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Q3: Capacities/power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</a:t>
            </a:r>
            <a:r>
              <a:rPr lang="en-US" dirty="0"/>
              <a:t>states can impose tariffs, subsidies, quotas, NTBs</a:t>
            </a:r>
          </a:p>
          <a:p>
            <a:r>
              <a:rPr lang="en-US" dirty="0"/>
              <a:t>Some countries have significant power through market attractiveness and competitiveness of </a:t>
            </a:r>
            <a:r>
              <a:rPr lang="en-US" dirty="0" smtClean="0"/>
              <a:t>products</a:t>
            </a:r>
          </a:p>
          <a:p>
            <a:r>
              <a:rPr lang="en-US" dirty="0" smtClean="0"/>
              <a:t>Failure to address </a:t>
            </a:r>
            <a:r>
              <a:rPr lang="en-US" dirty="0" err="1" smtClean="0"/>
              <a:t>ag</a:t>
            </a:r>
            <a:r>
              <a:rPr lang="en-US" dirty="0" smtClean="0"/>
              <a:t> can also be as power issue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0036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Q4: Incentives/preferences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Collaboration game </a:t>
            </a:r>
          </a:p>
          <a:p>
            <a:pPr lvl="1"/>
            <a:r>
              <a:rPr lang="en-US" dirty="0"/>
              <a:t>Standard Tragedy of the Commons or Prisoners’ </a:t>
            </a:r>
            <a:r>
              <a:rPr lang="en-US" dirty="0" smtClean="0"/>
              <a:t>Dilemma</a:t>
            </a:r>
          </a:p>
          <a:p>
            <a:pPr lvl="1"/>
            <a:r>
              <a:rPr lang="en-US" dirty="0"/>
              <a:t>How do we know? Incentives to cheat even after rules agreed to!</a:t>
            </a:r>
          </a:p>
          <a:p>
            <a:r>
              <a:rPr lang="en-US" dirty="0" smtClean="0"/>
              <a:t>Distribution </a:t>
            </a:r>
            <a:r>
              <a:rPr lang="en-US" dirty="0"/>
              <a:t>problem can be left to the market</a:t>
            </a:r>
          </a:p>
          <a:p>
            <a:r>
              <a:rPr lang="en-US" dirty="0"/>
              <a:t>Domestic pressure for protection from import-competing sector</a:t>
            </a:r>
          </a:p>
          <a:p>
            <a:r>
              <a:rPr lang="en-US" dirty="0"/>
              <a:t>Opposing pressure from export sector</a:t>
            </a:r>
          </a:p>
          <a:p>
            <a:r>
              <a:rPr lang="en-US" dirty="0"/>
              <a:t>Ag sector succeeds more than manufacturing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54275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Trade as a </a:t>
            </a:r>
            <a:br>
              <a:rPr lang="en-US" dirty="0" smtClean="0"/>
            </a:br>
            <a:r>
              <a:rPr lang="en-US" dirty="0" smtClean="0"/>
              <a:t>Collaboration Problem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803407"/>
              </p:ext>
            </p:extLst>
          </p:nvPr>
        </p:nvGraphicFramePr>
        <p:xfrm>
          <a:off x="838200" y="1447800"/>
          <a:ext cx="10591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China has 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Low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China has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High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US has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Low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Pretty Good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(Trade Agreement</a:t>
                      </a:r>
                      <a:r>
                        <a:rPr lang="en-US" sz="2600" baseline="0" dirty="0" smtClean="0"/>
                        <a:t>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Pretty 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Best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</a:t>
                      </a:r>
                      <a:r>
                        <a:rPr lang="en-US" sz="2600" dirty="0" smtClean="0"/>
                        <a:t>China</a:t>
                      </a:r>
                      <a:r>
                        <a:rPr lang="en-US" sz="2600" baseline="0" dirty="0" smtClean="0"/>
                        <a:t>: No Job ∆</a:t>
                      </a:r>
                      <a:r>
                        <a:rPr lang="en-US" sz="2600" baseline="0" dirty="0" err="1" smtClean="0"/>
                        <a:t>s+Low</a:t>
                      </a:r>
                      <a:r>
                        <a:rPr lang="en-US" sz="2600" baseline="0" dirty="0" smtClean="0"/>
                        <a:t> Prices)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Worst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US has</a:t>
                      </a:r>
                      <a:endParaRPr lang="en-US" sz="2600" b="1" baseline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High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Worst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</a:t>
                      </a:r>
                      <a:r>
                        <a:rPr lang="en-US" sz="2600" dirty="0" smtClean="0"/>
                        <a:t>US</a:t>
                      </a:r>
                      <a:r>
                        <a:rPr lang="en-US" sz="2600" baseline="0" dirty="0" smtClean="0"/>
                        <a:t>: No Job ∆</a:t>
                      </a:r>
                      <a:r>
                        <a:rPr lang="en-US" sz="2600" baseline="0" dirty="0" err="1" smtClean="0"/>
                        <a:t>s+Low</a:t>
                      </a:r>
                      <a:r>
                        <a:rPr lang="en-US" sz="2600" baseline="0" dirty="0" smtClean="0"/>
                        <a:t> Prices)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Best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Pretty Bad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(Trade War</a:t>
                      </a:r>
                      <a:r>
                        <a:rPr lang="en-US" sz="2600" baseline="0" dirty="0" smtClean="0"/>
                        <a:t>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Pretty Bad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6172200"/>
            <a:ext cx="99228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Freer trade lowers prices for consumers and requires people to “retool” for new jobs.</a:t>
            </a:r>
          </a:p>
          <a:p>
            <a:r>
              <a:rPr lang="en-US" sz="2200" dirty="0" smtClean="0"/>
              <a:t>Both sides should prefer lower tariffs IF other side also lowers </a:t>
            </a:r>
            <a:r>
              <a:rPr lang="en-US" sz="2200" dirty="0" err="1" smtClean="0"/>
              <a:t>theres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825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Q5: Information/knowledge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 does not have any serious knowledge or information problems.  We generally understand how it </a:t>
            </a:r>
            <a:r>
              <a:rPr lang="en-US" dirty="0" smtClean="0"/>
              <a:t>works.</a:t>
            </a:r>
          </a:p>
          <a:p>
            <a:r>
              <a:rPr lang="en-US" dirty="0" smtClean="0"/>
              <a:t>Most </a:t>
            </a:r>
            <a:r>
              <a:rPr lang="en-US" dirty="0"/>
              <a:t>states believe free trade grows economy – theory supports free trade (but this is a </a:t>
            </a:r>
            <a:r>
              <a:rPr lang="en-US" i="1" dirty="0"/>
              <a:t>recent </a:t>
            </a:r>
            <a:r>
              <a:rPr lang="en-US" dirty="0"/>
              <a:t>idea)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3831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Q6: Norms/values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</a:t>
            </a:r>
            <a:r>
              <a:rPr lang="en-US" dirty="0"/>
              <a:t>morality of high v. low tariffs</a:t>
            </a:r>
          </a:p>
          <a:p>
            <a:r>
              <a:rPr lang="en-US" dirty="0"/>
              <a:t>But norm against free trade: “Buy American” </a:t>
            </a:r>
          </a:p>
          <a:p>
            <a:r>
              <a:rPr lang="en-US" dirty="0"/>
              <a:t>Norms play a role in NTBs that they don’t play in other policies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03379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Q7: Inherent transparency</a:t>
            </a:r>
            <a:br>
              <a:rPr lang="en-US" dirty="0" smtClean="0"/>
            </a:br>
            <a:r>
              <a:rPr lang="en-US" dirty="0" smtClean="0"/>
              <a:t>&amp; ability </a:t>
            </a:r>
            <a:r>
              <a:rPr lang="en-US" dirty="0"/>
              <a:t>to cheat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Tariffs, quotas, non-tariff barriers (NTBs) “visible at the border” </a:t>
            </a:r>
          </a:p>
          <a:p>
            <a:r>
              <a:rPr lang="en-US" dirty="0"/>
              <a:t>Subsidies NOT visible at </a:t>
            </a:r>
            <a:r>
              <a:rPr lang="en-US" dirty="0" smtClean="0"/>
              <a:t>border</a:t>
            </a:r>
          </a:p>
          <a:p>
            <a:r>
              <a:rPr lang="en-US" dirty="0" smtClean="0"/>
              <a:t>What is your expectation about trade treaties? Which of these types of policies do they address most?</a:t>
            </a:r>
          </a:p>
        </p:txBody>
      </p:sp>
    </p:spTree>
    <p:extLst>
      <p:ext uri="{BB962C8B-B14F-4D97-AF65-F5344CB8AC3E}">
        <p14:creationId xmlns:p14="http://schemas.microsoft.com/office/powerpoint/2010/main" val="353588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Q8: Response </a:t>
            </a:r>
            <a:r>
              <a:rPr lang="en-US" dirty="0"/>
              <a:t>incentives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target response: ability to target and calibrate response </a:t>
            </a:r>
          </a:p>
          <a:p>
            <a:r>
              <a:rPr lang="en-US" dirty="0"/>
              <a:t>Incentives to calibrate response to maintain broader agreement</a:t>
            </a:r>
          </a:p>
          <a:p>
            <a:r>
              <a:rPr lang="en-US" dirty="0"/>
              <a:t>Quite violation tolerant because can be “undone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Enforcement problem is resolvable</a:t>
            </a:r>
            <a:endParaRPr lang="en-US" dirty="0"/>
          </a:p>
          <a:p>
            <a:r>
              <a:rPr lang="en-US" dirty="0"/>
              <a:t>Reputational </a:t>
            </a:r>
            <a:r>
              <a:rPr lang="en-US" dirty="0" smtClean="0"/>
              <a:t>concerns</a:t>
            </a:r>
          </a:p>
        </p:txBody>
      </p:sp>
    </p:spTree>
    <p:extLst>
      <p:ext uri="{BB962C8B-B14F-4D97-AF65-F5344CB8AC3E}">
        <p14:creationId xmlns:p14="http://schemas.microsoft.com/office/powerpoint/2010/main" val="76482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Successes in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 successes in cooperation to overcome </a:t>
            </a:r>
            <a:r>
              <a:rPr lang="en-US" dirty="0" smtClean="0"/>
              <a:t>trade problems</a:t>
            </a:r>
          </a:p>
          <a:p>
            <a:r>
              <a:rPr lang="en-US" dirty="0"/>
              <a:t>GATT/WTO: Significant progress in lowering trade barriers over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EU: Major levels of cooperation in trade and other realms of IPE</a:t>
            </a:r>
          </a:p>
        </p:txBody>
      </p:sp>
    </p:spTree>
    <p:extLst>
      <p:ext uri="{BB962C8B-B14F-4D97-AF65-F5344CB8AC3E}">
        <p14:creationId xmlns:p14="http://schemas.microsoft.com/office/powerpoint/2010/main" val="439550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GATT and WTO influence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1"/>
            <a:ext cx="8229600" cy="5181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1182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1"/>
            <a:ext cx="8229600" cy="51815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GATT and WTO influence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58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Union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Removed </a:t>
            </a:r>
            <a:r>
              <a:rPr lang="en-US" dirty="0"/>
              <a:t>all </a:t>
            </a:r>
            <a:r>
              <a:rPr lang="en-US" dirty="0" smtClean="0"/>
              <a:t>trade barriers </a:t>
            </a:r>
            <a:r>
              <a:rPr lang="en-US" dirty="0"/>
              <a:t>and number of countries </a:t>
            </a:r>
            <a:r>
              <a:rPr lang="en-US" dirty="0" smtClean="0"/>
              <a:t>has </a:t>
            </a:r>
            <a:r>
              <a:rPr lang="en-US" dirty="0"/>
              <a:t>grown significantly.</a:t>
            </a:r>
          </a:p>
          <a:p>
            <a:r>
              <a:rPr lang="en-US" dirty="0"/>
              <a:t>Economies of all </a:t>
            </a:r>
            <a:r>
              <a:rPr lang="en-US" dirty="0" smtClean="0"/>
              <a:t>have </a:t>
            </a:r>
            <a:r>
              <a:rPr lang="en-US" dirty="0"/>
              <a:t>grown </a:t>
            </a:r>
            <a:r>
              <a:rPr lang="en-US" dirty="0" smtClean="0"/>
              <a:t>quickly</a:t>
            </a:r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tabilized </a:t>
            </a:r>
            <a:r>
              <a:rPr lang="en-US" dirty="0"/>
              <a:t>countries </a:t>
            </a:r>
            <a:r>
              <a:rPr lang="en-US" dirty="0" smtClean="0"/>
              <a:t>via monetary cooperation</a:t>
            </a:r>
            <a:endParaRPr lang="en-US" dirty="0"/>
          </a:p>
          <a:p>
            <a:r>
              <a:rPr lang="en-US" dirty="0" smtClean="0"/>
              <a:t>Has managed </a:t>
            </a:r>
            <a:r>
              <a:rPr lang="en-US" dirty="0"/>
              <a:t>free trade </a:t>
            </a:r>
            <a:r>
              <a:rPr lang="en-US" dirty="0" smtClean="0"/>
              <a:t>to reduce more </a:t>
            </a:r>
            <a:r>
              <a:rPr lang="en-US" dirty="0"/>
              <a:t>harmful impacts of </a:t>
            </a:r>
            <a:r>
              <a:rPr lang="en-US" dirty="0" smtClean="0"/>
              <a:t>on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669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Explaining success </a:t>
            </a:r>
            <a:r>
              <a:rPr lang="en-US" dirty="0"/>
              <a:t>in </a:t>
            </a:r>
            <a:r>
              <a:rPr lang="en-US" dirty="0" smtClean="0"/>
              <a:t>forming</a:t>
            </a:r>
            <a:br>
              <a:rPr lang="en-US" dirty="0" smtClean="0"/>
            </a:br>
            <a:r>
              <a:rPr lang="en-US" dirty="0" smtClean="0"/>
              <a:t>trade institutions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Growing economies is important goal of countries</a:t>
            </a:r>
          </a:p>
          <a:p>
            <a:r>
              <a:rPr lang="en-US" dirty="0" smtClean="0"/>
              <a:t>Some </a:t>
            </a:r>
            <a:r>
              <a:rPr lang="en-US" dirty="0"/>
              <a:t>powerful economic interests support free trade (export sector companies)</a:t>
            </a:r>
          </a:p>
          <a:p>
            <a:r>
              <a:rPr lang="en-US" dirty="0"/>
              <a:t>Incapacity is not a problem</a:t>
            </a:r>
          </a:p>
          <a:p>
            <a:r>
              <a:rPr lang="en-US" dirty="0"/>
              <a:t>Lack of knowledge is not a problem or reason for inaction</a:t>
            </a:r>
          </a:p>
          <a:p>
            <a:r>
              <a:rPr lang="en-US" dirty="0"/>
              <a:t>Distribution problem can be left </a:t>
            </a:r>
            <a:r>
              <a:rPr lang="en-US" dirty="0" smtClean="0"/>
              <a:t>to market</a:t>
            </a:r>
            <a:endParaRPr lang="en-US" dirty="0"/>
          </a:p>
          <a:p>
            <a:r>
              <a:rPr lang="en-US" dirty="0"/>
              <a:t>Strong </a:t>
            </a:r>
            <a:r>
              <a:rPr lang="en-US" dirty="0" smtClean="0"/>
              <a:t>belief that </a:t>
            </a:r>
            <a:r>
              <a:rPr lang="en-US" dirty="0"/>
              <a:t>growing economies is </a:t>
            </a:r>
            <a:r>
              <a:rPr lang="en-US" dirty="0" smtClean="0"/>
              <a:t>good</a:t>
            </a:r>
            <a:endParaRPr lang="en-US" dirty="0"/>
          </a:p>
          <a:p>
            <a:r>
              <a:rPr lang="en-US" dirty="0"/>
              <a:t>Most </a:t>
            </a:r>
            <a:r>
              <a:rPr lang="en-US" dirty="0" smtClean="0"/>
              <a:t>protectionism is inherently </a:t>
            </a:r>
            <a:r>
              <a:rPr lang="en-US" dirty="0"/>
              <a:t>transparent</a:t>
            </a:r>
          </a:p>
          <a:p>
            <a:r>
              <a:rPr lang="en-US" dirty="0"/>
              <a:t>Strong incentives </a:t>
            </a:r>
            <a:r>
              <a:rPr lang="en-US" dirty="0" smtClean="0"/>
              <a:t>for enforcement, since coincides with interests of import-competing sector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22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Failure </a:t>
            </a:r>
            <a:r>
              <a:rPr lang="en-US" dirty="0"/>
              <a:t>in </a:t>
            </a:r>
            <a:r>
              <a:rPr lang="en-US" dirty="0" smtClean="0"/>
              <a:t>reducing</a:t>
            </a:r>
            <a:br>
              <a:rPr lang="en-US" dirty="0" smtClean="0"/>
            </a:br>
            <a:r>
              <a:rPr lang="en-US" dirty="0" smtClean="0"/>
              <a:t>agricultural </a:t>
            </a:r>
            <a:r>
              <a:rPr lang="en-US" dirty="0"/>
              <a:t>subsidies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Agricultural subsidies, price supports, tariffs: </a:t>
            </a:r>
          </a:p>
          <a:p>
            <a:pPr lvl="1"/>
            <a:r>
              <a:rPr lang="en-US" dirty="0" smtClean="0"/>
              <a:t>US ~$</a:t>
            </a:r>
            <a:r>
              <a:rPr lang="en-US" dirty="0"/>
              <a:t>20 </a:t>
            </a:r>
            <a:r>
              <a:rPr lang="en-US" dirty="0" smtClean="0"/>
              <a:t>billion/year</a:t>
            </a:r>
          </a:p>
          <a:p>
            <a:pPr lvl="1"/>
            <a:r>
              <a:rPr lang="en-US" dirty="0" smtClean="0"/>
              <a:t>EU ~$60 billion/year</a:t>
            </a:r>
          </a:p>
          <a:p>
            <a:r>
              <a:rPr lang="en-US" dirty="0"/>
              <a:t>S</a:t>
            </a:r>
            <a:r>
              <a:rPr lang="en-US" dirty="0" smtClean="0"/>
              <a:t>ubsidies </a:t>
            </a:r>
            <a:r>
              <a:rPr lang="en-US" dirty="0"/>
              <a:t>aid </a:t>
            </a:r>
            <a:r>
              <a:rPr lang="en-US" dirty="0" smtClean="0"/>
              <a:t>farmers receiving them but </a:t>
            </a:r>
            <a:r>
              <a:rPr lang="en-US" dirty="0"/>
              <a:t>at </a:t>
            </a:r>
            <a:r>
              <a:rPr lang="en-US" dirty="0" smtClean="0"/>
              <a:t>cost </a:t>
            </a:r>
            <a:r>
              <a:rPr lang="en-US" dirty="0"/>
              <a:t>of developing </a:t>
            </a:r>
            <a:r>
              <a:rPr lang="en-US" dirty="0" smtClean="0"/>
              <a:t>country farmers that </a:t>
            </a:r>
            <a:r>
              <a:rPr lang="en-US" dirty="0"/>
              <a:t>could grow </a:t>
            </a:r>
            <a:r>
              <a:rPr lang="en-US" dirty="0" smtClean="0"/>
              <a:t>same </a:t>
            </a:r>
            <a:r>
              <a:rPr lang="en-US" dirty="0"/>
              <a:t>product </a:t>
            </a:r>
            <a:r>
              <a:rPr lang="en-US" dirty="0" smtClean="0"/>
              <a:t>cheaper and </a:t>
            </a:r>
            <a:r>
              <a:rPr lang="en-US" dirty="0"/>
              <a:t>export </a:t>
            </a:r>
            <a:r>
              <a:rPr lang="en-US" dirty="0" smtClean="0"/>
              <a:t>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032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</a:t>
            </a:r>
            <a:r>
              <a:rPr lang="en-US" dirty="0" smtClean="0"/>
              <a:t>free </a:t>
            </a:r>
            <a:r>
              <a:rPr lang="en-US" dirty="0"/>
              <a:t>trade in manufacturing but not </a:t>
            </a:r>
            <a:r>
              <a:rPr lang="en-US" dirty="0" smtClean="0"/>
              <a:t>agriculture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“Powerful” states </a:t>
            </a:r>
            <a:r>
              <a:rPr lang="en-US" dirty="0" smtClean="0"/>
              <a:t>have comparative </a:t>
            </a:r>
            <a:r>
              <a:rPr lang="en-US" b="1" i="1" dirty="0"/>
              <a:t>advantage</a:t>
            </a:r>
            <a:r>
              <a:rPr lang="en-US" dirty="0"/>
              <a:t> in manufacturing and </a:t>
            </a:r>
            <a:r>
              <a:rPr lang="en-US" b="1" i="1" dirty="0" smtClean="0"/>
              <a:t>disadvantage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agriculture. No need to protect manufacturing, need to protect ag. </a:t>
            </a:r>
          </a:p>
          <a:p>
            <a:r>
              <a:rPr lang="en-US" dirty="0" smtClean="0"/>
              <a:t>Ag interests over-represented </a:t>
            </a:r>
            <a:r>
              <a:rPr lang="en-US" dirty="0"/>
              <a:t>in </a:t>
            </a:r>
            <a:r>
              <a:rPr lang="en-US" dirty="0" smtClean="0"/>
              <a:t>key </a:t>
            </a:r>
            <a:r>
              <a:rPr lang="en-US" dirty="0"/>
              <a:t>countries (e.g. the US) due to </a:t>
            </a:r>
            <a:r>
              <a:rPr lang="en-US" dirty="0" smtClean="0"/>
              <a:t>domestic institutions that </a:t>
            </a:r>
            <a:r>
              <a:rPr lang="en-US" dirty="0"/>
              <a:t>give more weight to rural </a:t>
            </a:r>
            <a:r>
              <a:rPr lang="en-US" dirty="0" smtClean="0"/>
              <a:t>areas</a:t>
            </a:r>
            <a:endParaRPr lang="en-US" dirty="0"/>
          </a:p>
          <a:p>
            <a:r>
              <a:rPr lang="en-US" dirty="0" smtClean="0"/>
              <a:t>Public afraid </a:t>
            </a:r>
            <a:r>
              <a:rPr lang="en-US" dirty="0"/>
              <a:t>of food imports due to </a:t>
            </a:r>
            <a:r>
              <a:rPr lang="en-US" dirty="0" smtClean="0"/>
              <a:t>“</a:t>
            </a:r>
            <a:r>
              <a:rPr lang="en-US" dirty="0"/>
              <a:t>food security”, health (</a:t>
            </a:r>
            <a:r>
              <a:rPr lang="en-US" dirty="0" smtClean="0"/>
              <a:t>e.g., mad </a:t>
            </a:r>
            <a:r>
              <a:rPr lang="en-US" dirty="0"/>
              <a:t>cow disease), etc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8941"/>
      </p:ext>
    </p:extLst>
  </p:cSld>
  <p:clrMapOvr>
    <a:masterClrMapping/>
  </p:clrMapOvr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279</TotalTime>
  <Words>1082</Words>
  <Application>Microsoft Office PowerPoint</Application>
  <PresentationFormat>Widescreen</PresentationFormat>
  <Paragraphs>171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IntlOrg</vt:lpstr>
      <vt:lpstr>Problem Structure: Trade and IPE</vt:lpstr>
      <vt:lpstr>Midterm #1 – Next Thursday</vt:lpstr>
      <vt:lpstr>Midterm #1 – Next Thursday</vt:lpstr>
      <vt:lpstr>Some Trade and IPE problems</vt:lpstr>
      <vt:lpstr>Basics of Trade Problem Structure</vt:lpstr>
      <vt:lpstr>How protectionism works</vt:lpstr>
      <vt:lpstr>Pros and Cons of Free Trade</vt:lpstr>
      <vt:lpstr>Why Protectionism Continues</vt:lpstr>
      <vt:lpstr>How do these trade / IPE issues differ with respect to 8 questions?</vt:lpstr>
      <vt:lpstr>Comparing Problem Structure Across Issue Areas</vt:lpstr>
      <vt:lpstr>Q1: Conflict/harmony/cooperation</vt:lpstr>
      <vt:lpstr>Q2: Actors</vt:lpstr>
      <vt:lpstr>Q3: Capacities/power</vt:lpstr>
      <vt:lpstr>Q4: Incentives/preferences</vt:lpstr>
      <vt:lpstr>Trade as a  Collaboration Problem</vt:lpstr>
      <vt:lpstr>Q5: Information/knowledge</vt:lpstr>
      <vt:lpstr>Q6: Norms/values</vt:lpstr>
      <vt:lpstr>Q7: Inherent transparency &amp; ability to cheat</vt:lpstr>
      <vt:lpstr>Q8: Response incentives</vt:lpstr>
      <vt:lpstr>Successes in Trade</vt:lpstr>
      <vt:lpstr>GATT and WTO influence</vt:lpstr>
      <vt:lpstr>GATT and WTO influence</vt:lpstr>
      <vt:lpstr>European Union</vt:lpstr>
      <vt:lpstr>Explaining success in forming trade institutions</vt:lpstr>
      <vt:lpstr>Failure in reducing agricultural subsidies </vt:lpstr>
      <vt:lpstr>Why free trade in manufacturing but not agriculture?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169</cp:revision>
  <dcterms:created xsi:type="dcterms:W3CDTF">2010-10-03T22:05:52Z</dcterms:created>
  <dcterms:modified xsi:type="dcterms:W3CDTF">2018-10-05T01:39:12Z</dcterms:modified>
</cp:coreProperties>
</file>