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2" r:id="rId2"/>
    <p:sldId id="257" r:id="rId3"/>
    <p:sldId id="258" r:id="rId4"/>
    <p:sldId id="281" r:id="rId5"/>
    <p:sldId id="259" r:id="rId6"/>
    <p:sldId id="261" r:id="rId7"/>
    <p:sldId id="270" r:id="rId8"/>
    <p:sldId id="265" r:id="rId9"/>
    <p:sldId id="266" r:id="rId10"/>
    <p:sldId id="262" r:id="rId11"/>
    <p:sldId id="263" r:id="rId12"/>
    <p:sldId id="269" r:id="rId13"/>
    <p:sldId id="272" r:id="rId14"/>
    <p:sldId id="279" r:id="rId15"/>
    <p:sldId id="275" r:id="rId16"/>
    <p:sldId id="276" r:id="rId17"/>
    <p:sldId id="277" r:id="rId18"/>
    <p:sldId id="278" r:id="rId19"/>
    <p:sldId id="271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A59028-B25E-4055-BCA4-6AE575CFB15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56B334-61BE-460F-BD97-1379D8340543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rcc.org.au/" TargetMode="External"/><Relationship Id="rId3" Type="http://schemas.openxmlformats.org/officeDocument/2006/relationships/hyperlink" Target="http://thinkprogress.org/climate/2015/07/06/3677181/episcopal-church-climate-change-divest/" TargetMode="External"/><Relationship Id="rId7" Type="http://schemas.openxmlformats.org/officeDocument/2006/relationships/hyperlink" Target="http://w2.vatican.va/content/francesco/en/encyclicals/documents/papa-francesco_20150524_enciclica-laudato-si.html" TargetMode="External"/><Relationship Id="rId2" Type="http://schemas.openxmlformats.org/officeDocument/2006/relationships/hyperlink" Target="http://islamicclimatedeclaration.org/islamic-declaration-on-global-climate-chang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ejl.org/resources/jewish-energy-covenant-campaign-declaration/" TargetMode="External"/><Relationship Id="rId5" Type="http://schemas.openxmlformats.org/officeDocument/2006/relationships/hyperlink" Target="http://interfaithpowerandlight.tumblr.com/about" TargetMode="External"/><Relationship Id="rId4" Type="http://schemas.openxmlformats.org/officeDocument/2006/relationships/hyperlink" Target="http://creationcare.org/creation-care-resources/why-creation-care-matter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ohn_Gast_(painter)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Historical_Columbi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arlimillerphoto.com/timber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Midway Student Experience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3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Suggestions for improving </a:t>
            </a:r>
            <a:br>
              <a:rPr lang="en-US" smtClean="0"/>
            </a:br>
            <a:r>
              <a:rPr lang="en-US" smtClean="0"/>
              <a:t>future writing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Ensure you analyze, not just describe</a:t>
            </a:r>
          </a:p>
          <a:p>
            <a:r>
              <a:rPr lang="en-US" smtClean="0"/>
              <a:t>Compare things you expect to have the same DV value</a:t>
            </a:r>
          </a:p>
          <a:p>
            <a:r>
              <a:rPr lang="en-US" smtClean="0"/>
              <a:t>Compare over time AND across countries</a:t>
            </a:r>
          </a:p>
          <a:p>
            <a:r>
              <a:rPr lang="en-US" smtClean="0"/>
              <a:t>Compare using rate and trends more than levels</a:t>
            </a:r>
          </a:p>
          <a:p>
            <a:r>
              <a:rPr lang="en-US" smtClean="0"/>
              <a:t>Compare 2 groups rather than 2 countries</a:t>
            </a:r>
          </a:p>
          <a:p>
            <a:r>
              <a:rPr lang="en-US" smtClean="0"/>
              <a:t>Use tables and charts for data and analysis, but text for explanation (charts show lots of info in little space)</a:t>
            </a:r>
          </a:p>
          <a:p>
            <a:r>
              <a:rPr lang="en-US" smtClean="0"/>
              <a:t>Avoid too much detail and look at big patterns</a:t>
            </a:r>
          </a:p>
          <a:p>
            <a:r>
              <a:rPr lang="en-US" smtClean="0"/>
              <a:t>Use headings</a:t>
            </a:r>
          </a:p>
          <a:p>
            <a:r>
              <a:rPr lang="en-US" smtClean="0"/>
              <a:t>Professional/scholarly voice: “its wacky…” / “it came to my mind that…” / “In doing this assignment…”</a:t>
            </a:r>
          </a:p>
          <a:p>
            <a:r>
              <a:rPr lang="en-US" smtClean="0"/>
              <a:t>Use citations – and cite the readings!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5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Essay due Tuesday of next week:</a:t>
            </a:r>
            <a:br>
              <a:rPr lang="en-US" smtClean="0"/>
            </a:br>
            <a:r>
              <a:rPr lang="en-US" smtClean="0"/>
              <a:t>Different things we believe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1,000 words: differences in 3 statements (syllabus has assignment)</a:t>
            </a:r>
          </a:p>
          <a:p>
            <a:pPr lvl="1"/>
            <a:r>
              <a:rPr lang="en-US" smtClean="0"/>
              <a:t>I believe that there is/is not a God.</a:t>
            </a:r>
          </a:p>
          <a:p>
            <a:pPr lvl="1"/>
            <a:r>
              <a:rPr lang="en-US" smtClean="0"/>
              <a:t>I believe that American government will work better if Republicans/Democrats win the next election.</a:t>
            </a:r>
          </a:p>
          <a:p>
            <a:pPr lvl="1"/>
            <a:r>
              <a:rPr lang="en-US" smtClean="0"/>
              <a:t>I believe that human-caused climate change is/is not already occurring.</a:t>
            </a:r>
          </a:p>
          <a:p>
            <a:r>
              <a:rPr lang="en-US" smtClean="0"/>
              <a:t>Requires careful thought but NOT a response paper. </a:t>
            </a:r>
          </a:p>
          <a:p>
            <a:r>
              <a:rPr lang="en-US" smtClean="0"/>
              <a:t>Goal: get you thinking about how beliefs on religion, politics, and science differ. </a:t>
            </a:r>
          </a:p>
          <a:p>
            <a:pPr lvl="1"/>
            <a:r>
              <a:rPr lang="en-US" smtClean="0"/>
              <a:t>Do NOT tell me what your beliefs are (God, Republican, etc).</a:t>
            </a:r>
          </a:p>
          <a:p>
            <a:pPr lvl="1"/>
            <a:r>
              <a:rPr lang="en-US" smtClean="0"/>
              <a:t>Write answers to yourself and think about them.</a:t>
            </a:r>
          </a:p>
          <a:p>
            <a:pPr lvl="1"/>
            <a:r>
              <a:rPr lang="en-US" smtClean="0"/>
              <a:t>How strong are your beliefs in each area? </a:t>
            </a:r>
          </a:p>
          <a:p>
            <a:pPr lvl="1"/>
            <a:r>
              <a:rPr lang="en-US" smtClean="0"/>
              <a:t>Where do beliefs come from in each area?</a:t>
            </a:r>
          </a:p>
          <a:p>
            <a:pPr lvl="1"/>
            <a:r>
              <a:rPr lang="en-US" smtClean="0"/>
              <a:t>Could your beliefs change in each area?</a:t>
            </a:r>
          </a:p>
          <a:p>
            <a:pPr lvl="1"/>
            <a:r>
              <a:rPr lang="en-US" smtClean="0"/>
              <a:t>What might make beliefs change in each area? Data, arguments?</a:t>
            </a:r>
          </a:p>
          <a:p>
            <a:pPr lvl="1"/>
            <a:r>
              <a:rPr lang="en-US" smtClean="0"/>
              <a:t>How do differences among beliefs influence politics?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Paper –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79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Ethics, Religion, and the Reframing of Climate Change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Numerous religious calls for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Muslim: “The world is sweet and verdant, and verily Allah has made you stewards in it, and He sees how you acquit yourselves.” </a:t>
            </a:r>
            <a:r>
              <a:rPr lang="en-US" smtClean="0">
                <a:hlinkClick r:id="rId2"/>
              </a:rPr>
              <a:t>Aug 2015: Int’l Islamic Climate Change Symposium</a:t>
            </a:r>
            <a:endParaRPr lang="en-US" smtClean="0"/>
          </a:p>
          <a:p>
            <a:r>
              <a:rPr lang="en-US" smtClean="0"/>
              <a:t>Since 2013, many </a:t>
            </a:r>
            <a:r>
              <a:rPr lang="en-US" smtClean="0">
                <a:hlinkClick r:id="rId3"/>
              </a:rPr>
              <a:t>protestant churches have voted to divest </a:t>
            </a:r>
            <a:r>
              <a:rPr lang="en-US" smtClean="0"/>
              <a:t>of coal, or fossil fuels more generally</a:t>
            </a:r>
          </a:p>
          <a:p>
            <a:r>
              <a:rPr lang="en-US" smtClean="0"/>
              <a:t>Evangelical Environmental Network: </a:t>
            </a:r>
            <a:r>
              <a:rPr lang="en-US" smtClean="0">
                <a:hlinkClick r:id="rId4"/>
              </a:rPr>
              <a:t>“Creation-care means caring for all of God’s creation”</a:t>
            </a:r>
            <a:endParaRPr lang="en-US" smtClean="0"/>
          </a:p>
          <a:p>
            <a:r>
              <a:rPr lang="en-US" smtClean="0">
                <a:hlinkClick r:id="rId5"/>
              </a:rPr>
              <a:t>Interfaith Power &amp; Light</a:t>
            </a:r>
            <a:r>
              <a:rPr lang="en-US" smtClean="0"/>
              <a:t> (since 2000)</a:t>
            </a:r>
          </a:p>
          <a:p>
            <a:r>
              <a:rPr lang="en-US" smtClean="0">
                <a:hlinkClick r:id="rId6"/>
              </a:rPr>
              <a:t>Jewish Environmental and Energy Imperative</a:t>
            </a:r>
            <a:r>
              <a:rPr lang="en-US" smtClean="0"/>
              <a:t> </a:t>
            </a:r>
          </a:p>
          <a:p>
            <a:r>
              <a:rPr lang="en-US" smtClean="0"/>
              <a:t>Catholic: </a:t>
            </a:r>
            <a:r>
              <a:rPr lang="en-US" smtClean="0">
                <a:hlinkClick r:id="rId7"/>
              </a:rPr>
              <a:t>Pope’s 2015 Encyclical</a:t>
            </a:r>
            <a:endParaRPr lang="en-US" smtClean="0"/>
          </a:p>
          <a:p>
            <a:r>
              <a:rPr lang="en-US" smtClean="0"/>
              <a:t>Australian Religious Response to Climate Change </a:t>
            </a:r>
            <a:r>
              <a:rPr lang="en-US" smtClean="0">
                <a:hlinkClick r:id="rId8"/>
              </a:rPr>
              <a:t>network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469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reframing climate change in moral terms might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framing and how does one reframe an issue?</a:t>
            </a:r>
          </a:p>
          <a:p>
            <a:r>
              <a:rPr lang="en-US" dirty="0" smtClean="0"/>
              <a:t>What is logic of consequences vs. logic of appropriateness?</a:t>
            </a:r>
          </a:p>
          <a:p>
            <a:r>
              <a:rPr lang="en-US" dirty="0" smtClean="0"/>
              <a:t>Why logic of consequences won’t work</a:t>
            </a:r>
          </a:p>
          <a:p>
            <a:r>
              <a:rPr lang="en-US" dirty="0" smtClean="0"/>
              <a:t>Why logic of appropriateness might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4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Framing</a:t>
            </a:r>
            <a:r>
              <a:rPr lang="en-US" dirty="0" smtClean="0"/>
              <a:t>: What </a:t>
            </a:r>
            <a:r>
              <a:rPr lang="en-US" dirty="0"/>
              <a:t>do you see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http://www.50shadesofage.com/wp-content/uploads/2013/05/man-opening-door-for-la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40" y="2054751"/>
            <a:ext cx="5099360" cy="35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9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Framing</a:t>
            </a:r>
            <a:r>
              <a:rPr lang="en-US" dirty="0" smtClean="0"/>
              <a:t>: What </a:t>
            </a:r>
            <a:r>
              <a:rPr lang="en-US" dirty="0"/>
              <a:t>do you see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Chivalry or sexism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Memes are frames</a:t>
            </a:r>
            <a:endParaRPr lang="en-US" dirty="0"/>
          </a:p>
        </p:txBody>
      </p:sp>
      <p:pic>
        <p:nvPicPr>
          <p:cNvPr id="4100" name="Picture 4" descr="http://www.luvimages.com/luvphotos/r/real_men_still_do_this-5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27947"/>
            <a:ext cx="5067300" cy="481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Framing: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American Progress or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thumb/1/12/American_progress.JPG/300px-American_progr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133601"/>
            <a:ext cx="5029200" cy="351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6069" y="593467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American Progress</a:t>
            </a:r>
            <a:r>
              <a:rPr lang="en-US" dirty="0"/>
              <a:t>, </a:t>
            </a:r>
            <a:r>
              <a:rPr lang="en-US" dirty="0">
                <a:hlinkClick r:id="rId3" tooltip="John Gast (painter)"/>
              </a:rPr>
              <a:t>John </a:t>
            </a:r>
            <a:r>
              <a:rPr lang="en-US" dirty="0" err="1">
                <a:hlinkClick r:id="rId3" tooltip="John Gast (painter)"/>
              </a:rPr>
              <a:t>Gast</a:t>
            </a:r>
            <a:r>
              <a:rPr lang="en-US" dirty="0"/>
              <a:t> </a:t>
            </a:r>
            <a:r>
              <a:rPr lang="en-US" dirty="0"/>
              <a:t> (1872): “</a:t>
            </a:r>
            <a:r>
              <a:rPr lang="en-US" dirty="0">
                <a:hlinkClick r:id="rId4" tooltip="Historical Columbia"/>
              </a:rPr>
              <a:t>Columbia</a:t>
            </a:r>
            <a:r>
              <a:rPr lang="en-US" dirty="0"/>
              <a:t>, a personification of the United States, leads civilization westward with American settlers. She </a:t>
            </a:r>
            <a:r>
              <a:rPr lang="en-US" i="1" dirty="0"/>
              <a:t>brings light from the East into the darkness of the </a:t>
            </a:r>
            <a:r>
              <a:rPr lang="en-US" i="1" dirty="0"/>
              <a:t>West</a:t>
            </a:r>
            <a:r>
              <a:rPr lang="en-US" dirty="0"/>
              <a:t>” (</a:t>
            </a:r>
            <a:r>
              <a:rPr lang="en-US" dirty="0" err="1"/>
              <a:t>wikipedia</a:t>
            </a:r>
            <a:r>
              <a:rPr lang="en-US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6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Framing: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American Progress or … </a:t>
            </a:r>
            <a:r>
              <a:rPr lang="en-US" dirty="0" smtClean="0"/>
              <a:t>Clear Cut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photo, clear cut, forest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133600"/>
            <a:ext cx="5029200" cy="334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55586" y="5715000"/>
            <a:ext cx="4386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>
                <a:hlinkClick r:id="rId3"/>
              </a:rPr>
              <a:t>marlimillerphoto.com/timber.html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Successful RE-framings of issues in moral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Slavery – </a:t>
            </a:r>
            <a:r>
              <a:rPr lang="en-US" dirty="0" smtClean="0"/>
              <a:t>an economic </a:t>
            </a:r>
            <a:r>
              <a:rPr lang="en-US" dirty="0" smtClean="0"/>
              <a:t>strategy or morally repugnant?</a:t>
            </a:r>
          </a:p>
          <a:p>
            <a:r>
              <a:rPr lang="en-US" dirty="0" smtClean="0"/>
              <a:t>Colonialism – “might makes right” or “people have rights”?</a:t>
            </a:r>
          </a:p>
          <a:p>
            <a:r>
              <a:rPr lang="en-US" dirty="0" smtClean="0"/>
              <a:t>Landmines </a:t>
            </a:r>
            <a:r>
              <a:rPr lang="en-US" dirty="0" smtClean="0"/>
              <a:t>– cheap weapons of war or killers of innocent children?</a:t>
            </a:r>
          </a:p>
          <a:p>
            <a:r>
              <a:rPr lang="en-US" dirty="0" smtClean="0"/>
              <a:t>FGM: </a:t>
            </a:r>
            <a:r>
              <a:rPr lang="en-US" dirty="0"/>
              <a:t>“Disfiguring, Hurtful, </a:t>
            </a:r>
            <a:r>
              <a:rPr lang="en-US" dirty="0" smtClean="0"/>
              <a:t>or Wildly </a:t>
            </a:r>
            <a:r>
              <a:rPr lang="en-US" dirty="0"/>
              <a:t>Festive</a:t>
            </a:r>
            <a:r>
              <a:rPr lang="en-US" dirty="0" smtClean="0"/>
              <a:t>”? </a:t>
            </a:r>
            <a:r>
              <a:rPr lang="en-US" dirty="0"/>
              <a:t>– New York </a:t>
            </a:r>
            <a:r>
              <a:rPr lang="en-US" dirty="0" smtClean="0"/>
              <a:t>Times headline</a:t>
            </a:r>
            <a:endParaRPr lang="en-US" dirty="0" smtClean="0"/>
          </a:p>
          <a:p>
            <a:r>
              <a:rPr lang="en-US" b="1" i="1" u="sng" dirty="0" smtClean="0"/>
              <a:t>Reframing</a:t>
            </a:r>
            <a:r>
              <a:rPr lang="en-US" dirty="0" smtClean="0"/>
              <a:t> </a:t>
            </a:r>
            <a:r>
              <a:rPr lang="en-US" dirty="0" smtClean="0"/>
              <a:t>tries to draw </a:t>
            </a:r>
            <a:r>
              <a:rPr lang="en-US" dirty="0" smtClean="0"/>
              <a:t>attention to </a:t>
            </a:r>
            <a:r>
              <a:rPr lang="en-US" dirty="0" smtClean="0"/>
              <a:t>certain facts </a:t>
            </a:r>
            <a:r>
              <a:rPr lang="en-US" dirty="0" smtClean="0"/>
              <a:t>and perspectives that we </a:t>
            </a:r>
            <a:r>
              <a:rPr lang="en-US" dirty="0" smtClean="0"/>
              <a:t>would otherwise </a:t>
            </a:r>
            <a:r>
              <a:rPr lang="en-US" dirty="0" smtClean="0"/>
              <a:t>ignore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4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“logics” of human and state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Logic of consequences: </a:t>
            </a:r>
          </a:p>
          <a:p>
            <a:pPr lvl="1"/>
            <a:r>
              <a:rPr lang="en-US" smtClean="0"/>
              <a:t>Examine alternatives and, after calculation of costs and benefits, decide which has lowest costs and largest benefits for the individual decision-maker </a:t>
            </a:r>
          </a:p>
          <a:p>
            <a:pPr lvl="1"/>
            <a:r>
              <a:rPr lang="en-US" smtClean="0"/>
              <a:t>Dominant explanation of action</a:t>
            </a:r>
          </a:p>
          <a:p>
            <a:r>
              <a:rPr lang="en-US" smtClean="0"/>
              <a:t>Logic of appropriateness: </a:t>
            </a:r>
          </a:p>
          <a:p>
            <a:pPr lvl="1"/>
            <a:r>
              <a:rPr lang="en-US" smtClean="0"/>
              <a:t>Act as appropriate, with little if any conscious thought – taken for granted what “correct” thing to do is</a:t>
            </a:r>
          </a:p>
          <a:p>
            <a:pPr lvl="1"/>
            <a:r>
              <a:rPr lang="en-US" smtClean="0"/>
              <a:t>Assess one’s desired identity/role in society and then look at social norms to identify what is the “right” thing to do in that social setting</a:t>
            </a:r>
          </a:p>
          <a:p>
            <a:pPr lvl="1"/>
            <a:r>
              <a:rPr lang="en-US" smtClean="0"/>
              <a:t>Less dominant, but equally valid in many circumstances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Papal Encyclical – a reframing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Earth a sister who “cries out to us because of the harm we have inflicted on her by our irresponsible use and abuse of the goods with which God has endowed her”</a:t>
            </a:r>
          </a:p>
          <a:p>
            <a:r>
              <a:rPr lang="en-US" smtClean="0"/>
              <a:t>“We are part of nature”</a:t>
            </a:r>
          </a:p>
          <a:p>
            <a:r>
              <a:rPr lang="en-US" smtClean="0"/>
              <a:t>Earth has been “entrusted to us”</a:t>
            </a:r>
          </a:p>
          <a:p>
            <a:r>
              <a:rPr lang="en-US" smtClean="0"/>
              <a:t>No right to push other species (which “have value in themselves”) to extinction or to exploit them as resources</a:t>
            </a:r>
          </a:p>
          <a:p>
            <a:r>
              <a:rPr lang="en-US" smtClean="0"/>
              <a:t>Required to respect and show special care to inalienable rights of all humans, incl. indigenous peoples and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Stephen </a:t>
            </a:r>
            <a:r>
              <a:rPr lang="en-US" dirty="0" smtClean="0"/>
              <a:t>Gardiner:</a:t>
            </a:r>
            <a:br>
              <a:rPr lang="en-US" dirty="0" smtClean="0"/>
            </a:br>
            <a:r>
              <a:rPr lang="en-US" dirty="0" smtClean="0"/>
              <a:t>Climate Change as a “Perfect </a:t>
            </a:r>
            <a:r>
              <a:rPr lang="en-US" dirty="0" smtClean="0"/>
              <a:t>Moral Storm”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 climate change a moral issue?</a:t>
            </a:r>
          </a:p>
          <a:p>
            <a:pPr lvl="1"/>
            <a:r>
              <a:rPr lang="en-US" smtClean="0"/>
              <a:t>Yes, can’t discuss it without moral framing </a:t>
            </a:r>
          </a:p>
          <a:p>
            <a:r>
              <a:rPr lang="en-US" smtClean="0"/>
              <a:t>Causes of the “perfect storm” </a:t>
            </a:r>
          </a:p>
          <a:p>
            <a:r>
              <a:rPr lang="en-US" smtClean="0"/>
              <a:t>Features of the storm</a:t>
            </a:r>
          </a:p>
          <a:p>
            <a:r>
              <a:rPr lang="en-US" smtClean="0"/>
              <a:t>Moral corruption that storm induces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Storm’s </a:t>
            </a:r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Definition: </a:t>
            </a:r>
          </a:p>
          <a:p>
            <a:pPr lvl="1"/>
            <a:r>
              <a:rPr lang="en-US" smtClean="0"/>
              <a:t>“Unusual convergence of independently harmful factors where this convergence is likely to result in substantial, and possibly catastrophic, negative outcomes” </a:t>
            </a:r>
          </a:p>
          <a:p>
            <a:r>
              <a:rPr lang="en-US" smtClean="0"/>
              <a:t>Six causes</a:t>
            </a:r>
          </a:p>
          <a:p>
            <a:pPr lvl="1"/>
            <a:r>
              <a:rPr lang="en-US" smtClean="0"/>
              <a:t>Dispersion of causes and effects: externalities</a:t>
            </a:r>
          </a:p>
          <a:p>
            <a:pPr lvl="1"/>
            <a:r>
              <a:rPr lang="en-US" smtClean="0"/>
              <a:t>Fragmentation of agency: collective action problem</a:t>
            </a:r>
          </a:p>
          <a:p>
            <a:pPr lvl="1"/>
            <a:r>
              <a:rPr lang="en-US" smtClean="0"/>
              <a:t>Institutional inadequacy: institutional lock-in</a:t>
            </a:r>
          </a:p>
          <a:p>
            <a:pPr lvl="1"/>
            <a:r>
              <a:rPr lang="en-US" smtClean="0"/>
              <a:t>Scientific uncertainty</a:t>
            </a:r>
          </a:p>
          <a:p>
            <a:pPr lvl="1"/>
            <a:r>
              <a:rPr lang="en-US" smtClean="0"/>
              <a:t>Carbon embedded in institutional infrastructure</a:t>
            </a:r>
          </a:p>
          <a:p>
            <a:pPr lvl="1"/>
            <a:r>
              <a:rPr lang="en-US" smtClean="0"/>
              <a:t>Skewed vulnerabilities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4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Storm’s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Spatial dispersion</a:t>
            </a:r>
          </a:p>
          <a:p>
            <a:r>
              <a:rPr lang="en-US" smtClean="0"/>
              <a:t>Temporal dispersion</a:t>
            </a:r>
          </a:p>
          <a:p>
            <a:r>
              <a:rPr lang="en-US" smtClean="0"/>
              <a:t>All lead to inaction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6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Storm’s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Encourages “manipulative or self-deceptive behavior”</a:t>
            </a:r>
          </a:p>
          <a:p>
            <a:pPr lvl="1"/>
            <a:r>
              <a:rPr lang="en-US" smtClean="0"/>
              <a:t>Distraction</a:t>
            </a:r>
          </a:p>
          <a:p>
            <a:pPr lvl="1"/>
            <a:r>
              <a:rPr lang="en-US" smtClean="0"/>
              <a:t>Complacency</a:t>
            </a:r>
          </a:p>
          <a:p>
            <a:pPr lvl="1"/>
            <a:r>
              <a:rPr lang="en-US" smtClean="0"/>
              <a:t>Unreasonable doubt</a:t>
            </a:r>
          </a:p>
          <a:p>
            <a:pPr lvl="1"/>
            <a:r>
              <a:rPr lang="en-US" smtClean="0"/>
              <a:t>Selective attention</a:t>
            </a:r>
          </a:p>
          <a:p>
            <a:pPr lvl="1"/>
            <a:r>
              <a:rPr lang="en-US" smtClean="0"/>
              <a:t>Delusion</a:t>
            </a:r>
          </a:p>
          <a:p>
            <a:pPr lvl="1"/>
            <a:r>
              <a:rPr lang="en-US" smtClean="0"/>
              <a:t>Pandering</a:t>
            </a:r>
          </a:p>
          <a:p>
            <a:pPr lvl="1"/>
            <a:r>
              <a:rPr lang="en-US" smtClean="0"/>
              <a:t>False witness</a:t>
            </a:r>
          </a:p>
          <a:p>
            <a:pPr lvl="1"/>
            <a:r>
              <a:rPr lang="en-US" smtClean="0"/>
              <a:t>Hypocrisy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66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Addressing climate change may not be in our interests (</a:t>
            </a:r>
            <a:r>
              <a:rPr lang="en-US" smtClean="0"/>
              <a:t>L</a:t>
            </a:r>
            <a:r>
              <a:rPr lang="en-US" smtClean="0"/>
              <a:t>oC won’t work)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Individualism: Costs of action fall on individual taking action, benefits to others</a:t>
            </a:r>
          </a:p>
          <a:p>
            <a:r>
              <a:rPr lang="en-US" smtClean="0"/>
              <a:t>Future benefits: Costs of action are today, benefits are tomorrow</a:t>
            </a:r>
          </a:p>
          <a:p>
            <a:r>
              <a:rPr lang="en-US" smtClean="0"/>
              <a:t>Uncertainty: Costs of action are for sure, benefits are uncertain</a:t>
            </a:r>
          </a:p>
          <a:p>
            <a:r>
              <a:rPr lang="en-US" smtClean="0"/>
              <a:t>Collective action: Costs of action depend on own action, benefits depend on actions of others</a:t>
            </a:r>
          </a:p>
          <a:p>
            <a:r>
              <a:rPr lang="en-US" smtClean="0"/>
              <a:t>Rich can adapt: Costs of action are unavoidable, costs of INaction are avoidable for the rich</a:t>
            </a:r>
          </a:p>
          <a:p>
            <a:r>
              <a:rPr lang="en-US" smtClean="0"/>
              <a:t>Beneficiaries face obstacles to mobilization: Beneficiaries of action lack resources to mobilize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1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we reframe climate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facts do we highlight?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do you “frame” those facts? What interpretations do you suggest when you talk?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1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Facts that foster successful </a:t>
            </a:r>
            <a:br>
              <a:rPr lang="en-US" smtClean="0"/>
            </a:br>
            <a:r>
              <a:rPr lang="en-US" smtClean="0"/>
              <a:t>re-framing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Non-religious re-framing:</a:t>
            </a:r>
          </a:p>
          <a:p>
            <a:pPr lvl="1"/>
            <a:r>
              <a:rPr lang="en-US" smtClean="0"/>
              <a:t>Focus on costs of INaction not costs of action</a:t>
            </a:r>
          </a:p>
          <a:p>
            <a:r>
              <a:rPr lang="en-US" smtClean="0"/>
              <a:t>Better strategy?: shift terms of debate to logic of appropriateness from logic of consequences</a:t>
            </a:r>
          </a:p>
          <a:p>
            <a:pPr lvl="1"/>
            <a:r>
              <a:rPr lang="en-US" smtClean="0"/>
              <a:t>Highlight climate injustice, not costs</a:t>
            </a:r>
          </a:p>
          <a:p>
            <a:pPr lvl="1"/>
            <a:r>
              <a:rPr lang="en-US" smtClean="0"/>
              <a:t>Not “the Earth” but “God’s creation” or “God’s 2nd greatest gift” (Katharine Hayhoe)</a:t>
            </a:r>
          </a:p>
          <a:p>
            <a:pPr lvl="1"/>
            <a:r>
              <a:rPr lang="en-US" smtClean="0"/>
              <a:t>Focus on obligations to future generations rather than individualism</a:t>
            </a:r>
          </a:p>
          <a:p>
            <a:pPr lvl="1"/>
            <a:r>
              <a:rPr lang="en-US" smtClean="0"/>
              <a:t>Avoidance of harm as a right, rights are not negotiable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5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</TotalTime>
  <Words>1086</Words>
  <Application>Microsoft Office PowerPoint</Application>
  <PresentationFormat>Widescreen</PresentationFormat>
  <Paragraphs>119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Constantia</vt:lpstr>
      <vt:lpstr>Wingdings 2</vt:lpstr>
      <vt:lpstr>Flow</vt:lpstr>
      <vt:lpstr>Midway Student Experience Survey</vt:lpstr>
      <vt:lpstr>Suggestions for improving  future writing assignments</vt:lpstr>
      <vt:lpstr>Essay due Tuesday of next week: Different things we believe</vt:lpstr>
      <vt:lpstr>Research Paper – Questions?</vt:lpstr>
      <vt:lpstr>Ethics, Religion, and the Reframing of Climate Change</vt:lpstr>
      <vt:lpstr>Numerous religious calls for action</vt:lpstr>
      <vt:lpstr>Why reframing climate change in moral terms might work</vt:lpstr>
      <vt:lpstr>Framing: What do you see? </vt:lpstr>
      <vt:lpstr>Framing: What do you see? Chivalry or sexism</vt:lpstr>
      <vt:lpstr>Framing: American Progress or …</vt:lpstr>
      <vt:lpstr>Framing: American Progress or … Clear Cut </vt:lpstr>
      <vt:lpstr>Successful RE-framings of issues in moral terms</vt:lpstr>
      <vt:lpstr>Two “logics” of human and state action</vt:lpstr>
      <vt:lpstr>Papal Encyclical – a reframing</vt:lpstr>
      <vt:lpstr>Stephen Gardiner: Climate Change as a “Perfect Moral Storm”</vt:lpstr>
      <vt:lpstr>The Storm’s Causes</vt:lpstr>
      <vt:lpstr>The Storm’s Features</vt:lpstr>
      <vt:lpstr>The Storm’s Effects</vt:lpstr>
      <vt:lpstr>Addressing climate change may not be in our interests (LoC won’t work)</vt:lpstr>
      <vt:lpstr>How can we reframe climate change?</vt:lpstr>
      <vt:lpstr>Facts that foster successful  re-framing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Suggestions for improving  future writing assignments</dc:title>
  <dc:creator>Ron #2</dc:creator>
  <cp:lastModifiedBy>Ronald Mitchell</cp:lastModifiedBy>
  <cp:revision>103</cp:revision>
  <dcterms:created xsi:type="dcterms:W3CDTF">2014-10-21T03:45:47Z</dcterms:created>
  <dcterms:modified xsi:type="dcterms:W3CDTF">2019-10-21T16:44:26Z</dcterms:modified>
</cp:coreProperties>
</file>