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8" r:id="rId2"/>
    <p:sldId id="271" r:id="rId3"/>
    <p:sldId id="256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0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2" y="22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41A54-23E3-4D64-9BD3-A0A7612188A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E51EC-6271-4B3D-B5D6-7EA73153F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7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tatic.nytimes.com/email-content/CLIM_1440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Faith/Opinion/Knowledge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this assignment? Because gets at questions of:</a:t>
            </a:r>
          </a:p>
          <a:p>
            <a:pPr lvl="1"/>
            <a:r>
              <a:rPr lang="en-US" dirty="0" smtClean="0"/>
              <a:t>How </a:t>
            </a:r>
            <a:r>
              <a:rPr lang="en-US" dirty="0"/>
              <a:t>do you know what you know about climate change?  </a:t>
            </a:r>
          </a:p>
          <a:p>
            <a:pPr lvl="1"/>
            <a:r>
              <a:rPr lang="en-US" dirty="0"/>
              <a:t>How did you learn it?  </a:t>
            </a:r>
          </a:p>
          <a:p>
            <a:pPr lvl="1"/>
            <a:r>
              <a:rPr lang="en-US" dirty="0"/>
              <a:t>Why do you feel unsure about other things? </a:t>
            </a:r>
          </a:p>
          <a:p>
            <a:pPr lvl="1"/>
            <a:r>
              <a:rPr lang="en-US" dirty="0"/>
              <a:t>Why do you believe some sources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6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Faith/Opinion/Knowledge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Three types of belief</a:t>
            </a:r>
            <a:r>
              <a:rPr lang="en-US" dirty="0"/>
              <a:t> </a:t>
            </a:r>
            <a:r>
              <a:rPr lang="en-US" dirty="0" smtClean="0"/>
              <a:t>– how do they differ?</a:t>
            </a:r>
          </a:p>
          <a:p>
            <a:r>
              <a:rPr lang="en-US" dirty="0" smtClean="0"/>
              <a:t>Why </a:t>
            </a:r>
            <a:r>
              <a:rPr lang="en-US" dirty="0"/>
              <a:t>do you believe what you believe?</a:t>
            </a:r>
          </a:p>
          <a:p>
            <a:r>
              <a:rPr lang="en-US" dirty="0"/>
              <a:t>How likely are you to change that belief?</a:t>
            </a:r>
          </a:p>
          <a:p>
            <a:r>
              <a:rPr lang="en-US" dirty="0"/>
              <a:t>What evidence would cause you to change your belief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54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Draft </a:t>
            </a:r>
            <a:r>
              <a:rPr lang="en-US" smtClean="0"/>
              <a:t>of Research Paper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Draft 1 </a:t>
            </a:r>
            <a:r>
              <a:rPr lang="en-US" dirty="0" smtClean="0"/>
              <a:t>involves </a:t>
            </a:r>
            <a:r>
              <a:rPr lang="en-US" dirty="0"/>
              <a:t>a 1st draft that includes a clear statement of the research question and identifies a bibliography of at least 10 relevant scholarly sources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But do more if you can!!!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96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447800"/>
            <a:ext cx="8077200" cy="2117725"/>
          </a:xfrm>
        </p:spPr>
        <p:txBody>
          <a:bodyPr/>
          <a:lstStyle/>
          <a:p>
            <a:r>
              <a:rPr lang="en-US" sz="3600" dirty="0">
                <a:effectLst/>
              </a:rPr>
              <a:t>Why Should we Believe the “Science” and Which Science Should we Believe?</a:t>
            </a:r>
            <a:endParaRPr 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Why should we trust the </a:t>
            </a:r>
            <a:r>
              <a:rPr lang="en-US" dirty="0" smtClean="0"/>
              <a:t>science and which science should we trust?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aseline="0" dirty="0" smtClean="0"/>
              <a:t>Credible sources: expertise and trustworthiness</a:t>
            </a:r>
          </a:p>
          <a:p>
            <a:r>
              <a:rPr lang="en-US" baseline="0" dirty="0" smtClean="0"/>
              <a:t>Individuals using scientific method</a:t>
            </a:r>
          </a:p>
          <a:p>
            <a:r>
              <a:rPr lang="en-US" dirty="0" smtClean="0"/>
              <a:t>Sociology </a:t>
            </a:r>
            <a:r>
              <a:rPr lang="en-US" dirty="0"/>
              <a:t>of science and peer </a:t>
            </a:r>
            <a:r>
              <a:rPr lang="en-US" dirty="0" smtClean="0"/>
              <a:t>review; </a:t>
            </a:r>
            <a:r>
              <a:rPr lang="en-US" dirty="0"/>
              <a:t>institutionally conservative </a:t>
            </a:r>
            <a:r>
              <a:rPr lang="en-US" dirty="0" smtClean="0"/>
              <a:t>IPCC</a:t>
            </a:r>
          </a:p>
          <a:p>
            <a:r>
              <a:rPr lang="en-US"/>
              <a:t>Strong social expectations of truth-telling</a:t>
            </a:r>
          </a:p>
          <a:p>
            <a:r>
              <a:rPr lang="en-US" smtClean="0"/>
              <a:t>Confirmation </a:t>
            </a:r>
            <a:r>
              <a:rPr lang="en-US" dirty="0"/>
              <a:t>of predictions from theory</a:t>
            </a:r>
          </a:p>
          <a:p>
            <a:r>
              <a:rPr lang="en-US" dirty="0"/>
              <a:t>Multiple independent sources of same info</a:t>
            </a:r>
          </a:p>
          <a:p>
            <a:r>
              <a:rPr lang="en-US" dirty="0"/>
              <a:t>Multiple indicators of same trend</a:t>
            </a:r>
          </a:p>
          <a:p>
            <a:r>
              <a:rPr lang="en-US" i="1" dirty="0"/>
              <a:t>Best</a:t>
            </a:r>
            <a:r>
              <a:rPr lang="en-US" dirty="0"/>
              <a:t> explanation, not just a possible explanation</a:t>
            </a:r>
          </a:p>
          <a:p>
            <a:r>
              <a:rPr lang="en-US" dirty="0"/>
              <a:t>Accounting for all data, not just selected </a:t>
            </a:r>
            <a:r>
              <a:rPr lang="en-US" dirty="0" smtClean="0"/>
              <a:t>data</a:t>
            </a:r>
          </a:p>
          <a:p>
            <a:pPr marL="0" indent="0" algn="ctr">
              <a:buNone/>
            </a:pPr>
            <a:r>
              <a:rPr lang="en-US" b="1" i="1" u="sng" dirty="0"/>
              <a:t>Trust the “preponderance of skeptically-evaluated evidence” not the consensus</a:t>
            </a:r>
          </a:p>
        </p:txBody>
      </p:sp>
    </p:spTree>
    <p:extLst>
      <p:ext uri="{BB962C8B-B14F-4D97-AF65-F5344CB8AC3E}">
        <p14:creationId xmlns:p14="http://schemas.microsoft.com/office/powerpoint/2010/main" val="249050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Credibility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Expertise</a:t>
            </a:r>
          </a:p>
          <a:p>
            <a:r>
              <a:rPr lang="en-US" dirty="0" smtClean="0"/>
              <a:t>Trustworthiness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78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scientific method and Peer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Scientific method: critical eye to own work</a:t>
            </a:r>
          </a:p>
          <a:p>
            <a:pPr lvl="1"/>
            <a:r>
              <a:rPr lang="en-US" dirty="0" smtClean="0"/>
              <a:t>Evidence of this</a:t>
            </a:r>
          </a:p>
          <a:p>
            <a:pPr lvl="1"/>
            <a:r>
              <a:rPr lang="en-US" dirty="0" smtClean="0"/>
              <a:t>Training in it</a:t>
            </a:r>
          </a:p>
          <a:p>
            <a:pPr lvl="1"/>
            <a:r>
              <a:rPr lang="en-US" dirty="0" smtClean="0"/>
              <a:t>Difference between advocate and analyst</a:t>
            </a:r>
          </a:p>
          <a:p>
            <a:r>
              <a:rPr lang="en-US" dirty="0" smtClean="0"/>
              <a:t>Peer review: critical eye to others’ work</a:t>
            </a:r>
          </a:p>
        </p:txBody>
      </p:sp>
    </p:spTree>
    <p:extLst>
      <p:ext uri="{BB962C8B-B14F-4D97-AF65-F5344CB8AC3E}">
        <p14:creationId xmlns:p14="http://schemas.microsoft.com/office/powerpoint/2010/main" val="109419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Theories </a:t>
            </a:r>
            <a:r>
              <a:rPr lang="en-US" dirty="0" smtClean="0">
                <a:effectLst/>
              </a:rPr>
              <a:t>and predictions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</a:t>
            </a:r>
            <a:r>
              <a:rPr lang="en-US" dirty="0"/>
              <a:t>models </a:t>
            </a:r>
            <a:r>
              <a:rPr lang="en-US" dirty="0" smtClean="0"/>
              <a:t>using existing data</a:t>
            </a:r>
          </a:p>
          <a:p>
            <a:r>
              <a:rPr lang="en-US" dirty="0" smtClean="0"/>
              <a:t> Apply </a:t>
            </a:r>
            <a:r>
              <a:rPr lang="en-US" dirty="0"/>
              <a:t>them to “unlooked at” data </a:t>
            </a:r>
            <a:endParaRPr lang="en-US" dirty="0" smtClean="0"/>
          </a:p>
          <a:p>
            <a:r>
              <a:rPr lang="en-US" dirty="0" smtClean="0"/>
              <a:t>If consistent </a:t>
            </a:r>
            <a:r>
              <a:rPr lang="en-US" dirty="0"/>
              <a:t>with </a:t>
            </a:r>
            <a:r>
              <a:rPr lang="en-US" dirty="0" smtClean="0"/>
              <a:t>new data, </a:t>
            </a:r>
            <a:r>
              <a:rPr lang="en-US" dirty="0"/>
              <a:t>then </a:t>
            </a:r>
            <a:r>
              <a:rPr lang="en-US" dirty="0" smtClean="0"/>
              <a:t>more </a:t>
            </a:r>
            <a:r>
              <a:rPr lang="en-US" dirty="0"/>
              <a:t>convincing</a:t>
            </a:r>
          </a:p>
        </p:txBody>
      </p:sp>
    </p:spTree>
    <p:extLst>
      <p:ext uri="{BB962C8B-B14F-4D97-AF65-F5344CB8AC3E}">
        <p14:creationId xmlns:p14="http://schemas.microsoft.com/office/powerpoint/2010/main" val="282564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Multiple independent sources of same piece of </a:t>
            </a:r>
            <a:r>
              <a:rPr lang="en-US" dirty="0" smtClean="0">
                <a:effectLst/>
              </a:rPr>
              <a:t>information</a:t>
            </a:r>
          </a:p>
          <a:p>
            <a:r>
              <a:rPr lang="en-US" dirty="0">
                <a:effectLst/>
              </a:rPr>
              <a:t>Multiple indicators of same trend or phenomenon 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Multiple </a:t>
            </a:r>
            <a:r>
              <a:rPr lang="en-US" dirty="0">
                <a:effectLst/>
              </a:rPr>
              <a:t>independently-arrived-at conclusions pointing in same direction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8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Best</a:t>
            </a:r>
            <a:r>
              <a:rPr lang="en-US" dirty="0" smtClean="0"/>
              <a:t> explanation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Best explanation, not just a possible explanation</a:t>
            </a:r>
          </a:p>
          <a:p>
            <a:r>
              <a:rPr lang="en-US" dirty="0"/>
              <a:t>Ability to account for all data, not just selected data</a:t>
            </a:r>
          </a:p>
          <a:p>
            <a:r>
              <a:rPr lang="en-US" dirty="0"/>
              <a:t>“Consistent with other known laws of nature and other bodies of accepted evidence”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39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Why should we trust the </a:t>
            </a:r>
            <a:r>
              <a:rPr lang="en-US" dirty="0" smtClean="0"/>
              <a:t>science and which science should we trust?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aseline="0" dirty="0" smtClean="0"/>
              <a:t>Credible sources: expertise and trustworthiness</a:t>
            </a:r>
          </a:p>
          <a:p>
            <a:r>
              <a:rPr lang="en-US" baseline="0" dirty="0" smtClean="0"/>
              <a:t>Individuals using scientific method</a:t>
            </a:r>
          </a:p>
          <a:p>
            <a:r>
              <a:rPr lang="en-US" dirty="0" smtClean="0"/>
              <a:t>Sociology </a:t>
            </a:r>
            <a:r>
              <a:rPr lang="en-US" dirty="0"/>
              <a:t>of science and peer </a:t>
            </a:r>
            <a:r>
              <a:rPr lang="en-US" dirty="0" smtClean="0"/>
              <a:t>review; </a:t>
            </a:r>
            <a:r>
              <a:rPr lang="en-US" dirty="0"/>
              <a:t>institutionally conservative </a:t>
            </a:r>
            <a:r>
              <a:rPr lang="en-US" dirty="0" smtClean="0"/>
              <a:t>IPCC</a:t>
            </a:r>
          </a:p>
          <a:p>
            <a:r>
              <a:rPr lang="en-US"/>
              <a:t>Strong social expectations of truth-telling</a:t>
            </a:r>
          </a:p>
          <a:p>
            <a:r>
              <a:rPr lang="en-US" smtClean="0"/>
              <a:t>Confirmation </a:t>
            </a:r>
            <a:r>
              <a:rPr lang="en-US" dirty="0"/>
              <a:t>of predictions from theory</a:t>
            </a:r>
          </a:p>
          <a:p>
            <a:r>
              <a:rPr lang="en-US" dirty="0"/>
              <a:t>Multiple independent sources of same info</a:t>
            </a:r>
          </a:p>
          <a:p>
            <a:r>
              <a:rPr lang="en-US" dirty="0"/>
              <a:t>Multiple indicators of same trend</a:t>
            </a:r>
          </a:p>
          <a:p>
            <a:r>
              <a:rPr lang="en-US" i="1" dirty="0"/>
              <a:t>Best</a:t>
            </a:r>
            <a:r>
              <a:rPr lang="en-US" dirty="0"/>
              <a:t> explanation, not just a possible explanation</a:t>
            </a:r>
          </a:p>
          <a:p>
            <a:r>
              <a:rPr lang="en-US" dirty="0"/>
              <a:t>Accounting for all data, not just selected </a:t>
            </a:r>
            <a:r>
              <a:rPr lang="en-US" dirty="0" smtClean="0"/>
              <a:t>data</a:t>
            </a:r>
          </a:p>
          <a:p>
            <a:pPr marL="0" indent="0" algn="ctr">
              <a:buNone/>
            </a:pPr>
            <a:r>
              <a:rPr lang="en-US" b="1" i="1" u="sng" dirty="0"/>
              <a:t>Trust the “preponderance of skeptically-evaluated evidence” not the consensus</a:t>
            </a:r>
          </a:p>
        </p:txBody>
      </p:sp>
    </p:spTree>
    <p:extLst>
      <p:ext uri="{BB962C8B-B14F-4D97-AF65-F5344CB8AC3E}">
        <p14:creationId xmlns:p14="http://schemas.microsoft.com/office/powerpoint/2010/main" val="47029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try it: </a:t>
            </a:r>
            <a:br>
              <a:rPr lang="en-US" dirty="0" smtClean="0"/>
            </a:br>
            <a:r>
              <a:rPr lang="en-US" dirty="0" smtClean="0"/>
              <a:t>Can ocean currents collapse?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25526" t="5159" r="26323" b="29835"/>
          <a:stretch/>
        </p:blipFill>
        <p:spPr>
          <a:xfrm>
            <a:off x="990600" y="1729740"/>
            <a:ext cx="6324601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0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390</TotalTime>
  <Words>429</Words>
  <Application>Microsoft Office PowerPoint</Application>
  <PresentationFormat>On-screen Show (4:3)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Constantia</vt:lpstr>
      <vt:lpstr>Wingdings 2</vt:lpstr>
      <vt:lpstr>Flow</vt:lpstr>
      <vt:lpstr>Faith/Opinion/Knowledge</vt:lpstr>
      <vt:lpstr>Faith/Opinion/Knowledge</vt:lpstr>
      <vt:lpstr>1st Draft of Research Paper</vt:lpstr>
      <vt:lpstr>Why Should we Believe the “Science” and Which Science Should we Believe?</vt:lpstr>
      <vt:lpstr>Why should we trust the science and which science should we trust?</vt:lpstr>
      <vt:lpstr>Credibility</vt:lpstr>
      <vt:lpstr>The scientific method and Peer Review</vt:lpstr>
      <vt:lpstr>Theories and predictions </vt:lpstr>
      <vt:lpstr>Multiple sources</vt:lpstr>
      <vt:lpstr>Best explanation</vt:lpstr>
      <vt:lpstr>Why should we trust the science and which science should we trust?</vt:lpstr>
      <vt:lpstr>Let’s try it:  Can ocean currents collapse?</vt:lpstr>
    </vt:vector>
  </TitlesOfParts>
  <Company>University of Oregon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#2</dc:creator>
  <cp:lastModifiedBy>Ronald Mitchell</cp:lastModifiedBy>
  <cp:revision>11</cp:revision>
  <dcterms:created xsi:type="dcterms:W3CDTF">2014-10-22T15:07:01Z</dcterms:created>
  <dcterms:modified xsi:type="dcterms:W3CDTF">2019-10-21T20:05:05Z</dcterms:modified>
</cp:coreProperties>
</file>