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0"/>
  </p:notesMasterIdLst>
  <p:sldIdLst>
    <p:sldId id="336" r:id="rId3"/>
    <p:sldId id="337" r:id="rId4"/>
    <p:sldId id="335" r:id="rId5"/>
    <p:sldId id="323" r:id="rId6"/>
    <p:sldId id="324" r:id="rId7"/>
    <p:sldId id="325" r:id="rId8"/>
    <p:sldId id="326" r:id="rId9"/>
    <p:sldId id="314" r:id="rId10"/>
    <p:sldId id="315" r:id="rId11"/>
    <p:sldId id="317" r:id="rId12"/>
    <p:sldId id="332" r:id="rId13"/>
    <p:sldId id="333" r:id="rId14"/>
    <p:sldId id="327" r:id="rId15"/>
    <p:sldId id="319" r:id="rId16"/>
    <p:sldId id="320" r:id="rId17"/>
    <p:sldId id="321" r:id="rId18"/>
    <p:sldId id="322" r:id="rId19"/>
    <p:sldId id="309" r:id="rId20"/>
    <p:sldId id="310" r:id="rId21"/>
    <p:sldId id="311" r:id="rId22"/>
    <p:sldId id="338" r:id="rId23"/>
    <p:sldId id="329" r:id="rId24"/>
    <p:sldId id="328" r:id="rId25"/>
    <p:sldId id="313" r:id="rId26"/>
    <p:sldId id="330" r:id="rId27"/>
    <p:sldId id="312" r:id="rId28"/>
    <p:sldId id="334" r:id="rId2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58" autoAdjust="0"/>
    <p:restoredTop sz="86464" autoAdjust="0"/>
  </p:normalViewPr>
  <p:slideViewPr>
    <p:cSldViewPr>
      <p:cViewPr varScale="1">
        <p:scale>
          <a:sx n="55" d="100"/>
          <a:sy n="55" d="100"/>
        </p:scale>
        <p:origin x="22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4E18A-FD6F-4DFA-B650-62F46EF3F316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6D16E-B2EB-4BD6-B318-AF92D1BB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5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hape 56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8434" name="Shape 57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37896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63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9458" name="Shape 64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4419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71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0482" name="Shape 7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05369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77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Shape 78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8416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422-EF27-4EAF-96A6-C995A2A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9D56-0B27-4186-BFA7-8CC8B32BA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0352-5E3A-4D0F-9964-46171D660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6025-21CD-41D3-801C-1AE27A582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358A9-00EE-412A-817F-659C302FFB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2151-31F2-46D6-8219-9E5C8698FC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8337-1E73-4424-88D8-A9E72C585F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EACAA-8A1E-40F1-BFE3-558638283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F972676-2A84-44FF-8D02-3A67C0ECE3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1A1C-4158-4953-9115-1CC8458C2F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0926-AD9D-4180-BC32-39A5EF6BB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10"/>
          <p:cNvGrpSpPr>
            <a:grpSpLocks/>
          </p:cNvGrpSpPr>
          <p:nvPr/>
        </p:nvGrpSpPr>
        <p:grpSpPr bwMode="auto">
          <a:xfrm>
            <a:off x="5799667" y="3807885"/>
            <a:ext cx="592667" cy="139700"/>
            <a:chOff x="4137525" y="2915950"/>
            <a:chExt cx="869100" cy="207000"/>
          </a:xfrm>
        </p:grpSpPr>
        <p:sp>
          <p:nvSpPr>
            <p:cNvPr id="5" name="Shape 11"/>
            <p:cNvSpPr>
              <a:spLocks noChangeArrowheads="1"/>
            </p:cNvSpPr>
            <p:nvPr/>
          </p:nvSpPr>
          <p:spPr bwMode="auto"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67"/>
            </a:p>
          </p:txBody>
        </p:sp>
        <p:sp>
          <p:nvSpPr>
            <p:cNvPr id="6" name="Shape 12"/>
            <p:cNvSpPr>
              <a:spLocks noChangeArrowheads="1"/>
            </p:cNvSpPr>
            <p:nvPr/>
          </p:nvSpPr>
          <p:spPr bwMode="auto"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67"/>
            </a:p>
          </p:txBody>
        </p:sp>
        <p:sp>
          <p:nvSpPr>
            <p:cNvPr id="7" name="Shape 13"/>
            <p:cNvSpPr>
              <a:spLocks noChangeArrowheads="1"/>
            </p:cNvSpPr>
            <p:nvPr/>
          </p:nvSpPr>
          <p:spPr bwMode="auto"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67"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895011" y="1321067"/>
            <a:ext cx="10402000" cy="2306800"/>
          </a:xfrm>
          <a:prstGeom prst="rect">
            <a:avLst/>
          </a:prstGeom>
        </p:spPr>
        <p:txBody>
          <a:bodyPr anchor="b"/>
          <a:lstStyle>
            <a:lvl1pPr lvl="0" algn="ctr">
              <a:spcBef>
                <a:spcPts val="0"/>
              </a:spcBef>
              <a:buSzPct val="100000"/>
              <a:defRPr sz="6400"/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895000" y="4233168"/>
            <a:ext cx="10402000" cy="1056800"/>
          </a:xfrm>
          <a:prstGeom prst="rect">
            <a:avLst/>
          </a:prstGeom>
        </p:spPr>
        <p:txBody>
          <a:bodyPr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8" name="Shape 16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0D2CFB5F-C2F3-4AAF-A96C-35083328C0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039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895000" y="2855000"/>
            <a:ext cx="10469600" cy="1148000"/>
          </a:xfrm>
          <a:prstGeom prst="rect">
            <a:avLst/>
          </a:prstGeom>
        </p:spPr>
        <p:txBody>
          <a:bodyPr anchor="ctr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" name="Shape 1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E6438EE5-F5A1-45A2-A0AB-1AAA30A1D6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0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23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D177C8E3-D87F-4B85-98FA-FAAF3AF9D6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595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1867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1867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5" name="Shape 28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2066E0B-9DE5-4644-8972-E3FF79799C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3323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1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5801BDB5-B2F7-4D44-B63B-C8C15B8033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061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anchor="b"/>
          <a:lstStyle>
            <a:lvl1pPr lvl="0">
              <a:spcBef>
                <a:spcPts val="0"/>
              </a:spcBef>
              <a:buSzPct val="100000"/>
              <a:defRPr sz="3200"/>
            </a:lvl1pPr>
            <a:lvl2pPr lvl="1">
              <a:spcBef>
                <a:spcPts val="0"/>
              </a:spcBef>
              <a:buSzPct val="100000"/>
              <a:defRPr sz="3200"/>
            </a:lvl2pPr>
            <a:lvl3pPr lvl="2">
              <a:spcBef>
                <a:spcPts val="0"/>
              </a:spcBef>
              <a:buSzPct val="100000"/>
              <a:defRPr sz="3200"/>
            </a:lvl3pPr>
            <a:lvl4pPr lvl="3">
              <a:spcBef>
                <a:spcPts val="0"/>
              </a:spcBef>
              <a:buSzPct val="100000"/>
              <a:defRPr sz="3200"/>
            </a:lvl4pPr>
            <a:lvl5pPr lvl="4">
              <a:spcBef>
                <a:spcPts val="0"/>
              </a:spcBef>
              <a:buSzPct val="100000"/>
              <a:defRPr sz="3200"/>
            </a:lvl5pPr>
            <a:lvl6pPr lvl="5">
              <a:spcBef>
                <a:spcPts val="0"/>
              </a:spcBef>
              <a:buSzPct val="100000"/>
              <a:defRPr sz="3200"/>
            </a:lvl6pPr>
            <a:lvl7pPr lvl="6">
              <a:spcBef>
                <a:spcPts val="0"/>
              </a:spcBef>
              <a:buSzPct val="100000"/>
              <a:defRPr sz="3200"/>
            </a:lvl7pPr>
            <a:lvl8pPr lvl="7">
              <a:spcBef>
                <a:spcPts val="0"/>
              </a:spcBef>
              <a:buSzPct val="100000"/>
              <a:defRPr sz="3200"/>
            </a:lvl8pPr>
            <a:lvl9pPr lvl="8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1600"/>
            </a:lvl1pPr>
            <a:lvl2pPr lvl="1">
              <a:spcBef>
                <a:spcPts val="0"/>
              </a:spcBef>
              <a:buSzPct val="100000"/>
              <a:defRPr sz="1600"/>
            </a:lvl2pPr>
            <a:lvl3pPr lvl="2">
              <a:spcBef>
                <a:spcPts val="0"/>
              </a:spcBef>
              <a:buSzPct val="100000"/>
              <a:defRPr sz="1600"/>
            </a:lvl3pPr>
            <a:lvl4pPr lvl="3">
              <a:spcBef>
                <a:spcPts val="0"/>
              </a:spcBef>
              <a:buSzPct val="100000"/>
              <a:defRPr sz="1600"/>
            </a:lvl4pPr>
            <a:lvl5pPr lvl="4">
              <a:spcBef>
                <a:spcPts val="0"/>
              </a:spcBef>
              <a:buSzPct val="100000"/>
              <a:defRPr sz="1600"/>
            </a:lvl5pPr>
            <a:lvl6pPr lvl="5">
              <a:spcBef>
                <a:spcPts val="0"/>
              </a:spcBef>
              <a:buSzPct val="100000"/>
              <a:defRPr sz="1600"/>
            </a:lvl6pPr>
            <a:lvl7pPr lvl="6">
              <a:spcBef>
                <a:spcPts val="0"/>
              </a:spcBef>
              <a:buSzPct val="100000"/>
              <a:defRPr sz="1600"/>
            </a:lvl7pPr>
            <a:lvl8pPr lvl="7">
              <a:spcBef>
                <a:spcPts val="0"/>
              </a:spcBef>
              <a:buSzPct val="100000"/>
              <a:defRPr sz="1600"/>
            </a:lvl8pPr>
            <a:lvl9pPr lvl="8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4" name="Shape 35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56E06F30-DC3C-4D78-ACC8-9E3A90B735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09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tx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8302800" cy="5454400"/>
          </a:xfrm>
          <a:prstGeom prst="rect">
            <a:avLst/>
          </a:prstGeom>
        </p:spPr>
        <p:txBody>
          <a:bodyPr anchor="ctr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" name="Shape 38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37474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ED1F030E-5FA2-496E-94CE-A5A573274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5595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0"/>
          <p:cNvSpPr>
            <a:spLocks noChangeArrowheads="1"/>
          </p:cNvSpPr>
          <p:nvPr/>
        </p:nvSpPr>
        <p:spPr bwMode="auto"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67"/>
          </a:p>
        </p:txBody>
      </p:sp>
      <p:cxnSp>
        <p:nvCxnSpPr>
          <p:cNvPr id="6" name="Shape 41"/>
          <p:cNvCxnSpPr>
            <a:cxnSpLocks noChangeShapeType="1"/>
          </p:cNvCxnSpPr>
          <p:nvPr/>
        </p:nvCxnSpPr>
        <p:spPr bwMode="auto">
          <a:xfrm>
            <a:off x="6705601" y="5994400"/>
            <a:ext cx="624417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600" cy="2280400"/>
          </a:xfrm>
          <a:prstGeom prst="rect">
            <a:avLst/>
          </a:prstGeom>
        </p:spPr>
        <p:txBody>
          <a:bodyPr anchor="b"/>
          <a:lstStyle>
            <a:lvl1pPr lvl="0" algn="ctr">
              <a:spcBef>
                <a:spcPts val="0"/>
              </a:spcBef>
              <a:buSzPct val="100000"/>
              <a:defRPr sz="5600"/>
            </a:lvl1pPr>
            <a:lvl2pPr lvl="1" algn="ctr">
              <a:spcBef>
                <a:spcPts val="0"/>
              </a:spcBef>
              <a:buSzPct val="100000"/>
              <a:defRPr sz="5600"/>
            </a:lvl2pPr>
            <a:lvl3pPr lvl="2" algn="ctr">
              <a:spcBef>
                <a:spcPts val="0"/>
              </a:spcBef>
              <a:buSzPct val="100000"/>
              <a:defRPr sz="5600"/>
            </a:lvl3pPr>
            <a:lvl4pPr lvl="3" algn="ctr">
              <a:spcBef>
                <a:spcPts val="0"/>
              </a:spcBef>
              <a:buSzPct val="100000"/>
              <a:defRPr sz="5600"/>
            </a:lvl4pPr>
            <a:lvl5pPr lvl="4" algn="ctr">
              <a:spcBef>
                <a:spcPts val="0"/>
              </a:spcBef>
              <a:buSzPct val="100000"/>
              <a:defRPr sz="5600"/>
            </a:lvl5pPr>
            <a:lvl6pPr lvl="5" algn="ctr">
              <a:spcBef>
                <a:spcPts val="0"/>
              </a:spcBef>
              <a:buSzPct val="100000"/>
              <a:defRPr sz="5600"/>
            </a:lvl6pPr>
            <a:lvl7pPr lvl="6" algn="ctr">
              <a:spcBef>
                <a:spcPts val="0"/>
              </a:spcBef>
              <a:buSzPct val="100000"/>
              <a:defRPr sz="5600"/>
            </a:lvl7pPr>
            <a:lvl8pPr lvl="7" algn="ctr">
              <a:spcBef>
                <a:spcPts val="0"/>
              </a:spcBef>
              <a:buSzPct val="100000"/>
              <a:defRPr sz="5600"/>
            </a:lvl8pPr>
            <a:lvl9pPr lvl="8" algn="ctr">
              <a:spcBef>
                <a:spcPts val="0"/>
              </a:spcBef>
              <a:buSzPct val="100000"/>
              <a:defRPr sz="56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354000" y="3793601"/>
            <a:ext cx="5393600" cy="1794000"/>
          </a:xfrm>
          <a:prstGeom prst="rect">
            <a:avLst/>
          </a:prstGeom>
        </p:spPr>
        <p:txBody>
          <a:bodyPr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anchor="ctr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Shape 45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37474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C0B775C6-9D4A-4694-96D5-881A3735E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607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anchor="ctr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swald"/>
              <a:buNone/>
              <a:defRPr sz="2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3" name="Shape 48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84138C48-70E3-4C19-989F-640EC547BB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59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15600" y="1673700"/>
            <a:ext cx="11360800" cy="2520800"/>
          </a:xfrm>
          <a:prstGeom prst="rect">
            <a:avLst/>
          </a:prstGeom>
        </p:spPr>
        <p:txBody>
          <a:bodyPr anchor="b"/>
          <a:lstStyle>
            <a:lvl1pPr lvl="0" algn="ctr">
              <a:spcBef>
                <a:spcPts val="0"/>
              </a:spcBef>
              <a:buSzPct val="100000"/>
              <a:defRPr sz="16000"/>
            </a:lvl1pPr>
            <a:lvl2pPr lvl="1" algn="ctr">
              <a:spcBef>
                <a:spcPts val="0"/>
              </a:spcBef>
              <a:buSzPct val="100000"/>
              <a:defRPr sz="16000"/>
            </a:lvl2pPr>
            <a:lvl3pPr lvl="2" algn="ctr">
              <a:spcBef>
                <a:spcPts val="0"/>
              </a:spcBef>
              <a:buSzPct val="100000"/>
              <a:defRPr sz="16000"/>
            </a:lvl3pPr>
            <a:lvl4pPr lvl="3" algn="ctr">
              <a:spcBef>
                <a:spcPts val="0"/>
              </a:spcBef>
              <a:buSzPct val="100000"/>
              <a:defRPr sz="16000"/>
            </a:lvl4pPr>
            <a:lvl5pPr lvl="4" algn="ctr">
              <a:spcBef>
                <a:spcPts val="0"/>
              </a:spcBef>
              <a:buSzPct val="100000"/>
              <a:defRPr sz="16000"/>
            </a:lvl5pPr>
            <a:lvl6pPr lvl="5" algn="ctr">
              <a:spcBef>
                <a:spcPts val="0"/>
              </a:spcBef>
              <a:buSzPct val="100000"/>
              <a:defRPr sz="16000"/>
            </a:lvl6pPr>
            <a:lvl7pPr lvl="6" algn="ctr">
              <a:spcBef>
                <a:spcPts val="0"/>
              </a:spcBef>
              <a:buSzPct val="100000"/>
              <a:defRPr sz="16000"/>
            </a:lvl7pPr>
            <a:lvl8pPr lvl="7" algn="ctr">
              <a:spcBef>
                <a:spcPts val="0"/>
              </a:spcBef>
              <a:buSzPct val="100000"/>
              <a:defRPr sz="16000"/>
            </a:lvl8pPr>
            <a:lvl9pPr lvl="8" algn="ctr">
              <a:spcBef>
                <a:spcPts val="0"/>
              </a:spcBef>
              <a:buSzPct val="100000"/>
              <a:defRPr sz="160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15600" y="4304567"/>
            <a:ext cx="11360800" cy="1734400"/>
          </a:xfrm>
          <a:prstGeom prst="rect">
            <a:avLst/>
          </a:prstGeom>
        </p:spPr>
        <p:txBody>
          <a:bodyPr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52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475B410-1BD6-4A27-BC83-BB4226DBC4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846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4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867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5C3BA383-663E-4E97-A620-204025B744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87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5D13CF-77ED-40BC-BB71-EFD64CB740A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414867" y="592667"/>
            <a:ext cx="11362267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414867" y="1536700"/>
            <a:ext cx="11362267" cy="455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sp>
        <p:nvSpPr>
          <p:cNvPr id="1028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11319934" y="6242051"/>
            <a:ext cx="732367" cy="52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 sz="1333">
                <a:solidFill>
                  <a:srgbClr val="CACACA"/>
                </a:solidFill>
                <a:latin typeface="Average" charset="0"/>
                <a:sym typeface="Average" charset="0"/>
              </a:defRPr>
            </a:lvl1pPr>
          </a:lstStyle>
          <a:p>
            <a:fld id="{69C37BBA-6A19-4250-BC91-5AAC663B9F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09023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189" indent="-457189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990575" lvl="1" indent="-380990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523962" lvl="2" indent="-304792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2133547" lvl="3" indent="-304792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743131" lvl="4" indent="-304792" algn="l" rtl="0" eaLnBrk="0" fontAlgn="base" hangingPunct="0">
        <a:spcBef>
          <a:spcPct val="0"/>
        </a:spcBef>
        <a:spcAft>
          <a:spcPct val="0"/>
        </a:spcAft>
        <a:defRPr sz="1867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n-ng.topographic-map.com/places/Bahrain-5462594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eforum.org/agenda/2016/05/which-economies-are-most-reliant-on-oil/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assets.weforum.org/editor/0GAQbN2nVTxgIqOLjWpWSZYh-97_gtckmxgQl32fK6o.JP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Lecture 9:</a:t>
            </a:r>
            <a:br>
              <a:rPr lang="en-US" dirty="0" smtClean="0"/>
            </a:br>
            <a:r>
              <a:rPr lang="en-US" dirty="0" smtClean="0"/>
              <a:t>Negotiations in Practice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0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Lecture Recording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Start Lecture Recording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FC94-9B7A-47AC-B108-CB31F5C4355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5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Negotiations in practice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to involve – which states, which </a:t>
            </a:r>
            <a:r>
              <a:rPr lang="en-US" dirty="0" smtClean="0"/>
              <a:t>non-states</a:t>
            </a:r>
            <a:endParaRPr lang="en-US" dirty="0"/>
          </a:p>
          <a:p>
            <a:r>
              <a:rPr lang="en-US" dirty="0"/>
              <a:t>What to discuss and how to discuss it (framing)</a:t>
            </a:r>
          </a:p>
          <a:p>
            <a:r>
              <a:rPr lang="en-US" dirty="0"/>
              <a:t>How ambitious to be</a:t>
            </a:r>
          </a:p>
          <a:p>
            <a:r>
              <a:rPr lang="en-US" dirty="0"/>
              <a:t>Means of implementation</a:t>
            </a:r>
          </a:p>
          <a:p>
            <a:r>
              <a:rPr lang="en-US" dirty="0"/>
              <a:t>Response to compliance and noncompliance</a:t>
            </a:r>
          </a:p>
          <a:p>
            <a:r>
              <a:rPr lang="en-US" dirty="0"/>
              <a:t>Different general strategies of negotiation process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in a negotiation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08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Variation in negotiation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Agreements reached or not</a:t>
            </a:r>
          </a:p>
          <a:p>
            <a:pPr lvl="1"/>
            <a:r>
              <a:rPr lang="en-US" smtClean="0"/>
              <a:t>No forest agreement; no nitrogen-fixing agreement</a:t>
            </a:r>
          </a:p>
          <a:p>
            <a:pPr lvl="1"/>
            <a:r>
              <a:rPr lang="en-US" smtClean="0"/>
              <a:t>Many agreements in other issue areas</a:t>
            </a:r>
          </a:p>
          <a:p>
            <a:pPr lvl="2"/>
            <a:r>
              <a:rPr lang="en-US" smtClean="0"/>
              <a:t>Marine pollution: 11 treaties, 4 protocols, 74 amendments</a:t>
            </a:r>
          </a:p>
          <a:p>
            <a:pPr lvl="2"/>
            <a:r>
              <a:rPr lang="en-US" smtClean="0"/>
              <a:t>Whaling – annual amendments since 1946</a:t>
            </a:r>
          </a:p>
          <a:p>
            <a:pPr lvl="2"/>
            <a:r>
              <a:rPr lang="en-US" smtClean="0"/>
              <a:t>LRTAP: 8 protocols; Montreal: 17 amendments/adjusts</a:t>
            </a:r>
          </a:p>
          <a:p>
            <a:pPr lvl="2"/>
            <a:r>
              <a:rPr lang="en-US" smtClean="0"/>
              <a:t>Desertification: no additional agreements</a:t>
            </a:r>
          </a:p>
          <a:p>
            <a:r>
              <a:rPr lang="en-US" smtClean="0"/>
              <a:t>Strength of agreements</a:t>
            </a:r>
          </a:p>
          <a:p>
            <a:pPr lvl="1"/>
            <a:r>
              <a:rPr lang="en-US" smtClean="0"/>
              <a:t>Montreal vs. climate</a:t>
            </a:r>
          </a:p>
          <a:p>
            <a:r>
              <a:rPr lang="en-US" smtClean="0"/>
              <a:t>Timing of agreements: why in 19xx vs. earlier/later?</a:t>
            </a:r>
          </a:p>
          <a:p>
            <a:r>
              <a:rPr lang="en-US" smtClean="0"/>
              <a:t>Approach to agreements: fisheries v. regional v. global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194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do choices about what’s in climate change agreement affect whether there 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Choice #1: Single gas or all gases - is linkage across issues good or bad? </a:t>
            </a:r>
          </a:p>
          <a:p>
            <a:r>
              <a:rPr lang="en-US" dirty="0" smtClean="0"/>
              <a:t>Choice #2: Few actors or universal</a:t>
            </a:r>
          </a:p>
          <a:p>
            <a:r>
              <a:rPr lang="en-US" dirty="0" smtClean="0"/>
              <a:t>Choice #3: Fixed targets or renegotiable</a:t>
            </a:r>
          </a:p>
          <a:p>
            <a:r>
              <a:rPr lang="en-US" dirty="0" smtClean="0"/>
              <a:t>Choice #4: Binding treaty (hard law) or informal guidelines (soft law)</a:t>
            </a:r>
          </a:p>
          <a:p>
            <a:r>
              <a:rPr lang="en-US" dirty="0" smtClean="0"/>
              <a:t>Choice #5: World Environmental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setup of research question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441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States Take Positions They Do in Int’l Negotiations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235181"/>
              </p:ext>
            </p:extLst>
          </p:nvPr>
        </p:nvGraphicFramePr>
        <p:xfrm>
          <a:off x="1981200" y="1752600"/>
          <a:ext cx="8458200" cy="40189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95075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i="1" dirty="0" smtClean="0">
                          <a:solidFill>
                            <a:srgbClr val="00B0F0"/>
                          </a:solidFill>
                        </a:rPr>
                        <a:t>Ecological</a:t>
                      </a:r>
                    </a:p>
                    <a:p>
                      <a:pPr algn="ctr"/>
                      <a:endParaRPr lang="en-US" sz="2800" dirty="0" smtClean="0"/>
                    </a:p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i="1" dirty="0" smtClean="0">
                          <a:solidFill>
                            <a:srgbClr val="00B0F0"/>
                          </a:solidFill>
                        </a:rPr>
                        <a:t>Vulnerability (EV)</a:t>
                      </a:r>
                    </a:p>
                    <a:p>
                      <a:pPr algn="ctr"/>
                      <a:endParaRPr lang="en-US" sz="2800" dirty="0" smtClean="0"/>
                    </a:p>
                    <a:p>
                      <a:pPr algn="ctr"/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1958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                  Low</a:t>
                      </a:r>
                    </a:p>
                    <a:p>
                      <a:r>
                        <a:rPr lang="en-US" sz="2800" b="1" i="1" dirty="0" smtClean="0">
                          <a:solidFill>
                            <a:srgbClr val="00B0F0"/>
                          </a:solidFill>
                        </a:rPr>
                        <a:t>Abatement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Pusher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Bystander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1958"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solidFill>
                            <a:srgbClr val="00B0F0"/>
                          </a:solidFill>
                        </a:rPr>
                        <a:t>Costs (AC)</a:t>
                      </a:r>
                      <a:r>
                        <a:rPr lang="en-US" sz="2800" b="1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US" sz="2800" dirty="0" smtClean="0"/>
                        <a:t>   High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Intermediate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Dragger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7400" y="6019801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3200" dirty="0">
                <a:solidFill>
                  <a:srgbClr val="000000"/>
                </a:solidFill>
              </a:rPr>
              <a:t>Sprinz and Vaahtoranta, 1994.</a:t>
            </a:r>
          </a:p>
        </p:txBody>
      </p:sp>
    </p:spTree>
    <p:extLst>
      <p:ext uri="{BB962C8B-B14F-4D97-AF65-F5344CB8AC3E}">
        <p14:creationId xmlns:p14="http://schemas.microsoft.com/office/powerpoint/2010/main" val="41356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Assess values of EV and AC for each country &amp; place in </a:t>
            </a:r>
            <a:r>
              <a:rPr lang="en-US" b="1" i="1" u="sng" dirty="0"/>
              <a:t>predicted</a:t>
            </a:r>
            <a:r>
              <a:rPr lang="en-US" dirty="0"/>
              <a:t> cell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051080"/>
              </p:ext>
            </p:extLst>
          </p:nvPr>
        </p:nvGraphicFramePr>
        <p:xfrm>
          <a:off x="1981200" y="1752600"/>
          <a:ext cx="8458200" cy="40189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95075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i="1" dirty="0" smtClean="0">
                          <a:solidFill>
                            <a:srgbClr val="00B0F0"/>
                          </a:solidFill>
                        </a:rPr>
                        <a:t>Ecological</a:t>
                      </a:r>
                    </a:p>
                    <a:p>
                      <a:pPr algn="ctr"/>
                      <a:endParaRPr lang="en-US" sz="2800" dirty="0" smtClean="0"/>
                    </a:p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i="1" dirty="0" smtClean="0">
                          <a:solidFill>
                            <a:srgbClr val="00B0F0"/>
                          </a:solidFill>
                        </a:rPr>
                        <a:t>Vulnerability (EV)</a:t>
                      </a:r>
                    </a:p>
                    <a:p>
                      <a:pPr algn="ctr"/>
                      <a:endParaRPr lang="en-US" sz="2800" dirty="0" smtClean="0"/>
                    </a:p>
                    <a:p>
                      <a:pPr algn="ctr"/>
                      <a:r>
                        <a:rPr lang="en-US" sz="2800" dirty="0" smtClean="0"/>
                        <a:t>No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1958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                  Low</a:t>
                      </a:r>
                    </a:p>
                    <a:p>
                      <a:r>
                        <a:rPr lang="en-US" sz="2800" b="1" i="1" dirty="0" smtClean="0">
                          <a:solidFill>
                            <a:srgbClr val="00B0F0"/>
                          </a:solidFill>
                        </a:rPr>
                        <a:t>Abatement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EV-Yes/AC-Low, e.g.,</a:t>
                      </a:r>
                      <a:r>
                        <a:rPr lang="en-US" sz="2200" baseline="0" dirty="0" smtClean="0"/>
                        <a:t> AOSIS, Singapore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EV-No/AC-Low, </a:t>
                      </a:r>
                      <a:b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e.g., France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1958"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solidFill>
                            <a:srgbClr val="00B0F0"/>
                          </a:solidFill>
                        </a:rPr>
                        <a:t>Costs (AC)</a:t>
                      </a:r>
                      <a:r>
                        <a:rPr lang="en-US" sz="2800" b="1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US" sz="2800" dirty="0" smtClean="0"/>
                        <a:t>   High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EV-Yes/AC-High, </a:t>
                      </a:r>
                      <a:b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e.g., Bahrain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EV-No/AC-High, </a:t>
                      </a:r>
                      <a:b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e.g., OPEC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7400" y="6019801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3200" dirty="0">
                <a:solidFill>
                  <a:srgbClr val="000000"/>
                </a:solidFill>
              </a:rPr>
              <a:t>Sprinz and Vaahtoranta, 1994.</a:t>
            </a:r>
          </a:p>
        </p:txBody>
      </p:sp>
    </p:spTree>
    <p:extLst>
      <p:ext uri="{BB962C8B-B14F-4D97-AF65-F5344CB8AC3E}">
        <p14:creationId xmlns:p14="http://schemas.microsoft.com/office/powerpoint/2010/main" val="37635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“Proxies” for EV and AC</a:t>
            </a:r>
            <a:br>
              <a:rPr lang="en-US" dirty="0" smtClean="0"/>
            </a:br>
            <a:r>
              <a:rPr lang="en-US" dirty="0" smtClean="0"/>
              <a:t>Bahrain as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Ecological vulnerability</a:t>
            </a:r>
          </a:p>
          <a:p>
            <a:pPr lvl="1"/>
            <a:r>
              <a:rPr lang="en-US" dirty="0" smtClean="0"/>
              <a:t>Specific: Sea Level Rise</a:t>
            </a:r>
          </a:p>
          <a:p>
            <a:pPr lvl="1"/>
            <a:r>
              <a:rPr lang="en-US" dirty="0" smtClean="0"/>
              <a:t>Proxy – meters above sea </a:t>
            </a:r>
            <a:br>
              <a:rPr lang="en-US" dirty="0" smtClean="0"/>
            </a:br>
            <a:r>
              <a:rPr lang="en-US" dirty="0" smtClean="0"/>
              <a:t>level</a:t>
            </a:r>
          </a:p>
          <a:p>
            <a:r>
              <a:rPr lang="en-US" dirty="0" smtClean="0"/>
              <a:t>Abatement costs</a:t>
            </a:r>
          </a:p>
          <a:p>
            <a:pPr lvl="1"/>
            <a:r>
              <a:rPr lang="en-US" dirty="0"/>
              <a:t>Specific: </a:t>
            </a:r>
            <a:r>
              <a:rPr lang="en-US" dirty="0" smtClean="0"/>
              <a:t>stopping production of fossil fuel</a:t>
            </a:r>
          </a:p>
          <a:p>
            <a:pPr lvl="1"/>
            <a:r>
              <a:rPr lang="en-US" dirty="0" smtClean="0"/>
              <a:t>Proxy – dependence of economy on oil (as % GDP)</a:t>
            </a:r>
            <a:endParaRPr lang="en-US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5293" t="20911" r="16471" b="19702"/>
          <a:stretch/>
        </p:blipFill>
        <p:spPr>
          <a:xfrm>
            <a:off x="5147257" y="838200"/>
            <a:ext cx="4606343" cy="2819400"/>
          </a:xfrm>
          <a:prstGeom prst="rect">
            <a:avLst/>
          </a:prstGeom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386" y="2151652"/>
            <a:ext cx="3697414" cy="41729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6400" y="601355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http://en-ng.topographic-map.com/places/Bahrain-5462594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6"/>
              </a:rPr>
              <a:t>https://www.weforum.org/agenda/2016/05/which-economies-are-most-reliant-on-oil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371367" y="4070499"/>
            <a:ext cx="1752600" cy="304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 &amp;V's </a:t>
            </a:r>
            <a:r>
              <a:rPr lang="en-US" dirty="0" smtClean="0"/>
              <a:t>argument</a:t>
            </a:r>
            <a:r>
              <a:rPr lang="en-US" dirty="0"/>
              <a:t> </a:t>
            </a:r>
            <a:r>
              <a:rPr lang="en-US" dirty="0" smtClean="0"/>
              <a:t>on ozone negotiations:</a:t>
            </a:r>
            <a:br>
              <a:rPr lang="en-US" dirty="0" smtClean="0"/>
            </a:br>
            <a:r>
              <a:rPr lang="en-US" dirty="0" smtClean="0"/>
              <a:t>Negotiations reflect interests and powe</a:t>
            </a:r>
            <a:r>
              <a:rPr lang="en-US" dirty="0"/>
              <a:t>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positions determined by costs and benefits of ozone control, costs in terms of abatement costs and benefits in terms of skin cancers avoided</a:t>
            </a:r>
          </a:p>
          <a:p>
            <a:r>
              <a:rPr lang="en-US" dirty="0"/>
              <a:t>Data critique -- don't list alphabetically -- always by some other factor, since alphabetical is never interesting.</a:t>
            </a:r>
          </a:p>
          <a:p>
            <a:r>
              <a:rPr lang="en-US" dirty="0"/>
              <a:t>Notice how both costs and benefits change over time -- perceived benefits increase as knowledge of impacts and certainty reduces; perceived costs decrease as alternative technologies become available.  Both lead to less resistance to international regulation by all states over time.</a:t>
            </a:r>
          </a:p>
        </p:txBody>
      </p:sp>
    </p:spTree>
    <p:extLst>
      <p:ext uri="{BB962C8B-B14F-4D97-AF65-F5344CB8AC3E}">
        <p14:creationId xmlns:p14="http://schemas.microsoft.com/office/powerpoint/2010/main" val="134483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Haas argument on ozone negotiations:</a:t>
            </a:r>
            <a:br>
              <a:rPr lang="en-US" dirty="0"/>
            </a:br>
            <a:r>
              <a:rPr lang="en-US" dirty="0" smtClean="0"/>
              <a:t>Negotiations reflect role </a:t>
            </a:r>
            <a:r>
              <a:rPr lang="en-US" dirty="0"/>
              <a:t>of scientists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1353800" cy="47701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Institutional setting: UNEP coordinated negotiations</a:t>
            </a:r>
            <a:endParaRPr lang="en-US" dirty="0"/>
          </a:p>
          <a:p>
            <a:r>
              <a:rPr lang="en-US" dirty="0"/>
              <a:t>Epistemic community </a:t>
            </a:r>
            <a:r>
              <a:rPr lang="en-US" dirty="0" smtClean="0"/>
              <a:t>(scientists) framed alternatives &amp; advocated control</a:t>
            </a:r>
            <a:endParaRPr lang="en-US" dirty="0"/>
          </a:p>
          <a:p>
            <a:r>
              <a:rPr lang="en-US" dirty="0" smtClean="0"/>
              <a:t>Scientists represent governments, so </a:t>
            </a:r>
            <a:r>
              <a:rPr lang="en-US" dirty="0"/>
              <a:t>science-policy </a:t>
            </a:r>
            <a:r>
              <a:rPr lang="en-US" dirty="0" smtClean="0"/>
              <a:t>separation is </a:t>
            </a:r>
            <a:r>
              <a:rPr lang="en-US" dirty="0"/>
              <a:t>not </a:t>
            </a:r>
            <a:r>
              <a:rPr lang="en-US" dirty="0" smtClean="0"/>
              <a:t>perfect</a:t>
            </a:r>
            <a:endParaRPr lang="en-US" dirty="0"/>
          </a:p>
          <a:p>
            <a:r>
              <a:rPr lang="en-US" dirty="0" smtClean="0"/>
              <a:t>AMERICAN </a:t>
            </a:r>
            <a:r>
              <a:rPr lang="en-US" dirty="0"/>
              <a:t>scientists </a:t>
            </a:r>
            <a:r>
              <a:rPr lang="en-US" dirty="0" smtClean="0"/>
              <a:t>had more power than others: power </a:t>
            </a:r>
            <a:r>
              <a:rPr lang="en-US" b="1" i="1" u="sng" dirty="0"/>
              <a:t>through</a:t>
            </a:r>
            <a:r>
              <a:rPr lang="en-US" dirty="0"/>
              <a:t> science rather than </a:t>
            </a:r>
            <a:r>
              <a:rPr lang="en-US" dirty="0" smtClean="0"/>
              <a:t>science </a:t>
            </a:r>
            <a:r>
              <a:rPr lang="en-US" b="1" i="1" u="sng" dirty="0" smtClean="0"/>
              <a:t>over</a:t>
            </a:r>
            <a:r>
              <a:rPr lang="en-US" dirty="0" smtClean="0"/>
              <a:t> politics</a:t>
            </a:r>
          </a:p>
          <a:p>
            <a:r>
              <a:rPr lang="en-US" dirty="0" smtClean="0"/>
              <a:t>Problem structure made </a:t>
            </a:r>
            <a:r>
              <a:rPr lang="en-US" dirty="0"/>
              <a:t>negotiations </a:t>
            </a:r>
            <a:r>
              <a:rPr lang="en-US" dirty="0" smtClean="0"/>
              <a:t>easier: few companies and </a:t>
            </a:r>
            <a:r>
              <a:rPr lang="en-US" dirty="0" err="1" smtClean="0"/>
              <a:t>Dupont</a:t>
            </a:r>
            <a:r>
              <a:rPr lang="en-US" dirty="0" smtClean="0"/>
              <a:t> dominated US</a:t>
            </a:r>
            <a:endParaRPr lang="en-US" dirty="0"/>
          </a:p>
          <a:p>
            <a:r>
              <a:rPr lang="en-US" dirty="0"/>
              <a:t>Theory </a:t>
            </a:r>
            <a:r>
              <a:rPr lang="en-US" dirty="0" smtClean="0"/>
              <a:t>matters: initial concern due to theory</a:t>
            </a:r>
          </a:p>
          <a:p>
            <a:r>
              <a:rPr lang="en-US" dirty="0" smtClean="0"/>
              <a:t>BUT “discovery” of ozone hole in 1985, especially when summarized by scientists, “galvanized” negotiations (</a:t>
            </a:r>
            <a:r>
              <a:rPr lang="en-US" dirty="0"/>
              <a:t>Haas, 1992, </a:t>
            </a:r>
            <a:r>
              <a:rPr lang="en-US" dirty="0" smtClean="0"/>
              <a:t>202)</a:t>
            </a:r>
          </a:p>
          <a:p>
            <a:r>
              <a:rPr lang="en-US" dirty="0" smtClean="0"/>
              <a:t>Role </a:t>
            </a:r>
            <a:r>
              <a:rPr lang="en-US" dirty="0"/>
              <a:t>of </a:t>
            </a:r>
            <a:r>
              <a:rPr lang="en-US" dirty="0" smtClean="0"/>
              <a:t>industry: </a:t>
            </a:r>
            <a:r>
              <a:rPr lang="en-US" dirty="0" err="1" smtClean="0"/>
              <a:t>Dupont</a:t>
            </a:r>
            <a:r>
              <a:rPr lang="en-US" dirty="0" smtClean="0"/>
              <a:t> supported because wanted multilateralism </a:t>
            </a:r>
            <a:r>
              <a:rPr lang="en-US" dirty="0"/>
              <a:t>and </a:t>
            </a:r>
            <a:r>
              <a:rPr lang="en-US" dirty="0" smtClean="0"/>
              <a:t>to </a:t>
            </a:r>
            <a:r>
              <a:rPr lang="en-US" dirty="0"/>
              <a:t>develop </a:t>
            </a:r>
            <a:r>
              <a:rPr lang="en-US" dirty="0" smtClean="0"/>
              <a:t>alternatives</a:t>
            </a:r>
          </a:p>
          <a:p>
            <a:r>
              <a:rPr lang="en-US" dirty="0" smtClean="0"/>
              <a:t>US took lead // Europe </a:t>
            </a:r>
            <a:r>
              <a:rPr lang="en-US" dirty="0"/>
              <a:t>and </a:t>
            </a:r>
            <a:r>
              <a:rPr lang="en-US" dirty="0" smtClean="0"/>
              <a:t>Developing countries were laggards (</a:t>
            </a:r>
            <a:r>
              <a:rPr lang="en-US" dirty="0"/>
              <a:t>Haas, 1992, 206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Unilateral US action: threat </a:t>
            </a:r>
            <a:r>
              <a:rPr lang="en-US" dirty="0"/>
              <a:t>to regulate </a:t>
            </a:r>
            <a:r>
              <a:rPr lang="en-US" dirty="0" smtClean="0"/>
              <a:t>unilaterally game them </a:t>
            </a:r>
            <a:r>
              <a:rPr lang="en-US" dirty="0"/>
              <a:t>negotiation power</a:t>
            </a:r>
          </a:p>
          <a:p>
            <a:r>
              <a:rPr lang="en-US" dirty="0" smtClean="0"/>
              <a:t>Treaty included provisions for different </a:t>
            </a:r>
            <a:r>
              <a:rPr lang="en-US" dirty="0"/>
              <a:t>countries interests </a:t>
            </a:r>
            <a:r>
              <a:rPr lang="en-US" dirty="0" smtClean="0"/>
              <a:t>(</a:t>
            </a:r>
            <a:r>
              <a:rPr lang="en-US" dirty="0"/>
              <a:t>Haas, 1992, 212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Haas uses alternative explanations at end of </a:t>
            </a:r>
            <a:r>
              <a:rPr lang="en-US" dirty="0" smtClean="0"/>
              <a:t>article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9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research in practice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Sullivan Schuster, award-winning undergrad honors thesis in Political Science, 2018</a:t>
            </a:r>
          </a:p>
          <a:p>
            <a:r>
              <a:rPr lang="en-US" dirty="0" smtClean="0"/>
              <a:t>(Started with a paper for this course)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21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59"/>
          <p:cNvSpPr txBox="1">
            <a:spLocks noGrp="1"/>
          </p:cNvSpPr>
          <p:nvPr>
            <p:ph type="title"/>
          </p:nvPr>
        </p:nvSpPr>
        <p:spPr>
          <a:xfrm>
            <a:off x="414867" y="345017"/>
            <a:ext cx="11362267" cy="762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FFFFFF"/>
              </a:buClr>
              <a:buFont typeface="Oswald" charset="0"/>
              <a:buNone/>
            </a:pPr>
            <a:r>
              <a:rPr lang="en-US" altLang="en-US" sz="4000">
                <a:solidFill>
                  <a:srgbClr val="FFFFFF"/>
                </a:solidFill>
                <a:latin typeface="Oswald" charset="0"/>
                <a:cs typeface="Arial" panose="020B0604020202020204" pitchFamily="34" charset="0"/>
                <a:sym typeface="Oswald" charset="0"/>
              </a:rPr>
              <a:t>Why study international environmental politics?</a:t>
            </a:r>
          </a:p>
        </p:txBody>
      </p:sp>
      <p:pic>
        <p:nvPicPr>
          <p:cNvPr id="13314" name="Shape 6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1255184"/>
            <a:ext cx="10049933" cy="521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Shape 61"/>
          <p:cNvSpPr txBox="1">
            <a:spLocks noChangeArrowheads="1"/>
          </p:cNvSpPr>
          <p:nvPr/>
        </p:nvSpPr>
        <p:spPr bwMode="auto">
          <a:xfrm>
            <a:off x="6544734" y="6108700"/>
            <a:ext cx="4152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defTabSz="1219170" eaLnBrk="1" hangingPunct="1"/>
            <a:r>
              <a:rPr lang="en-US" altLang="en-US" sz="1067">
                <a:solidFill>
                  <a:srgbClr val="FFFFFF"/>
                </a:solidFill>
              </a:rPr>
              <a:t>https://www.carbonbrief.org/analysis-the-final-paris-climate-deal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4867" y="6553200"/>
            <a:ext cx="480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Slides from Sullivan Schuster, UO Grad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18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66"/>
          <p:cNvSpPr txBox="1">
            <a:spLocks noGrp="1"/>
          </p:cNvSpPr>
          <p:nvPr>
            <p:ph type="title"/>
          </p:nvPr>
        </p:nvSpPr>
        <p:spPr>
          <a:xfrm>
            <a:off x="414867" y="302684"/>
            <a:ext cx="11362267" cy="762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FFFFFF"/>
              </a:buClr>
              <a:buFont typeface="Oswald" charset="0"/>
              <a:buNone/>
            </a:pPr>
            <a:r>
              <a:rPr lang="en-US" altLang="en-US" sz="4000">
                <a:solidFill>
                  <a:srgbClr val="FFFFFF"/>
                </a:solidFill>
                <a:latin typeface="Oswald" charset="0"/>
                <a:cs typeface="Arial" panose="020B0604020202020204" pitchFamily="34" charset="0"/>
                <a:sym typeface="Oswald" charset="0"/>
              </a:rPr>
              <a:t>Research Questions</a:t>
            </a:r>
          </a:p>
        </p:txBody>
      </p:sp>
      <p:sp>
        <p:nvSpPr>
          <p:cNvPr id="14338" name="Shape 67"/>
          <p:cNvSpPr txBox="1">
            <a:spLocks noGrp="1"/>
          </p:cNvSpPr>
          <p:nvPr>
            <p:ph type="body" idx="1"/>
          </p:nvPr>
        </p:nvSpPr>
        <p:spPr>
          <a:xfrm>
            <a:off x="414867" y="1399117"/>
            <a:ext cx="3924300" cy="4961467"/>
          </a:xfrm>
        </p:spPr>
        <p:txBody>
          <a:bodyPr/>
          <a:lstStyle/>
          <a:p>
            <a:pPr marL="609585" eaLnBrk="1" hangingPunct="1">
              <a:lnSpc>
                <a:spcPct val="115000"/>
              </a:lnSpc>
              <a:spcBef>
                <a:spcPct val="0"/>
              </a:spcBef>
              <a:spcAft>
                <a:spcPts val="2133"/>
              </a:spcAft>
              <a:buClr>
                <a:srgbClr val="CACACA"/>
              </a:buClr>
              <a:buFont typeface="Average" charset="0"/>
              <a:buChar char="●"/>
            </a:pPr>
            <a:r>
              <a:rPr lang="en-US" altLang="en-US" sz="2400">
                <a:solidFill>
                  <a:srgbClr val="CACACA"/>
                </a:solidFill>
                <a:latin typeface="Average" charset="0"/>
                <a:cs typeface="Arial" panose="020B0604020202020204" pitchFamily="34" charset="0"/>
                <a:sym typeface="Average" charset="0"/>
              </a:rPr>
              <a:t>Why do countries take the negotiating positions they do within the context of the Paris agreement?</a:t>
            </a:r>
          </a:p>
          <a:p>
            <a:pPr marL="609585" eaLnBrk="1" hangingPunct="1">
              <a:lnSpc>
                <a:spcPct val="115000"/>
              </a:lnSpc>
              <a:spcBef>
                <a:spcPct val="0"/>
              </a:spcBef>
              <a:spcAft>
                <a:spcPts val="2133"/>
              </a:spcAft>
              <a:buClr>
                <a:srgbClr val="CACACA"/>
              </a:buClr>
              <a:buFont typeface="Average" charset="0"/>
              <a:buChar char="●"/>
            </a:pPr>
            <a:r>
              <a:rPr lang="en-US" altLang="en-US" sz="2400">
                <a:solidFill>
                  <a:srgbClr val="CACACA"/>
                </a:solidFill>
                <a:latin typeface="Average" charset="0"/>
                <a:cs typeface="Arial" panose="020B0604020202020204" pitchFamily="34" charset="0"/>
                <a:sym typeface="Average" charset="0"/>
              </a:rPr>
              <a:t>Are they primarily motivated by an interest-based approach? If not, what explains their behavior?</a:t>
            </a:r>
          </a:p>
        </p:txBody>
      </p:sp>
      <p:pic>
        <p:nvPicPr>
          <p:cNvPr id="14339" name="Shape 6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917" y="1661584"/>
            <a:ext cx="7152216" cy="3996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Shape 69"/>
          <p:cNvSpPr txBox="1">
            <a:spLocks noChangeArrowheads="1"/>
          </p:cNvSpPr>
          <p:nvPr/>
        </p:nvSpPr>
        <p:spPr bwMode="auto">
          <a:xfrm>
            <a:off x="4555067" y="5602817"/>
            <a:ext cx="7120467" cy="54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defTabSz="1219170" eaLnBrk="1" hangingPunct="1"/>
            <a:r>
              <a:rPr lang="en-US" altLang="en-US" sz="1200">
                <a:solidFill>
                  <a:srgbClr val="FFFFFF"/>
                </a:solidFill>
              </a:rPr>
              <a:t>Sprinz and Vaahtoranta’s (1994) interest-based theory matrix.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867" y="6553200"/>
            <a:ext cx="480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Slides from Sullivan Schuster, UO Grad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54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74"/>
          <p:cNvSpPr txBox="1">
            <a:spLocks noGrp="1"/>
          </p:cNvSpPr>
          <p:nvPr>
            <p:ph type="title"/>
          </p:nvPr>
        </p:nvSpPr>
        <p:spPr>
          <a:xfrm>
            <a:off x="414867" y="491067"/>
            <a:ext cx="11362267" cy="764117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FFFFFF"/>
              </a:buClr>
              <a:buFont typeface="Oswald" charset="0"/>
              <a:buNone/>
            </a:pPr>
            <a:r>
              <a:rPr lang="en-US" altLang="en-US" sz="4000">
                <a:solidFill>
                  <a:srgbClr val="FFFFFF"/>
                </a:solidFill>
                <a:latin typeface="Oswald" charset="0"/>
                <a:cs typeface="Arial" panose="020B0604020202020204" pitchFamily="34" charset="0"/>
                <a:sym typeface="Oswald" charset="0"/>
              </a:rPr>
              <a:t>Analysis</a:t>
            </a:r>
          </a:p>
        </p:txBody>
      </p:sp>
      <p:pic>
        <p:nvPicPr>
          <p:cNvPr id="15362" name="Shape 7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67" y="1413934"/>
            <a:ext cx="11360151" cy="485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4867" y="6553200"/>
            <a:ext cx="480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Slides from Sullivan Schuster, UO Grad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99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80"/>
          <p:cNvSpPr txBox="1">
            <a:spLocks noGrp="1"/>
          </p:cNvSpPr>
          <p:nvPr>
            <p:ph type="title"/>
          </p:nvPr>
        </p:nvSpPr>
        <p:spPr>
          <a:xfrm>
            <a:off x="414867" y="592667"/>
            <a:ext cx="11362267" cy="764117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FFFFFF"/>
              </a:buClr>
              <a:buFont typeface="Oswald" charset="0"/>
              <a:buNone/>
            </a:pPr>
            <a:r>
              <a:rPr lang="en-US" altLang="en-US" sz="4000">
                <a:solidFill>
                  <a:srgbClr val="FFFFFF"/>
                </a:solidFill>
                <a:latin typeface="Oswald" charset="0"/>
                <a:cs typeface="Arial" panose="020B0604020202020204" pitchFamily="34" charset="0"/>
                <a:sym typeface="Oswald" charset="0"/>
              </a:rPr>
              <a:t>Case Studies and Theory Application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414867" y="884767"/>
            <a:ext cx="11620500" cy="5858933"/>
          </a:xfrm>
        </p:spPr>
        <p:txBody>
          <a:bodyPr>
            <a:noAutofit/>
          </a:bodyPr>
          <a:lstStyle/>
          <a:p>
            <a:pPr marL="0" indent="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defRPr/>
            </a:pPr>
            <a:endParaRPr sz="2400" dirty="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indent="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defRPr/>
            </a:pPr>
            <a:r>
              <a:rPr lang="en" sz="24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Why are the actual negotiating positions of these countries the complete OPPOSITE of their predicted positions?  Is there a lack of data? Or do these cases represent exceptions to an interest-based theory?  If so, what makes them different?</a:t>
            </a:r>
            <a:endParaRPr lang="en-US" sz="2400" dirty="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380990" indent="-38099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buFont typeface="Arial"/>
              <a:buChar char="•"/>
              <a:defRPr/>
            </a:pPr>
            <a:r>
              <a:rPr lang="en-US" sz="24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Central African Republic		</a:t>
            </a:r>
          </a:p>
          <a:p>
            <a:pPr marL="380990" indent="-38099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buFont typeface="Arial"/>
              <a:buChar char="•"/>
              <a:defRPr/>
            </a:pPr>
            <a:r>
              <a:rPr lang="en-US" sz="24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China</a:t>
            </a:r>
          </a:p>
          <a:p>
            <a:pPr marL="380990" indent="-38099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buFont typeface="Arial"/>
              <a:buChar char="•"/>
              <a:defRPr/>
            </a:pPr>
            <a:r>
              <a:rPr lang="en-US" sz="24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South Africa</a:t>
            </a:r>
          </a:p>
          <a:p>
            <a:pPr marL="380990" indent="-38099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buFont typeface="Arial"/>
              <a:buChar char="•"/>
              <a:defRPr/>
            </a:pPr>
            <a:r>
              <a:rPr lang="en-US" sz="24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Thailand</a:t>
            </a:r>
          </a:p>
          <a:p>
            <a:pPr marL="380990" indent="-38099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buFont typeface="Arial"/>
              <a:buChar char="•"/>
              <a:defRPr/>
            </a:pPr>
            <a:r>
              <a:rPr lang="en-US" sz="24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Kazakhstan</a:t>
            </a:r>
          </a:p>
          <a:p>
            <a:pPr marL="0" indent="0" eaLnBrk="1" fontAlgn="auto" hangingPunct="1">
              <a:lnSpc>
                <a:spcPct val="115000"/>
              </a:lnSpc>
              <a:spcAft>
                <a:spcPts val="2133"/>
              </a:spcAft>
              <a:buClr>
                <a:schemeClr val="accent3"/>
              </a:buClr>
              <a:buSzPct val="100000"/>
              <a:defRPr/>
            </a:pPr>
            <a:endParaRPr lang="en-US" sz="2400" dirty="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867" y="6553200"/>
            <a:ext cx="480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Slides from Sullivan Schuster, UO Grad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63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3733800"/>
          </a:xfrm>
        </p:spPr>
        <p:txBody>
          <a:bodyPr>
            <a:normAutofit/>
          </a:bodyPr>
          <a:lstStyle/>
          <a:p>
            <a:r>
              <a:rPr lang="en-US" dirty="0" smtClean="0"/>
              <a:t>Building a Convincing </a:t>
            </a:r>
            <a:br>
              <a:rPr lang="en-US" dirty="0" smtClean="0"/>
            </a:br>
            <a:r>
              <a:rPr lang="en-US" dirty="0" smtClean="0"/>
              <a:t>Causal Argument</a:t>
            </a:r>
            <a:br>
              <a:rPr lang="en-US" dirty="0" smtClean="0"/>
            </a:br>
            <a:r>
              <a:rPr lang="en-US" dirty="0" smtClean="0"/>
              <a:t>for your Final Paper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43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Building a Convincing </a:t>
            </a:r>
            <a:br>
              <a:rPr lang="en-US" dirty="0" smtClean="0"/>
            </a:br>
            <a:r>
              <a:rPr lang="en-US" dirty="0" smtClean="0"/>
              <a:t>Causal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important theoretical question</a:t>
            </a:r>
          </a:p>
          <a:p>
            <a:r>
              <a:rPr lang="en-US" dirty="0"/>
              <a:t>Develop hypotheses and </a:t>
            </a:r>
            <a:r>
              <a:rPr lang="en-US" dirty="0" smtClean="0"/>
              <a:t>identify the </a:t>
            </a:r>
            <a:r>
              <a:rPr lang="en-US" dirty="0"/>
              <a:t>variables</a:t>
            </a:r>
          </a:p>
          <a:p>
            <a:r>
              <a:rPr lang="en-US" dirty="0"/>
              <a:t>Select cases to control variables (and thereby exclude rival hypotheses as explanations)</a:t>
            </a:r>
          </a:p>
          <a:p>
            <a:r>
              <a:rPr lang="en-US" dirty="0"/>
              <a:t>Link data to </a:t>
            </a:r>
            <a:r>
              <a:rPr lang="en-US" dirty="0" smtClean="0"/>
              <a:t>hypotheses</a:t>
            </a:r>
            <a:endParaRPr lang="en-US" dirty="0"/>
          </a:p>
          <a:p>
            <a:r>
              <a:rPr lang="en-US" dirty="0"/>
              <a:t>Examine correlations and causal pathways</a:t>
            </a:r>
          </a:p>
          <a:p>
            <a:r>
              <a:rPr lang="en-US" dirty="0"/>
              <a:t>Generalize to other cases</a:t>
            </a:r>
          </a:p>
        </p:txBody>
      </p:sp>
    </p:spTree>
    <p:extLst>
      <p:ext uri="{BB962C8B-B14F-4D97-AF65-F5344CB8AC3E}">
        <p14:creationId xmlns:p14="http://schemas.microsoft.com/office/powerpoint/2010/main" val="254039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 Convincing Argument </a:t>
            </a:r>
            <a:r>
              <a:rPr lang="en-US" sz="4000">
                <a:solidFill>
                  <a:srgbClr val="FF6600"/>
                </a:solidFill>
              </a:rPr>
              <a:t>Requires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vidence </a:t>
            </a:r>
            <a:endParaRPr lang="en-US" dirty="0"/>
          </a:p>
          <a:p>
            <a:r>
              <a:rPr lang="en-US" dirty="0"/>
              <a:t>that the ACTUAL value of the Dependent Variable</a:t>
            </a:r>
          </a:p>
          <a:p>
            <a:r>
              <a:rPr lang="en-US" dirty="0"/>
              <a:t>matches the PREDICTED value of the Dependent Variable for </a:t>
            </a:r>
          </a:p>
          <a:p>
            <a:r>
              <a:rPr lang="en-US" dirty="0"/>
              <a:t>your theoretical claim </a:t>
            </a:r>
          </a:p>
          <a:p>
            <a:pPr>
              <a:buFontTx/>
              <a:buNone/>
            </a:pPr>
            <a:r>
              <a:rPr lang="en-US" dirty="0"/>
              <a:t>		AND </a:t>
            </a:r>
            <a:r>
              <a:rPr lang="en-US" dirty="0" smtClean="0"/>
              <a:t>FOR</a:t>
            </a:r>
            <a:endParaRPr lang="en-US" dirty="0"/>
          </a:p>
          <a:p>
            <a:r>
              <a:rPr lang="en-US" dirty="0"/>
              <a:t>your counterfactual claim</a:t>
            </a:r>
          </a:p>
        </p:txBody>
      </p:sp>
    </p:spTree>
    <p:extLst>
      <p:ext uri="{BB962C8B-B14F-4D97-AF65-F5344CB8AC3E}">
        <p14:creationId xmlns:p14="http://schemas.microsoft.com/office/powerpoint/2010/main" val="375020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1 – overarching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Suggested strategy: look </a:t>
            </a:r>
            <a:r>
              <a:rPr lang="en-US" dirty="0"/>
              <a:t>at </a:t>
            </a:r>
            <a:r>
              <a:rPr lang="en-US" dirty="0" smtClean="0"/>
              <a:t>analysis of similar treaty in chapters in any of the many books I have put </a:t>
            </a:r>
            <a:r>
              <a:rPr lang="en-US" dirty="0"/>
              <a:t>on reserve in the library </a:t>
            </a:r>
            <a:r>
              <a:rPr lang="en-US" dirty="0" smtClean="0"/>
              <a:t>for the course. Imitate that analysis</a:t>
            </a:r>
          </a:p>
          <a:p>
            <a:r>
              <a:rPr lang="en-US" dirty="0" smtClean="0"/>
              <a:t>Polar bears</a:t>
            </a:r>
          </a:p>
          <a:p>
            <a:r>
              <a:rPr lang="en-US" dirty="0" smtClean="0"/>
              <a:t>Fisheries</a:t>
            </a:r>
          </a:p>
          <a:p>
            <a:r>
              <a:rPr lang="en-US" dirty="0" smtClean="0"/>
              <a:t>Tropical Timber</a:t>
            </a:r>
          </a:p>
          <a:p>
            <a:r>
              <a:rPr lang="en-US" dirty="0" smtClean="0"/>
              <a:t>Fur </a:t>
            </a:r>
            <a:r>
              <a:rPr lang="en-US" dirty="0" smtClean="0"/>
              <a:t>Seals</a:t>
            </a:r>
          </a:p>
          <a:p>
            <a:r>
              <a:rPr lang="en-US" dirty="0" smtClean="0"/>
              <a:t>Rhine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51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general process for writing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922520"/>
          </a:xfrm>
        </p:spPr>
        <p:txBody>
          <a:bodyPr>
            <a:normAutofit/>
          </a:bodyPr>
          <a:lstStyle/>
          <a:p>
            <a:r>
              <a:rPr lang="en-US" dirty="0" smtClean="0"/>
              <a:t>Read Brown Weiss and Jacobson (</a:t>
            </a:r>
            <a:r>
              <a:rPr lang="en-US" dirty="0" err="1" smtClean="0"/>
              <a:t>BWJ</a:t>
            </a:r>
            <a:r>
              <a:rPr lang="en-US" dirty="0" smtClean="0"/>
              <a:t>) intro and conclusion from syllabus</a:t>
            </a:r>
          </a:p>
          <a:p>
            <a:pPr lvl="1"/>
            <a:r>
              <a:rPr lang="en-US" dirty="0" smtClean="0"/>
              <a:t>Try to figure out what are features of treaty that might be interesting to assess</a:t>
            </a:r>
          </a:p>
          <a:p>
            <a:r>
              <a:rPr lang="en-US" dirty="0" smtClean="0"/>
              <a:t>Read an article or two on the treaty you think you have selected</a:t>
            </a:r>
          </a:p>
          <a:p>
            <a:pPr lvl="1"/>
            <a:r>
              <a:rPr lang="en-US" dirty="0" smtClean="0"/>
              <a:t>Notice how scholars evaluate the treaty – try to imitate them in your paper</a:t>
            </a:r>
          </a:p>
          <a:p>
            <a:pPr lvl="1"/>
            <a:r>
              <a:rPr lang="en-US" dirty="0" smtClean="0"/>
              <a:t>Get familiar with treaty and see if feature from </a:t>
            </a:r>
            <a:r>
              <a:rPr lang="en-US" dirty="0" err="1" smtClean="0"/>
              <a:t>BWJ</a:t>
            </a:r>
            <a:r>
              <a:rPr lang="en-US" dirty="0" smtClean="0"/>
              <a:t> theory can be assessed here</a:t>
            </a:r>
          </a:p>
          <a:p>
            <a:r>
              <a:rPr lang="en-US" dirty="0" smtClean="0"/>
              <a:t>See if your treaty has something to compare</a:t>
            </a:r>
          </a:p>
          <a:p>
            <a:pPr lvl="1"/>
            <a:r>
              <a:rPr lang="en-US" dirty="0" smtClean="0"/>
              <a:t>Over time</a:t>
            </a:r>
          </a:p>
          <a:p>
            <a:pPr lvl="1"/>
            <a:r>
              <a:rPr lang="en-US" dirty="0" smtClean="0"/>
              <a:t>Across countries</a:t>
            </a:r>
          </a:p>
          <a:p>
            <a:pPr lvl="1"/>
            <a:r>
              <a:rPr lang="en-US" dirty="0" smtClean="0"/>
              <a:t>Across regions</a:t>
            </a:r>
          </a:p>
          <a:p>
            <a:pPr lvl="1"/>
            <a:r>
              <a:rPr lang="en-US" dirty="0" smtClean="0"/>
              <a:t>Across treaties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195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your paper by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6177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Read </a:t>
            </a:r>
            <a:r>
              <a:rPr lang="en-US" dirty="0" smtClean="0"/>
              <a:t>prior </a:t>
            </a:r>
            <a:r>
              <a:rPr lang="en-US" dirty="0" smtClean="0"/>
              <a:t>analyses to </a:t>
            </a:r>
            <a:r>
              <a:rPr lang="en-US" dirty="0" smtClean="0"/>
              <a:t>start: </a:t>
            </a:r>
            <a:r>
              <a:rPr lang="en-US" b="1" i="1" u="sng" dirty="0" smtClean="0"/>
              <a:t>reading prior research </a:t>
            </a:r>
            <a:r>
              <a:rPr lang="en-US" b="1" i="1" u="sng" dirty="0" smtClean="0"/>
              <a:t>gives you a BETTER analysis with </a:t>
            </a:r>
            <a:r>
              <a:rPr lang="en-US" b="1" i="1" u="sng" dirty="0" smtClean="0"/>
              <a:t>MUCH less work</a:t>
            </a:r>
            <a:endParaRPr lang="en-US" b="1" i="1" u="sng" dirty="0" smtClean="0"/>
          </a:p>
          <a:p>
            <a:r>
              <a:rPr lang="en-US" dirty="0" smtClean="0"/>
              <a:t>Try to have a theory to “test” with your case</a:t>
            </a:r>
          </a:p>
          <a:p>
            <a:r>
              <a:rPr lang="en-US" dirty="0" smtClean="0"/>
              <a:t>Determine </a:t>
            </a:r>
            <a:r>
              <a:rPr lang="en-US" dirty="0"/>
              <a:t>what your ideal Dependent Variable (DV) would be BEFORE you look at your data.  Figure out what you </a:t>
            </a:r>
            <a:r>
              <a:rPr lang="en-US" dirty="0" smtClean="0"/>
              <a:t>want to </a:t>
            </a:r>
            <a:r>
              <a:rPr lang="en-US" dirty="0"/>
              <a:t>use to evaluate influence first. </a:t>
            </a:r>
          </a:p>
          <a:p>
            <a:r>
              <a:rPr lang="en-US" dirty="0"/>
              <a:t>Graph </a:t>
            </a:r>
            <a:r>
              <a:rPr lang="en-US" dirty="0" smtClean="0"/>
              <a:t>by </a:t>
            </a:r>
            <a:r>
              <a:rPr lang="en-US" dirty="0"/>
              <a:t>hand </a:t>
            </a:r>
            <a:r>
              <a:rPr lang="en-US" dirty="0" smtClean="0"/>
              <a:t>(try glitter </a:t>
            </a:r>
            <a:r>
              <a:rPr lang="en-US" dirty="0"/>
              <a:t>pens!) </a:t>
            </a:r>
          </a:p>
          <a:p>
            <a:pPr lvl="1"/>
            <a:r>
              <a:rPr lang="en-US" dirty="0"/>
              <a:t>How many years </a:t>
            </a:r>
            <a:r>
              <a:rPr lang="en-US" dirty="0" smtClean="0"/>
              <a:t>do you </a:t>
            </a:r>
            <a:r>
              <a:rPr lang="en-US" dirty="0"/>
              <a:t>want to display to </a:t>
            </a:r>
            <a:r>
              <a:rPr lang="en-US" dirty="0" smtClean="0"/>
              <a:t>effectively </a:t>
            </a:r>
            <a:r>
              <a:rPr lang="en-US" dirty="0"/>
              <a:t>demonstrate treaty </a:t>
            </a:r>
            <a:r>
              <a:rPr lang="en-US" dirty="0" smtClean="0"/>
              <a:t>influence?</a:t>
            </a:r>
            <a:endParaRPr lang="en-US" dirty="0"/>
          </a:p>
          <a:p>
            <a:pPr lvl="1"/>
            <a:r>
              <a:rPr lang="en-US" dirty="0"/>
              <a:t>What lines </a:t>
            </a:r>
            <a:r>
              <a:rPr lang="en-US" dirty="0" smtClean="0"/>
              <a:t>do you </a:t>
            </a:r>
            <a:r>
              <a:rPr lang="en-US" dirty="0"/>
              <a:t>want on your </a:t>
            </a:r>
            <a:r>
              <a:rPr lang="en-US" dirty="0" smtClean="0"/>
              <a:t>graph?</a:t>
            </a:r>
            <a:endParaRPr lang="en-US" dirty="0"/>
          </a:p>
          <a:p>
            <a:pPr lvl="1"/>
            <a:r>
              <a:rPr lang="en-US" dirty="0"/>
              <a:t>What </a:t>
            </a:r>
            <a:r>
              <a:rPr lang="en-US" dirty="0" smtClean="0"/>
              <a:t>would those </a:t>
            </a:r>
            <a:r>
              <a:rPr lang="en-US" dirty="0"/>
              <a:t>lines </a:t>
            </a:r>
            <a:r>
              <a:rPr lang="en-US" dirty="0" smtClean="0"/>
              <a:t>look </a:t>
            </a:r>
            <a:r>
              <a:rPr lang="en-US" dirty="0"/>
              <a:t>like if the treaty was </a:t>
            </a:r>
            <a:r>
              <a:rPr lang="en-US" dirty="0" smtClean="0"/>
              <a:t>effective?</a:t>
            </a:r>
            <a:endParaRPr lang="en-US" dirty="0"/>
          </a:p>
          <a:p>
            <a:pPr lvl="1"/>
            <a:r>
              <a:rPr lang="en-US" dirty="0"/>
              <a:t>What would those lines look like </a:t>
            </a:r>
            <a:r>
              <a:rPr lang="en-US" dirty="0" smtClean="0"/>
              <a:t>if </a:t>
            </a:r>
            <a:r>
              <a:rPr lang="en-US" dirty="0"/>
              <a:t>the treaty was NOT </a:t>
            </a:r>
            <a:r>
              <a:rPr lang="en-US" dirty="0" smtClean="0"/>
              <a:t>effective?</a:t>
            </a:r>
            <a:endParaRPr lang="en-US" dirty="0"/>
          </a:p>
          <a:p>
            <a:r>
              <a:rPr lang="en-US" dirty="0"/>
              <a:t>Identify </a:t>
            </a:r>
            <a:r>
              <a:rPr lang="en-US" dirty="0" smtClean="0"/>
              <a:t>best “indicators</a:t>
            </a:r>
            <a:r>
              <a:rPr lang="en-US" dirty="0"/>
              <a:t>” of </a:t>
            </a:r>
            <a:r>
              <a:rPr lang="en-US" dirty="0" smtClean="0"/>
              <a:t>DV is close your </a:t>
            </a:r>
            <a:r>
              <a:rPr lang="en-US" dirty="0"/>
              <a:t>ideal and start </a:t>
            </a:r>
            <a:r>
              <a:rPr lang="en-US" dirty="0" smtClean="0"/>
              <a:t>with that </a:t>
            </a:r>
            <a:r>
              <a:rPr lang="en-US" dirty="0"/>
              <a:t>one.  If you have more than one, do the best one first and move on from there later.</a:t>
            </a:r>
          </a:p>
        </p:txBody>
      </p:sp>
    </p:spTree>
    <p:extLst>
      <p:ext uri="{BB962C8B-B14F-4D97-AF65-F5344CB8AC3E}">
        <p14:creationId xmlns:p14="http://schemas.microsoft.com/office/powerpoint/2010/main" val="2055936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Potential Independent variables</a:t>
            </a:r>
            <a:br>
              <a:rPr lang="en-US" smtClean="0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8" t="5004" r="22238" b="23149"/>
          <a:stretch/>
        </p:blipFill>
        <p:spPr bwMode="auto">
          <a:xfrm>
            <a:off x="1524000" y="971693"/>
            <a:ext cx="8936421" cy="588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3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Goal: compare </a:t>
            </a:r>
            <a:r>
              <a:rPr lang="en-US" dirty="0"/>
              <a:t>behavior </a:t>
            </a:r>
            <a:r>
              <a:rPr lang="en-US" dirty="0" smtClean="0"/>
              <a:t>regulated </a:t>
            </a:r>
            <a:r>
              <a:rPr lang="en-US" dirty="0"/>
              <a:t>by </a:t>
            </a:r>
            <a:r>
              <a:rPr lang="en-US" dirty="0" smtClean="0"/>
              <a:t>treaty with similar behavior </a:t>
            </a:r>
            <a:r>
              <a:rPr lang="en-US" dirty="0"/>
              <a:t>that was not </a:t>
            </a:r>
            <a:r>
              <a:rPr lang="en-US" dirty="0" smtClean="0"/>
              <a:t>regulated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Actors</a:t>
            </a:r>
            <a:r>
              <a:rPr lang="en-US" dirty="0"/>
              <a:t>: Members (regulated actors) to non-members (non-regulated actors),</a:t>
            </a:r>
          </a:p>
          <a:p>
            <a:pPr lvl="1"/>
            <a:r>
              <a:rPr lang="en-US" dirty="0"/>
              <a:t>Members vs. non-members after treaty</a:t>
            </a:r>
          </a:p>
          <a:p>
            <a:pPr lvl="1"/>
            <a:r>
              <a:rPr lang="en-US" dirty="0"/>
              <a:t>Treaty members Before and After treaty “Enters into force”</a:t>
            </a:r>
          </a:p>
          <a:p>
            <a:r>
              <a:rPr lang="en-US" dirty="0"/>
              <a:t>Activity: Members regulated activity to members non-regulated activity</a:t>
            </a:r>
          </a:p>
          <a:p>
            <a:pPr lvl="1"/>
            <a:r>
              <a:rPr lang="en-US" dirty="0"/>
              <a:t>Catch of regulated yellowfin tuna vs. non-regulated </a:t>
            </a:r>
            <a:r>
              <a:rPr lang="en-US" dirty="0" err="1"/>
              <a:t>bluefin</a:t>
            </a:r>
            <a:r>
              <a:rPr lang="en-US" dirty="0"/>
              <a:t> tuna</a:t>
            </a:r>
          </a:p>
          <a:p>
            <a:pPr lvl="1"/>
            <a:r>
              <a:rPr lang="en-US" dirty="0"/>
              <a:t>Sulfur dioxide pollution vs. carbon monoxide pollution</a:t>
            </a:r>
          </a:p>
          <a:p>
            <a:r>
              <a:rPr lang="en-US" dirty="0"/>
              <a:t>Location: Members in regulated location to members in non-regulated location</a:t>
            </a:r>
          </a:p>
          <a:p>
            <a:pPr lvl="1"/>
            <a:r>
              <a:rPr lang="en-US" dirty="0"/>
              <a:t>Catch of yellowfin tuna in regulated area (Indian Ocean) vs. non-regulated area (Western Pacific)</a:t>
            </a:r>
          </a:p>
          <a:p>
            <a:pPr lvl="1"/>
            <a:r>
              <a:rPr lang="en-US" dirty="0"/>
              <a:t>Pollution of regulated river vs. pollution of non-regulated river</a:t>
            </a:r>
          </a:p>
        </p:txBody>
      </p:sp>
    </p:spTree>
    <p:extLst>
      <p:ext uri="{BB962C8B-B14F-4D97-AF65-F5344CB8AC3E}">
        <p14:creationId xmlns:p14="http://schemas.microsoft.com/office/powerpoint/2010/main" val="1877870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Goal: compare behavior regulated by treaty with similar behavior that was not regulated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regulated behavior to otherwise-similar non-regulated behavior to see if they are different</a:t>
            </a:r>
          </a:p>
          <a:p>
            <a:r>
              <a:rPr lang="en-US" dirty="0" smtClean="0"/>
              <a:t>If they do NOT differ, there’s nothing to explain (BUT you may want to explain why you expected them to be different)</a:t>
            </a:r>
          </a:p>
          <a:p>
            <a:r>
              <a:rPr lang="en-US" dirty="0" smtClean="0"/>
              <a:t>If they DO differ, try to exclude other explanations, leaving the treaty as only remaining explanation</a:t>
            </a:r>
          </a:p>
          <a:p>
            <a:pPr lvl="1"/>
            <a:r>
              <a:rPr lang="en-US" dirty="0" smtClean="0"/>
              <a:t>Develop </a:t>
            </a:r>
            <a:r>
              <a:rPr lang="en-US" b="1" i="1" u="sng" dirty="0" smtClean="0"/>
              <a:t>counterfactuals</a:t>
            </a:r>
            <a:r>
              <a:rPr lang="en-US" dirty="0" smtClean="0"/>
              <a:t> to evaluate whether changes were due to treaty or other factors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HOW TO GRAPH == next </a:t>
            </a:r>
            <a:r>
              <a:rPr lang="en-US" b="1" dirty="0" smtClean="0">
                <a:solidFill>
                  <a:srgbClr val="FF0000"/>
                </a:solidFill>
              </a:rPr>
              <a:t>week!!!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44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10972800" cy="571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Two Requests: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4800" u="sng" dirty="0" smtClean="0"/>
              <a:t>On </a:t>
            </a:r>
            <a:r>
              <a:rPr lang="en-US" sz="4800" u="sng" dirty="0" err="1" smtClean="0"/>
              <a:t>Covid</a:t>
            </a:r>
            <a:r>
              <a:rPr lang="en-US" sz="4800" u="sng" dirty="0" smtClean="0"/>
              <a:t>-19: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Act to protect yourself and others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r>
              <a:rPr lang="en-US" sz="4800" u="sng" dirty="0" smtClean="0"/>
              <a:t>On Democracy:</a:t>
            </a:r>
          </a:p>
          <a:p>
            <a:pPr marL="0" indent="0" algn="ctr">
              <a:buNone/>
            </a:pPr>
            <a:r>
              <a:rPr lang="en-US" sz="4800" dirty="0" smtClean="0"/>
              <a:t>Vote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591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517</TotalTime>
  <Words>1325</Words>
  <Application>Microsoft Office PowerPoint</Application>
  <PresentationFormat>Widescreen</PresentationFormat>
  <Paragraphs>179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Average</vt:lpstr>
      <vt:lpstr>Calibri</vt:lpstr>
      <vt:lpstr>Constantia</vt:lpstr>
      <vt:lpstr>Oswald</vt:lpstr>
      <vt:lpstr>Wingdings 2</vt:lpstr>
      <vt:lpstr>Default</vt:lpstr>
      <vt:lpstr>Slate</vt:lpstr>
      <vt:lpstr>Lecture 9: Negotiations in Practice</vt:lpstr>
      <vt:lpstr>Start Lecture Recording</vt:lpstr>
      <vt:lpstr>Negotiations in practice</vt:lpstr>
      <vt:lpstr>Questions in a negotiation</vt:lpstr>
      <vt:lpstr>Variation in negotiation practice</vt:lpstr>
      <vt:lpstr>How do choices about what’s in climate change agreement affect whether there is one?</vt:lpstr>
      <vt:lpstr>General setup of research question</vt:lpstr>
      <vt:lpstr>Why States Take Positions They Do in Int’l Negotiations</vt:lpstr>
      <vt:lpstr>Assess values of EV and AC for each country &amp; place in predicted cell</vt:lpstr>
      <vt:lpstr>“Proxies” for EV and AC Bahrain as example</vt:lpstr>
      <vt:lpstr>S &amp;V's argument on ozone negotiations: Negotiations reflect interests and power</vt:lpstr>
      <vt:lpstr>Haas argument on ozone negotiations: Negotiations reflect role of scientists</vt:lpstr>
      <vt:lpstr>Example of research in practice</vt:lpstr>
      <vt:lpstr>Why study international environmental politics?</vt:lpstr>
      <vt:lpstr>Research Questions</vt:lpstr>
      <vt:lpstr>Analysis</vt:lpstr>
      <vt:lpstr>Case Studies and Theory Application</vt:lpstr>
      <vt:lpstr>Building a Convincing  Causal Argument for your Final Paper</vt:lpstr>
      <vt:lpstr>Building a Convincing  Causal Argument</vt:lpstr>
      <vt:lpstr>A Convincing Argument Requires</vt:lpstr>
      <vt:lpstr>Treaty 1 – overarching thoughts</vt:lpstr>
      <vt:lpstr>Good general process for writing paper</vt:lpstr>
      <vt:lpstr>Start your paper by thinking</vt:lpstr>
      <vt:lpstr>Potential Independent variables </vt:lpstr>
      <vt:lpstr>Goal: compare behavior regulated by treaty with similar behavior that was not regulated</vt:lpstr>
      <vt:lpstr>Goal: compare behavior regulated by treaty with similar behavior that was not regulated</vt:lpstr>
      <vt:lpstr>PowerPoint Presentation</vt:lpstr>
    </vt:vector>
  </TitlesOfParts>
  <Company>UO 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Ronald Mitchell</dc:creator>
  <cp:lastModifiedBy>Ronald Mitchell</cp:lastModifiedBy>
  <cp:revision>161</cp:revision>
  <dcterms:created xsi:type="dcterms:W3CDTF">2006-02-03T17:47:13Z</dcterms:created>
  <dcterms:modified xsi:type="dcterms:W3CDTF">2020-10-25T15:37:14Z</dcterms:modified>
</cp:coreProperties>
</file>