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8" r:id="rId2"/>
    <p:sldId id="269" r:id="rId3"/>
    <p:sldId id="270" r:id="rId4"/>
    <p:sldId id="271" r:id="rId5"/>
    <p:sldId id="286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2" y="22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41A54-23E3-4D64-9BD3-A0A7612188A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E51EC-6271-4B3D-B5D6-7EA73153F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7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505C55-2DB7-4E1E-A097-5679A7CD75A5}" type="slidenum">
              <a:rPr lang="en-US"/>
              <a:pPr/>
              <a:t>3</a:t>
            </a:fld>
            <a:endParaRPr lang="en-US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3886200" y="867410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b"/>
          <a:lstStyle/>
          <a:p>
            <a:pPr algn="r">
              <a:spcBef>
                <a:spcPct val="20000"/>
              </a:spcBef>
              <a:buFontTx/>
              <a:buChar char="–"/>
            </a:pPr>
            <a:r>
              <a:rPr lang="sv-SE" sz="12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charset="0"/>
              </a:rPr>
              <a:t>11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867410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0163" y="803275"/>
            <a:ext cx="4257675" cy="3194050"/>
          </a:xfrm>
          <a:ln w="12700" cap="flat"/>
        </p:spPr>
      </p:sp>
      <p:sp>
        <p:nvSpPr>
          <p:cNvPr id="8397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75150"/>
            <a:ext cx="5029200" cy="4073525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505C55-2DB7-4E1E-A097-5679A7CD75A5}" type="slidenum">
              <a:rPr lang="en-US"/>
              <a:pPr/>
              <a:t>5</a:t>
            </a:fld>
            <a:endParaRPr lang="en-US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3886200" y="867410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b"/>
          <a:lstStyle/>
          <a:p>
            <a:pPr algn="r">
              <a:spcBef>
                <a:spcPct val="20000"/>
              </a:spcBef>
              <a:buFontTx/>
              <a:buChar char="–"/>
            </a:pPr>
            <a:r>
              <a:rPr lang="sv-SE" sz="12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charset="0"/>
              </a:rPr>
              <a:t>11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867410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0163" y="803275"/>
            <a:ext cx="4257675" cy="3194050"/>
          </a:xfrm>
          <a:ln w="12700" cap="flat"/>
        </p:spPr>
      </p:sp>
      <p:sp>
        <p:nvSpPr>
          <p:cNvPr id="8397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75150"/>
            <a:ext cx="5029200" cy="4073525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44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C66C36-6D7F-45FE-9997-082EBC078CBB}" type="slidenum">
              <a:rPr lang="en-US"/>
              <a:pPr/>
              <a:t>6</a:t>
            </a:fld>
            <a:endParaRPr lang="en-US"/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3886200" y="867410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b"/>
          <a:lstStyle/>
          <a:p>
            <a:pPr algn="r">
              <a:spcBef>
                <a:spcPct val="20000"/>
              </a:spcBef>
              <a:buFontTx/>
              <a:buChar char="–"/>
            </a:pPr>
            <a:r>
              <a:rPr lang="sv-SE" sz="12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charset="0"/>
              </a:rPr>
              <a:t>12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0" y="867410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0163" y="803275"/>
            <a:ext cx="4257675" cy="3194050"/>
          </a:xfrm>
          <a:ln w="12700" cap="flat"/>
        </p:spPr>
      </p:sp>
      <p:sp>
        <p:nvSpPr>
          <p:cNvPr id="860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75150"/>
            <a:ext cx="5029200" cy="4073525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0560C8-1B88-4B00-8872-CD507C366F22}" type="slidenum">
              <a:rPr lang="en-US"/>
              <a:pPr/>
              <a:t>7</a:t>
            </a:fld>
            <a:endParaRPr lang="en-US"/>
          </a:p>
        </p:txBody>
      </p:sp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3886200" y="867410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b"/>
          <a:lstStyle/>
          <a:p>
            <a:pPr algn="r">
              <a:spcBef>
                <a:spcPct val="20000"/>
              </a:spcBef>
              <a:buFontTx/>
              <a:buChar char="–"/>
            </a:pPr>
            <a:r>
              <a:rPr lang="sv-SE" sz="12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charset="0"/>
              </a:rPr>
              <a:t>13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0" y="867410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0163" y="803275"/>
            <a:ext cx="4257675" cy="3194050"/>
          </a:xfrm>
          <a:ln w="12700" cap="flat"/>
        </p:spPr>
      </p:sp>
      <p:sp>
        <p:nvSpPr>
          <p:cNvPr id="880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75150"/>
            <a:ext cx="5029200" cy="4073525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DF2B87-56C0-4DE5-9EC2-A1A2A5252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182DF8-C6A9-422E-9BFD-74E194A3EE9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447800"/>
            <a:ext cx="8077200" cy="2117725"/>
          </a:xfrm>
        </p:spPr>
        <p:txBody>
          <a:bodyPr/>
          <a:lstStyle/>
          <a:p>
            <a:r>
              <a:rPr lang="en-US" sz="3600" dirty="0" smtClean="0"/>
              <a:t>When does Science influence Policy?</a:t>
            </a:r>
            <a:endParaRPr 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9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Successful policy influence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</a:t>
            </a:r>
            <a:r>
              <a:rPr lang="sv-SE" dirty="0" smtClean="0"/>
              <a:t>equires</a:t>
            </a:r>
            <a:r>
              <a:rPr lang="sv-SE" dirty="0"/>
              <a:t>…</a:t>
            </a:r>
          </a:p>
          <a:p>
            <a:pPr lvl="1"/>
            <a:r>
              <a:rPr lang="sv-SE" dirty="0"/>
              <a:t>Salience</a:t>
            </a:r>
          </a:p>
          <a:p>
            <a:pPr lvl="1"/>
            <a:r>
              <a:rPr lang="sv-SE" dirty="0"/>
              <a:t>Credibility</a:t>
            </a:r>
          </a:p>
          <a:p>
            <a:pPr lvl="1"/>
            <a:r>
              <a:rPr lang="sv-SE" dirty="0" smtClean="0"/>
              <a:t>Legitimacy</a:t>
            </a:r>
          </a:p>
          <a:p>
            <a:r>
              <a:rPr lang="sv-SE" dirty="0" smtClean="0"/>
              <a:t>Involves a </a:t>
            </a:r>
            <a:r>
              <a:rPr lang="sv-SE" b="1" i="1" dirty="0" smtClean="0"/>
              <a:t>process</a:t>
            </a:r>
            <a:endParaRPr lang="sv-SE" b="1" i="1" dirty="0"/>
          </a:p>
        </p:txBody>
      </p:sp>
    </p:spTree>
    <p:extLst>
      <p:ext uri="{BB962C8B-B14F-4D97-AF65-F5344CB8AC3E}">
        <p14:creationId xmlns:p14="http://schemas.microsoft.com/office/powerpoint/2010/main" val="1956044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normAutofit fontScale="90000"/>
          </a:bodyPr>
          <a:lstStyle/>
          <a:p>
            <a:r>
              <a:rPr lang="sv-SE" dirty="0" smtClean="0"/>
              <a:t>Requirement 1: Salience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normAutofit/>
          </a:bodyPr>
          <a:lstStyle/>
          <a:p>
            <a:r>
              <a:rPr lang="sv-SE" dirty="0" smtClean="0"/>
              <a:t>Information </a:t>
            </a:r>
            <a:r>
              <a:rPr lang="sv-SE" dirty="0"/>
              <a:t>relevant to an actor’s decision </a:t>
            </a:r>
            <a:r>
              <a:rPr lang="sv-SE" dirty="0" smtClean="0"/>
              <a:t>choices</a:t>
            </a:r>
          </a:p>
          <a:p>
            <a:r>
              <a:rPr lang="sv-SE" dirty="0" smtClean="0"/>
              <a:t>Timing matters, </a:t>
            </a:r>
            <a:r>
              <a:rPr lang="sv-SE" dirty="0"/>
              <a:t>not too early or too late </a:t>
            </a:r>
            <a:r>
              <a:rPr lang="sv-SE" dirty="0" smtClean="0"/>
              <a:t>for decisions </a:t>
            </a:r>
            <a:r>
              <a:rPr lang="sv-SE" dirty="0"/>
              <a:t>being made</a:t>
            </a:r>
          </a:p>
          <a:p>
            <a:r>
              <a:rPr lang="sv-SE" dirty="0"/>
              <a:t>Right scale &amp; scope, not too narrow or too broad</a:t>
            </a:r>
          </a:p>
          <a:p>
            <a:r>
              <a:rPr lang="sv-SE" dirty="0"/>
              <a:t>Options </a:t>
            </a:r>
            <a:r>
              <a:rPr lang="sv-SE" dirty="0" smtClean="0"/>
              <a:t>must </a:t>
            </a:r>
            <a:r>
              <a:rPr lang="sv-SE" dirty="0"/>
              <a:t>be “viable”</a:t>
            </a:r>
          </a:p>
        </p:txBody>
      </p:sp>
    </p:spTree>
    <p:extLst>
      <p:ext uri="{BB962C8B-B14F-4D97-AF65-F5344CB8AC3E}">
        <p14:creationId xmlns:p14="http://schemas.microsoft.com/office/powerpoint/2010/main" val="364074845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Requirement 1: </a:t>
            </a:r>
            <a:r>
              <a:rPr lang="en-US" dirty="0" smtClean="0"/>
              <a:t>Salience</a:t>
            </a:r>
            <a:br>
              <a:rPr lang="en-US" dirty="0" smtClean="0"/>
            </a:br>
            <a:r>
              <a:rPr lang="en-US" dirty="0" smtClean="0"/>
              <a:t>(no chance of salience)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Discussing adaptation in 2004</a:t>
            </a:r>
          </a:p>
          <a:p>
            <a:r>
              <a:rPr lang="en-US" dirty="0" smtClean="0"/>
              <a:t>Optimal gas tax for US policy-makers</a:t>
            </a:r>
          </a:p>
          <a:p>
            <a:r>
              <a:rPr lang="en-US" dirty="0" smtClean="0"/>
              <a:t>Strategies for building a no-growth economy</a:t>
            </a:r>
          </a:p>
        </p:txBody>
      </p:sp>
    </p:spTree>
    <p:extLst>
      <p:ext uri="{BB962C8B-B14F-4D97-AF65-F5344CB8AC3E}">
        <p14:creationId xmlns:p14="http://schemas.microsoft.com/office/powerpoint/2010/main" val="14413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normAutofit fontScale="90000"/>
          </a:bodyPr>
          <a:lstStyle/>
          <a:p>
            <a:r>
              <a:rPr lang="sv-SE" dirty="0"/>
              <a:t>Requirement 1: </a:t>
            </a:r>
            <a:r>
              <a:rPr lang="en-US" dirty="0"/>
              <a:t>Salience</a:t>
            </a:r>
            <a:br>
              <a:rPr lang="en-US" dirty="0"/>
            </a:br>
            <a:r>
              <a:rPr lang="en-US" dirty="0"/>
              <a:t>(potential salience)</a:t>
            </a:r>
            <a:endParaRPr lang="sv-SE" dirty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normAutofit/>
          </a:bodyPr>
          <a:lstStyle/>
          <a:p>
            <a:r>
              <a:rPr lang="en-US" dirty="0"/>
              <a:t>Farmers in Zimbabwe WANT to know</a:t>
            </a:r>
          </a:p>
          <a:p>
            <a:pPr lvl="1"/>
            <a:r>
              <a:rPr lang="en-US" dirty="0"/>
              <a:t>How to take advantage of </a:t>
            </a:r>
            <a:r>
              <a:rPr lang="en-US" b="1" i="1" u="sng" dirty="0"/>
              <a:t>rainy</a:t>
            </a:r>
            <a:r>
              <a:rPr lang="en-US" dirty="0"/>
              <a:t> years</a:t>
            </a:r>
          </a:p>
          <a:p>
            <a:pPr lvl="2"/>
            <a:r>
              <a:rPr lang="en-US" sz="2800" dirty="0"/>
              <a:t>What plants do well during rainy years?</a:t>
            </a:r>
          </a:p>
          <a:p>
            <a:pPr lvl="2"/>
            <a:r>
              <a:rPr lang="en-US" sz="2800" dirty="0"/>
              <a:t>Which years are likely to be rainy?</a:t>
            </a:r>
          </a:p>
          <a:p>
            <a:r>
              <a:rPr lang="en-US" dirty="0"/>
              <a:t>What Met Societies give farmers: </a:t>
            </a:r>
          </a:p>
          <a:p>
            <a:pPr lvl="2"/>
            <a:r>
              <a:rPr lang="en-US" sz="2800" dirty="0"/>
              <a:t>Which years are likely to be droughts?</a:t>
            </a:r>
          </a:p>
          <a:p>
            <a:r>
              <a:rPr lang="en-US" dirty="0"/>
              <a:t>Source: Anthony </a:t>
            </a:r>
            <a:r>
              <a:rPr lang="en-US" dirty="0" err="1"/>
              <a:t>Patt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30289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normAutofit fontScale="90000"/>
          </a:bodyPr>
          <a:lstStyle/>
          <a:p>
            <a:r>
              <a:rPr lang="sv-SE" dirty="0" smtClean="0"/>
              <a:t>Requirement 2: Credibility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r>
              <a:rPr lang="sv-SE" dirty="0" smtClean="0"/>
              <a:t>“Worth believing</a:t>
            </a:r>
            <a:r>
              <a:rPr lang="sv-SE" dirty="0"/>
              <a:t>”</a:t>
            </a:r>
          </a:p>
          <a:p>
            <a:r>
              <a:rPr lang="sv-SE" dirty="0"/>
              <a:t>Judged by proxy</a:t>
            </a:r>
          </a:p>
          <a:p>
            <a:pPr lvl="1"/>
            <a:r>
              <a:rPr lang="sv-SE" dirty="0"/>
              <a:t>Participants: expertise &amp; trustworthiness</a:t>
            </a:r>
          </a:p>
          <a:p>
            <a:pPr lvl="1"/>
            <a:r>
              <a:rPr lang="sv-SE" dirty="0"/>
              <a:t>Process rules: methods &amp; </a:t>
            </a:r>
            <a:r>
              <a:rPr lang="sv-SE" dirty="0" smtClean="0"/>
              <a:t>funding</a:t>
            </a:r>
          </a:p>
          <a:p>
            <a:r>
              <a:rPr lang="sv-SE" dirty="0" smtClean="0"/>
              <a:t>Even “truth” may be rejected if proposed by those, or in ways, that “can’t be trusted”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6854304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normAutofit fontScale="90000"/>
          </a:bodyPr>
          <a:lstStyle/>
          <a:p>
            <a:r>
              <a:rPr lang="sv-SE" dirty="0" smtClean="0"/>
              <a:t>Requirement 3: Legitimacy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r>
              <a:rPr lang="sv-SE" dirty="0"/>
              <a:t>Process must treat concerns and values of those affected (stakeholders) fairly and with respect</a:t>
            </a:r>
          </a:p>
          <a:p>
            <a:r>
              <a:rPr lang="sv-SE" dirty="0"/>
              <a:t>Judged based on: </a:t>
            </a:r>
          </a:p>
          <a:p>
            <a:pPr lvl="1"/>
            <a:r>
              <a:rPr lang="sv-SE" dirty="0"/>
              <a:t>Participants: were those with “my” views included?</a:t>
            </a:r>
          </a:p>
          <a:p>
            <a:pPr lvl="1"/>
            <a:r>
              <a:rPr lang="sv-SE" dirty="0"/>
              <a:t>Process: were my concerns and values inputs to process and given fair hearing?</a:t>
            </a:r>
          </a:p>
        </p:txBody>
      </p:sp>
    </p:spTree>
    <p:extLst>
      <p:ext uri="{BB962C8B-B14F-4D97-AF65-F5344CB8AC3E}">
        <p14:creationId xmlns:p14="http://schemas.microsoft.com/office/powerpoint/2010/main" val="45963377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Requirement 3: Legitimacy</a:t>
            </a:r>
            <a:br>
              <a:rPr lang="sv-SE" dirty="0" smtClean="0"/>
            </a:br>
            <a:r>
              <a:rPr lang="en-US" dirty="0" smtClean="0"/>
              <a:t>(little chance of legitimacy)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Speaking truth to power</a:t>
            </a:r>
          </a:p>
          <a:p>
            <a:r>
              <a:rPr lang="en-US" dirty="0" smtClean="0"/>
              <a:t>Not invented here: </a:t>
            </a:r>
          </a:p>
          <a:p>
            <a:pPr lvl="1"/>
            <a:r>
              <a:rPr lang="en-US" dirty="0" smtClean="0"/>
              <a:t>European science in international negotiations on persistent organic pollutants</a:t>
            </a:r>
          </a:p>
        </p:txBody>
      </p:sp>
    </p:spTree>
    <p:extLst>
      <p:ext uri="{BB962C8B-B14F-4D97-AF65-F5344CB8AC3E}">
        <p14:creationId xmlns:p14="http://schemas.microsoft.com/office/powerpoint/2010/main" val="3493383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do policy-relevant science – theory</a:t>
            </a:r>
            <a:endParaRPr lang="en-US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v-SE" sz="2800" dirty="0" smtClean="0"/>
              <a:t>Adopt long-term "co-production" perspective</a:t>
            </a:r>
          </a:p>
          <a:p>
            <a:pPr>
              <a:lnSpc>
                <a:spcPct val="90000"/>
              </a:lnSpc>
            </a:pPr>
            <a:r>
              <a:rPr lang="sv-SE" sz="2800" dirty="0" smtClean="0"/>
              <a:t>Integrate </a:t>
            </a:r>
            <a:r>
              <a:rPr lang="sv-SE" sz="2800" dirty="0"/>
              <a:t>scientists, stakeholders, and policymakers in "doing the science":</a:t>
            </a:r>
          </a:p>
          <a:p>
            <a:pPr lvl="1">
              <a:lnSpc>
                <a:spcPct val="90000"/>
              </a:lnSpc>
            </a:pPr>
            <a:r>
              <a:rPr lang="sv-SE" sz="2400" dirty="0"/>
              <a:t>Gets questions right (salience)</a:t>
            </a:r>
          </a:p>
          <a:p>
            <a:pPr lvl="1">
              <a:lnSpc>
                <a:spcPct val="90000"/>
              </a:lnSpc>
            </a:pPr>
            <a:r>
              <a:rPr lang="sv-SE" sz="2400" dirty="0"/>
              <a:t>Gains access to better data (credibility)</a:t>
            </a:r>
          </a:p>
          <a:p>
            <a:pPr lvl="1">
              <a:lnSpc>
                <a:spcPct val="90000"/>
              </a:lnSpc>
            </a:pPr>
            <a:r>
              <a:rPr lang="sv-SE" sz="2400" dirty="0"/>
              <a:t>Respects stakeholders’ concerns (legitimacy)</a:t>
            </a:r>
          </a:p>
          <a:p>
            <a:pPr>
              <a:lnSpc>
                <a:spcPct val="90000"/>
              </a:lnSpc>
            </a:pPr>
            <a:r>
              <a:rPr lang="sv-SE" sz="2800" dirty="0"/>
              <a:t>Choices about models, facts, beliefs, and options matter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Science </a:t>
            </a:r>
            <a:r>
              <a:rPr lang="en-US" sz="2800" dirty="0"/>
              <a:t>cannot arbitrate when Values differ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1767040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do policy-relevant science – practice</a:t>
            </a:r>
            <a:endParaRPr lang="en-US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81200"/>
            <a:ext cx="8001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v-SE" dirty="0" smtClean="0"/>
              <a:t>Identify what IS salient, don’t make it salient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Involve stakeholders in the process and respect their concerns</a:t>
            </a:r>
          </a:p>
          <a:p>
            <a:pPr>
              <a:lnSpc>
                <a:spcPct val="90000"/>
              </a:lnSpc>
            </a:pPr>
            <a:r>
              <a:rPr lang="sv-SE" sz="2800" dirty="0" smtClean="0"/>
              <a:t>Become part of a team; share the credit</a:t>
            </a:r>
          </a:p>
          <a:p>
            <a:pPr>
              <a:lnSpc>
                <a:spcPct val="90000"/>
              </a:lnSpc>
            </a:pPr>
            <a:r>
              <a:rPr lang="sv-SE" sz="2800" dirty="0" smtClean="0"/>
              <a:t>Check in regularly</a:t>
            </a:r>
          </a:p>
          <a:p>
            <a:pPr>
              <a:lnSpc>
                <a:spcPct val="90000"/>
              </a:lnSpc>
            </a:pPr>
            <a:r>
              <a:rPr lang="sv-SE" sz="2800" dirty="0" smtClean="0"/>
              <a:t>Evaluate your process and impact</a:t>
            </a:r>
          </a:p>
        </p:txBody>
      </p:sp>
    </p:spTree>
    <p:extLst>
      <p:ext uri="{BB962C8B-B14F-4D97-AF65-F5344CB8AC3E}">
        <p14:creationId xmlns:p14="http://schemas.microsoft.com/office/powerpoint/2010/main" val="1088932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How Science has Influenced Policy in Climate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/>
              <a:t>did it have influence in 1992?</a:t>
            </a:r>
          </a:p>
          <a:p>
            <a:r>
              <a:rPr lang="en-US" dirty="0"/>
              <a:t>Why does it influence some countries and not others?</a:t>
            </a:r>
          </a:p>
          <a:p>
            <a:r>
              <a:rPr lang="en-US" dirty="0"/>
              <a:t>Why did it lose influence in US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341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How Science has Influenced Policy in Climate </a:t>
            </a:r>
            <a:r>
              <a:rPr lang="en-US" dirty="0" smtClean="0"/>
              <a:t>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US </a:t>
            </a:r>
            <a:r>
              <a:rPr lang="en-US" sz="2800" dirty="0"/>
              <a:t>was “first in”, and President Bush went to Rio to sign it, and US ratified it</a:t>
            </a:r>
          </a:p>
          <a:p>
            <a:r>
              <a:rPr lang="en-US" sz="2800" dirty="0"/>
              <a:t>But US pushed Kyoto in 1997 and never ratified it</a:t>
            </a:r>
          </a:p>
          <a:p>
            <a:r>
              <a:rPr lang="en-US" sz="2800" dirty="0"/>
              <a:t>Prospects in US have gotten worse over time</a:t>
            </a:r>
          </a:p>
          <a:p>
            <a:r>
              <a:rPr lang="en-US" sz="2800" dirty="0"/>
              <a:t>But European states have stayed supportive throughout this time</a:t>
            </a:r>
          </a:p>
          <a:p>
            <a:r>
              <a:rPr lang="en-US" sz="2800" dirty="0"/>
              <a:t>US is one of only a few countries in which there is real contestation of the </a:t>
            </a:r>
            <a:r>
              <a:rPr lang="en-US" sz="2800" dirty="0" smtClean="0"/>
              <a:t>science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34309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Concluding </a:t>
            </a:r>
            <a:r>
              <a:rPr lang="en-US" dirty="0" smtClean="0"/>
              <a:t>Review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Salience</a:t>
            </a:r>
          </a:p>
          <a:p>
            <a:r>
              <a:rPr lang="en-US" sz="2800" dirty="0" smtClean="0"/>
              <a:t>Credibility</a:t>
            </a:r>
          </a:p>
          <a:p>
            <a:r>
              <a:rPr lang="en-US" sz="2800" dirty="0" smtClean="0"/>
              <a:t>Legitimacy</a:t>
            </a:r>
          </a:p>
          <a:p>
            <a:r>
              <a:rPr lang="en-US" sz="2800" dirty="0" smtClean="0"/>
              <a:t>Process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71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0831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</TotalTime>
  <Words>471</Words>
  <Application>Microsoft Office PowerPoint</Application>
  <PresentationFormat>On-screen Show (4:3)</PresentationFormat>
  <Paragraphs>76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Constantia</vt:lpstr>
      <vt:lpstr>Times</vt:lpstr>
      <vt:lpstr>Wingdings 2</vt:lpstr>
      <vt:lpstr>Flow</vt:lpstr>
      <vt:lpstr>When does Science influence Policy?</vt:lpstr>
      <vt:lpstr>Successful policy influence </vt:lpstr>
      <vt:lpstr>Requirement 1: Salience </vt:lpstr>
      <vt:lpstr>Requirement 1: Salience (no chance of salience)</vt:lpstr>
      <vt:lpstr>Requirement 1: Salience (potential salience)</vt:lpstr>
      <vt:lpstr>Requirement 2: Credibility </vt:lpstr>
      <vt:lpstr>Requirement 3: Legitimacy </vt:lpstr>
      <vt:lpstr>Requirement 3: Legitimacy (little chance of legitimacy)</vt:lpstr>
      <vt:lpstr>How to do policy-relevant science – theory</vt:lpstr>
      <vt:lpstr>How to do policy-relevant science – practice</vt:lpstr>
      <vt:lpstr>How Science has Influenced Policy in Climate Change</vt:lpstr>
      <vt:lpstr>How Science has Influenced Policy in Climate Change</vt:lpstr>
      <vt:lpstr>Concluding Review </vt:lpstr>
      <vt:lpstr>PowerPoint Presentation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#2</dc:creator>
  <cp:lastModifiedBy>Ronald Mitchell</cp:lastModifiedBy>
  <cp:revision>8</cp:revision>
  <dcterms:created xsi:type="dcterms:W3CDTF">2014-10-22T15:07:01Z</dcterms:created>
  <dcterms:modified xsi:type="dcterms:W3CDTF">2019-10-21T20:05:03Z</dcterms:modified>
</cp:coreProperties>
</file>