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3" r:id="rId2"/>
    <p:sldId id="291" r:id="rId3"/>
    <p:sldId id="304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5" r:id="rId15"/>
    <p:sldId id="267" r:id="rId16"/>
    <p:sldId id="268" r:id="rId17"/>
    <p:sldId id="269" r:id="rId18"/>
    <p:sldId id="289" r:id="rId19"/>
    <p:sldId id="281" r:id="rId20"/>
    <p:sldId id="282" r:id="rId21"/>
    <p:sldId id="270" r:id="rId22"/>
    <p:sldId id="292" r:id="rId23"/>
    <p:sldId id="271" r:id="rId24"/>
    <p:sldId id="284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615" autoAdjust="0"/>
    <p:restoredTop sz="86387" autoAdjust="0"/>
  </p:normalViewPr>
  <p:slideViewPr>
    <p:cSldViewPr>
      <p:cViewPr varScale="1">
        <p:scale>
          <a:sx n="78" d="100"/>
          <a:sy n="78" d="100"/>
        </p:scale>
        <p:origin x="102" y="8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47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D05D6-86FA-4C5D-B985-EF2B0558B79C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589E-C1CE-40B3-9FF5-163FEB782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8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</a:t>
            </a:r>
            <a:r>
              <a:rPr lang="en-US" dirty="0" err="1" smtClean="0"/>
              <a:t>Eval</a:t>
            </a:r>
            <a:r>
              <a:rPr lang="en-US" dirty="0" smtClean="0"/>
              <a:t> of Teaching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out piece of paper </a:t>
            </a:r>
          </a:p>
          <a:p>
            <a:r>
              <a:rPr lang="en-US" dirty="0" smtClean="0"/>
              <a:t>Do NOT put your name on it</a:t>
            </a:r>
          </a:p>
          <a:p>
            <a:r>
              <a:rPr lang="en-US" dirty="0" smtClean="0"/>
              <a:t>What should Prof. Mitchell</a:t>
            </a:r>
          </a:p>
          <a:p>
            <a:pPr lvl="1"/>
            <a:r>
              <a:rPr lang="en-US" dirty="0" smtClean="0"/>
              <a:t>Start doing?</a:t>
            </a:r>
          </a:p>
          <a:p>
            <a:pPr lvl="1"/>
            <a:r>
              <a:rPr lang="en-US" dirty="0" smtClean="0"/>
              <a:t>Stop doing</a:t>
            </a:r>
          </a:p>
          <a:p>
            <a:pPr lvl="1"/>
            <a:r>
              <a:rPr lang="en-US" dirty="0" smtClean="0"/>
              <a:t>Continue doing</a:t>
            </a:r>
          </a:p>
        </p:txBody>
      </p:sp>
    </p:spTree>
    <p:extLst>
      <p:ext uri="{BB962C8B-B14F-4D97-AF65-F5344CB8AC3E}">
        <p14:creationId xmlns:p14="http://schemas.microsoft.com/office/powerpoint/2010/main" val="427539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Young and </a:t>
            </a:r>
            <a:r>
              <a:rPr lang="en-US" dirty="0" err="1" smtClean="0"/>
              <a:t>Osherenko</a:t>
            </a:r>
            <a:endParaRPr lang="en-US" dirty="0" smtClean="0"/>
          </a:p>
          <a:p>
            <a:r>
              <a:rPr lang="en-US" dirty="0" err="1" smtClean="0"/>
              <a:t>Koremenos</a:t>
            </a:r>
            <a:r>
              <a:rPr lang="en-US" dirty="0" smtClean="0"/>
              <a:t> et 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06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Young and </a:t>
            </a:r>
            <a:r>
              <a:rPr lang="en-US" dirty="0" err="1" smtClean="0"/>
              <a:t>Osherenko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Institutional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/>
          </a:bodyPr>
          <a:lstStyle/>
          <a:p>
            <a:r>
              <a:rPr lang="en-US" dirty="0" smtClean="0"/>
              <a:t>Argument about factors that make likely for institution to form</a:t>
            </a:r>
            <a:endParaRPr lang="en-US" dirty="0"/>
          </a:p>
          <a:p>
            <a:r>
              <a:rPr lang="en-US" b="1" u="sng" dirty="0"/>
              <a:t>Interests:</a:t>
            </a:r>
            <a:r>
              <a:rPr lang="en-US" dirty="0"/>
              <a:t> leadership; terms of institution must fit </a:t>
            </a:r>
            <a:r>
              <a:rPr lang="en-US" dirty="0" smtClean="0"/>
              <a:t>interests</a:t>
            </a:r>
          </a:p>
          <a:p>
            <a:pPr lvl="1"/>
            <a:r>
              <a:rPr lang="en-US" dirty="0" smtClean="0"/>
              <a:t>Some actors must want an institution enough to create one that fits</a:t>
            </a:r>
            <a:endParaRPr lang="en-US" dirty="0"/>
          </a:p>
          <a:p>
            <a:r>
              <a:rPr lang="en-US" b="1" u="sng" dirty="0" smtClean="0"/>
              <a:t>Power:</a:t>
            </a:r>
            <a:r>
              <a:rPr lang="en-US" dirty="0" smtClean="0"/>
              <a:t> hegemony; various forms of polarity</a:t>
            </a:r>
          </a:p>
          <a:p>
            <a:pPr lvl="1"/>
            <a:r>
              <a:rPr lang="en-US" dirty="0"/>
              <a:t>Forming </a:t>
            </a:r>
            <a:r>
              <a:rPr lang="en-US" dirty="0" smtClean="0"/>
              <a:t>institution </a:t>
            </a:r>
            <a:r>
              <a:rPr lang="en-US" dirty="0"/>
              <a:t>must be in </a:t>
            </a:r>
            <a:r>
              <a:rPr lang="en-US" dirty="0" smtClean="0"/>
              <a:t>interests </a:t>
            </a:r>
            <a:r>
              <a:rPr lang="en-US" dirty="0"/>
              <a:t>of </a:t>
            </a:r>
            <a:r>
              <a:rPr lang="en-US" dirty="0" smtClean="0"/>
              <a:t>powerful </a:t>
            </a:r>
            <a:r>
              <a:rPr lang="en-US" dirty="0"/>
              <a:t>states in </a:t>
            </a:r>
            <a:r>
              <a:rPr lang="en-US" dirty="0" smtClean="0"/>
              <a:t>system</a:t>
            </a:r>
          </a:p>
          <a:p>
            <a:r>
              <a:rPr lang="en-US" b="1" u="sng" dirty="0" smtClean="0"/>
              <a:t>Knowledge:</a:t>
            </a:r>
            <a:r>
              <a:rPr lang="en-US" dirty="0" smtClean="0"/>
              <a:t> shared; epistemic communities</a:t>
            </a:r>
          </a:p>
          <a:p>
            <a:pPr lvl="1"/>
            <a:r>
              <a:rPr lang="en-US" dirty="0" smtClean="0"/>
              <a:t>Must have shared view of problem</a:t>
            </a:r>
          </a:p>
          <a:p>
            <a:r>
              <a:rPr lang="en-US" b="1" u="sng" dirty="0" smtClean="0"/>
              <a:t>Context:</a:t>
            </a:r>
            <a:r>
              <a:rPr lang="en-US" dirty="0" smtClean="0"/>
              <a:t> broad shifts, crises</a:t>
            </a:r>
          </a:p>
          <a:p>
            <a:r>
              <a:rPr lang="en-US" b="1" u="sng" dirty="0" smtClean="0"/>
              <a:t>Processes:</a:t>
            </a:r>
            <a:r>
              <a:rPr lang="en-US" dirty="0" smtClean="0"/>
              <a:t> substitutions; interactions</a:t>
            </a:r>
            <a:endParaRPr lang="en-US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0517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Koremenos</a:t>
            </a:r>
            <a:r>
              <a:rPr lang="en-US" dirty="0" smtClean="0"/>
              <a:t> et al. 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alternative way to structure the same things that Young and Osherenko are trying to explain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85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Koremenos et al. Predictions re: Institutional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Distribution </a:t>
            </a:r>
          </a:p>
          <a:p>
            <a:pPr lvl="1"/>
            <a:r>
              <a:rPr lang="en-US" smtClean="0"/>
              <a:t>Prediction: distribution problems =&gt; HARDER to resolve</a:t>
            </a:r>
          </a:p>
          <a:p>
            <a:r>
              <a:rPr lang="en-US" smtClean="0"/>
              <a:t>Enforcement</a:t>
            </a:r>
          </a:p>
          <a:p>
            <a:pPr lvl="1"/>
            <a:r>
              <a:rPr lang="en-US" smtClean="0"/>
              <a:t>Prediction: enforcement problems =&gt; HARDER to resolve</a:t>
            </a:r>
          </a:p>
          <a:p>
            <a:r>
              <a:rPr lang="en-US" smtClean="0"/>
              <a:t>Number of actors </a:t>
            </a:r>
          </a:p>
          <a:p>
            <a:pPr lvl="1"/>
            <a:r>
              <a:rPr lang="en-US" smtClean="0"/>
              <a:t>Prediction: more actors =&gt; HARDER to resolve</a:t>
            </a:r>
          </a:p>
          <a:p>
            <a:r>
              <a:rPr lang="en-US" smtClean="0"/>
              <a:t>Uncertainty about: </a:t>
            </a:r>
          </a:p>
          <a:p>
            <a:pPr lvl="1"/>
            <a:r>
              <a:rPr lang="en-US" smtClean="0"/>
              <a:t>Behavior of other actors</a:t>
            </a:r>
          </a:p>
          <a:p>
            <a:pPr lvl="1"/>
            <a:r>
              <a:rPr lang="en-US" smtClean="0"/>
              <a:t>Preferences of other actors</a:t>
            </a:r>
          </a:p>
          <a:p>
            <a:pPr lvl="1"/>
            <a:r>
              <a:rPr lang="en-US" smtClean="0"/>
              <a:t>State of world</a:t>
            </a:r>
          </a:p>
          <a:p>
            <a:r>
              <a:rPr lang="en-US" smtClean="0"/>
              <a:t>Norms</a:t>
            </a:r>
          </a:p>
          <a:p>
            <a:r>
              <a:rPr lang="en-US" smtClean="0"/>
              <a:t>Broader context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1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Distribution matters because power matters</a:t>
            </a:r>
          </a:p>
          <a:p>
            <a:r>
              <a:rPr lang="en-US" dirty="0" smtClean="0"/>
              <a:t>Not all issues pose same distributional issues</a:t>
            </a:r>
          </a:p>
          <a:p>
            <a:pPr lvl="1"/>
            <a:r>
              <a:rPr lang="en-US" dirty="0" smtClean="0"/>
              <a:t>Harder: territorial disputes, satellite slots, resource access</a:t>
            </a:r>
          </a:p>
          <a:p>
            <a:pPr lvl="1"/>
            <a:r>
              <a:rPr lang="en-US" dirty="0" smtClean="0"/>
              <a:t>Easier: free trade, human rights</a:t>
            </a:r>
          </a:p>
          <a:p>
            <a:r>
              <a:rPr lang="en-US" dirty="0" smtClean="0"/>
              <a:t>Matters most when states in “relative gains” mode</a:t>
            </a:r>
          </a:p>
          <a:p>
            <a:r>
              <a:rPr lang="en-US" b="1" i="1" dirty="0" smtClean="0"/>
              <a:t>Prediction</a:t>
            </a:r>
            <a:r>
              <a:rPr lang="en-US" dirty="0" smtClean="0"/>
              <a:t>: distribution problems make it HARDER to reach agreement</a:t>
            </a:r>
          </a:p>
        </p:txBody>
      </p:sp>
    </p:spTree>
    <p:extLst>
      <p:ext uri="{BB962C8B-B14F-4D97-AF65-F5344CB8AC3E}">
        <p14:creationId xmlns:p14="http://schemas.microsoft.com/office/powerpoint/2010/main" val="402182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Enforcement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much do states care about enforcement?</a:t>
            </a:r>
          </a:p>
          <a:p>
            <a:pPr lvl="1"/>
            <a:r>
              <a:rPr lang="en-US" dirty="0" smtClean="0"/>
              <a:t>How readily do violations come to light?</a:t>
            </a:r>
          </a:p>
          <a:p>
            <a:pPr lvl="1"/>
            <a:r>
              <a:rPr lang="en-US" dirty="0" smtClean="0"/>
              <a:t>If they come to light, will actors stop?</a:t>
            </a:r>
          </a:p>
          <a:p>
            <a:pPr lvl="1"/>
            <a:r>
              <a:rPr lang="en-US" dirty="0" smtClean="0"/>
              <a:t>How “violation tolerant” are others?</a:t>
            </a:r>
          </a:p>
          <a:p>
            <a:r>
              <a:rPr lang="en-US" dirty="0" smtClean="0"/>
              <a:t>Issues pose different enforcement problems</a:t>
            </a:r>
          </a:p>
          <a:p>
            <a:pPr lvl="1"/>
            <a:r>
              <a:rPr lang="en-US" dirty="0" smtClean="0"/>
              <a:t>Harder: nuclear weapons, free trade</a:t>
            </a:r>
          </a:p>
          <a:p>
            <a:pPr lvl="1"/>
            <a:r>
              <a:rPr lang="en-US" dirty="0" smtClean="0"/>
              <a:t>Easier: environment, human rights</a:t>
            </a:r>
          </a:p>
          <a:p>
            <a:r>
              <a:rPr lang="en-US" dirty="0" smtClean="0"/>
              <a:t>Enforcement matters more for “high politics” issues</a:t>
            </a:r>
          </a:p>
          <a:p>
            <a:r>
              <a:rPr lang="en-US" b="1" i="1" dirty="0" smtClean="0"/>
              <a:t>Prediction</a:t>
            </a:r>
            <a:r>
              <a:rPr lang="en-US" dirty="0" smtClean="0"/>
              <a:t>: enforcement problems make it HARDER to reach agreement</a:t>
            </a:r>
          </a:p>
        </p:txBody>
      </p:sp>
    </p:spTree>
    <p:extLst>
      <p:ext uri="{BB962C8B-B14F-4D97-AF65-F5344CB8AC3E}">
        <p14:creationId xmlns:p14="http://schemas.microsoft.com/office/powerpoint/2010/main" val="3616378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Differs from membership: how many important actors needed to resolve problem</a:t>
            </a:r>
          </a:p>
          <a:p>
            <a:pPr lvl="1"/>
            <a:r>
              <a:rPr lang="en-US" dirty="0" smtClean="0"/>
              <a:t>Harder (many): human rights, trade</a:t>
            </a:r>
          </a:p>
          <a:p>
            <a:pPr lvl="1"/>
            <a:r>
              <a:rPr lang="en-US" dirty="0" smtClean="0"/>
              <a:t>Easier (few): river basins, satellite slots</a:t>
            </a:r>
            <a:endParaRPr lang="en-US" b="1" i="1" dirty="0" smtClean="0"/>
          </a:p>
          <a:p>
            <a:r>
              <a:rPr lang="en-US" b="1" i="1" dirty="0" smtClean="0"/>
              <a:t>Prediction</a:t>
            </a:r>
            <a:r>
              <a:rPr lang="en-US" dirty="0" smtClean="0"/>
              <a:t>: More actors (usually) make it HARDER to reach agreement</a:t>
            </a:r>
          </a:p>
          <a:p>
            <a:r>
              <a:rPr lang="en-US" dirty="0" smtClean="0"/>
              <a:t>Types of actors also matter: is problem due to states, corporations, individuals, society?  Relationship of </a:t>
            </a:r>
            <a:r>
              <a:rPr lang="en-US" dirty="0" err="1" smtClean="0"/>
              <a:t>gov’t</a:t>
            </a:r>
            <a:r>
              <a:rPr lang="en-US" dirty="0" smtClean="0"/>
              <a:t> to actor causing problem.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401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Uncertainty</a:t>
            </a:r>
            <a:br>
              <a:rPr lang="en-US" dirty="0" smtClean="0"/>
            </a:br>
            <a:r>
              <a:rPr lang="en-US" dirty="0" smtClean="0"/>
              <a:t>Behavior of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victim tell what perpetrator is doing?</a:t>
            </a:r>
          </a:p>
          <a:p>
            <a:r>
              <a:rPr lang="en-US" dirty="0" smtClean="0"/>
              <a:t>Does technology offer promise or does transparency require their cooperation?</a:t>
            </a:r>
          </a:p>
          <a:p>
            <a:pPr lvl="1"/>
            <a:r>
              <a:rPr lang="en-US" dirty="0" smtClean="0"/>
              <a:t>Harder: military problems, NTBs, human rights, corruption</a:t>
            </a:r>
          </a:p>
          <a:p>
            <a:pPr lvl="1"/>
            <a:r>
              <a:rPr lang="en-US" dirty="0" smtClean="0"/>
              <a:t>Easier: tariffs, satellite orbits, radio spectrum, climate change</a:t>
            </a:r>
          </a:p>
          <a:p>
            <a:r>
              <a:rPr lang="en-US" b="1" i="1" dirty="0" smtClean="0"/>
              <a:t>Prediction</a:t>
            </a:r>
            <a:r>
              <a:rPr lang="en-US" dirty="0" smtClean="0"/>
              <a:t>: behavioral uncertainty makes problems HARDER to resolve</a:t>
            </a:r>
          </a:p>
        </p:txBody>
      </p:sp>
    </p:spTree>
    <p:extLst>
      <p:ext uri="{BB962C8B-B14F-4D97-AF65-F5344CB8AC3E}">
        <p14:creationId xmlns:p14="http://schemas.microsoft.com/office/powerpoint/2010/main" val="4279252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Uncertainty</a:t>
            </a:r>
            <a:br>
              <a:rPr lang="en-US" dirty="0" smtClean="0"/>
            </a:br>
            <a:r>
              <a:rPr lang="en-US" dirty="0" smtClean="0"/>
              <a:t>State of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consequences of individual or collective actions</a:t>
            </a:r>
          </a:p>
          <a:p>
            <a:r>
              <a:rPr lang="en-US" dirty="0" smtClean="0"/>
              <a:t>Scientific knowledge</a:t>
            </a:r>
          </a:p>
          <a:p>
            <a:pPr lvl="1"/>
            <a:r>
              <a:rPr lang="en-US" dirty="0" smtClean="0"/>
              <a:t>Harder: environmental problems, health problems</a:t>
            </a:r>
          </a:p>
          <a:p>
            <a:pPr lvl="1"/>
            <a:r>
              <a:rPr lang="en-US" dirty="0" smtClean="0"/>
              <a:t>Easier: trade, arms control</a:t>
            </a:r>
          </a:p>
          <a:p>
            <a:r>
              <a:rPr lang="en-US" dirty="0" smtClean="0"/>
              <a:t> </a:t>
            </a:r>
            <a:r>
              <a:rPr lang="en-US" b="1" i="1" dirty="0" smtClean="0"/>
              <a:t>Prediction</a:t>
            </a:r>
            <a:r>
              <a:rPr lang="en-US" dirty="0" smtClean="0"/>
              <a:t>: state of world uncertainty makes problems HARDER to resolve</a:t>
            </a:r>
          </a:p>
        </p:txBody>
      </p:sp>
    </p:spTree>
    <p:extLst>
      <p:ext uri="{BB962C8B-B14F-4D97-AF65-F5344CB8AC3E}">
        <p14:creationId xmlns:p14="http://schemas.microsoft.com/office/powerpoint/2010/main" val="404468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Uncertainty</a:t>
            </a:r>
            <a:br>
              <a:rPr lang="en-US" dirty="0" smtClean="0"/>
            </a:br>
            <a:r>
              <a:rPr lang="en-US" dirty="0" smtClean="0"/>
              <a:t>Preferences of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each side know preferences of other?</a:t>
            </a:r>
          </a:p>
          <a:p>
            <a:r>
              <a:rPr lang="en-US" dirty="0" smtClean="0"/>
              <a:t>Are domestic politics obvious to others?</a:t>
            </a:r>
          </a:p>
          <a:p>
            <a:pPr lvl="1"/>
            <a:r>
              <a:rPr lang="en-US" dirty="0" smtClean="0"/>
              <a:t>Harder: non-democracies, monetary policies, environmental policy, divided domestic politics</a:t>
            </a:r>
          </a:p>
          <a:p>
            <a:pPr lvl="1"/>
            <a:r>
              <a:rPr lang="en-US" dirty="0" smtClean="0"/>
              <a:t>Easier: health policy, air traffic control</a:t>
            </a:r>
          </a:p>
          <a:p>
            <a:r>
              <a:rPr lang="en-US" b="1" i="1" dirty="0" smtClean="0"/>
              <a:t>Prediction</a:t>
            </a:r>
            <a:r>
              <a:rPr lang="en-US" dirty="0" smtClean="0"/>
              <a:t>: preferences uncertainty makes problems HARDER to resolve</a:t>
            </a:r>
          </a:p>
        </p:txBody>
      </p:sp>
    </p:spTree>
    <p:extLst>
      <p:ext uri="{BB962C8B-B14F-4D97-AF65-F5344CB8AC3E}">
        <p14:creationId xmlns:p14="http://schemas.microsoft.com/office/powerpoint/2010/main" val="1306281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Is the issue itself normative at all?</a:t>
            </a:r>
          </a:p>
          <a:p>
            <a:pPr lvl="1"/>
            <a:r>
              <a:rPr lang="en-US" dirty="0" smtClean="0"/>
              <a:t>No: communication, trade VS. </a:t>
            </a:r>
          </a:p>
          <a:p>
            <a:pPr lvl="1"/>
            <a:r>
              <a:rPr lang="en-US" dirty="0" smtClean="0"/>
              <a:t>Yes: environment, human rights</a:t>
            </a:r>
          </a:p>
          <a:p>
            <a:r>
              <a:rPr lang="en-US" dirty="0" smtClean="0"/>
              <a:t>Are states trying to change existing norms or reinforce them?</a:t>
            </a:r>
          </a:p>
          <a:p>
            <a:pPr lvl="1"/>
            <a:r>
              <a:rPr lang="en-US" dirty="0" smtClean="0"/>
              <a:t>Reinforce: trade (today) VS. </a:t>
            </a:r>
          </a:p>
          <a:p>
            <a:pPr lvl="1"/>
            <a:r>
              <a:rPr lang="en-US" dirty="0" smtClean="0"/>
              <a:t>Change: environmental protection, new human rights</a:t>
            </a:r>
          </a:p>
          <a:p>
            <a:r>
              <a:rPr lang="en-US" dirty="0" smtClean="0"/>
              <a:t>Who/how many support new norm?</a:t>
            </a:r>
          </a:p>
          <a:p>
            <a:r>
              <a:rPr lang="en-US" b="1" i="1" dirty="0" smtClean="0"/>
              <a:t>Prediction</a:t>
            </a:r>
            <a:r>
              <a:rPr lang="en-US" dirty="0" smtClean="0"/>
              <a:t>: institutions EASIER to create when consistent with existing norms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84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Broader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Regional variation</a:t>
            </a:r>
          </a:p>
          <a:p>
            <a:pPr lvl="1"/>
            <a:r>
              <a:rPr lang="en-US" dirty="0" smtClean="0"/>
              <a:t>Degree of interdependence, shared values, etc.</a:t>
            </a:r>
          </a:p>
          <a:p>
            <a:r>
              <a:rPr lang="en-US" dirty="0" smtClean="0"/>
              <a:t>Time variation</a:t>
            </a:r>
          </a:p>
          <a:p>
            <a:pPr lvl="1"/>
            <a:r>
              <a:rPr lang="en-US" dirty="0" smtClean="0"/>
              <a:t>Cold War, end of Cold War, War on Terror</a:t>
            </a:r>
          </a:p>
          <a:p>
            <a:r>
              <a:rPr lang="en-US" dirty="0" smtClean="0"/>
              <a:t>Linkage of issue with other issues</a:t>
            </a:r>
          </a:p>
          <a:p>
            <a:pPr lvl="1"/>
            <a:r>
              <a:rPr lang="en-US" dirty="0" smtClean="0"/>
              <a:t>Trade as one issue vs. not</a:t>
            </a:r>
          </a:p>
          <a:p>
            <a:pPr lvl="1"/>
            <a:r>
              <a:rPr lang="en-US" dirty="0" smtClean="0"/>
              <a:t>Sustainable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74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 take on </a:t>
            </a:r>
            <a:br>
              <a:rPr lang="en-US" dirty="0" smtClean="0"/>
            </a:br>
            <a:r>
              <a:rPr lang="en-US" dirty="0" smtClean="0"/>
              <a:t>Institutional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structure</a:t>
            </a:r>
          </a:p>
          <a:p>
            <a:r>
              <a:rPr lang="en-US" dirty="0" smtClean="0"/>
              <a:t>Bring in Young/</a:t>
            </a:r>
            <a:r>
              <a:rPr lang="en-US" dirty="0" err="1" smtClean="0"/>
              <a:t>Osherenko</a:t>
            </a:r>
            <a:r>
              <a:rPr lang="en-US" dirty="0" smtClean="0"/>
              <a:t> ideas and </a:t>
            </a:r>
            <a:r>
              <a:rPr lang="en-US" dirty="0" err="1" smtClean="0"/>
              <a:t>Koremenos</a:t>
            </a:r>
            <a:r>
              <a:rPr lang="en-US" dirty="0" smtClean="0"/>
              <a:t> et al. </a:t>
            </a:r>
            <a:r>
              <a:rPr lang="en-US" smtClean="0"/>
              <a:t>ideas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46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</a:t>
            </a:r>
            <a:r>
              <a:rPr lang="en-US" dirty="0"/>
              <a:t> </a:t>
            </a:r>
            <a:r>
              <a:rPr lang="en-US" dirty="0" smtClean="0"/>
              <a:t>of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Variable: something that can vary (it varies between different values)</a:t>
            </a:r>
          </a:p>
          <a:p>
            <a:r>
              <a:rPr lang="en-US" dirty="0" smtClean="0"/>
              <a:t>Values: what a variable varies between </a:t>
            </a:r>
          </a:p>
          <a:p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Variable: color</a:t>
            </a:r>
          </a:p>
          <a:p>
            <a:pPr lvl="1"/>
            <a:r>
              <a:rPr lang="en-US" dirty="0" smtClean="0"/>
              <a:t>Values: ROYGBIV</a:t>
            </a:r>
          </a:p>
          <a:p>
            <a:r>
              <a:rPr lang="en-US" dirty="0" smtClean="0"/>
              <a:t>DV: Dependent variable – what you want to explain</a:t>
            </a:r>
          </a:p>
          <a:p>
            <a:r>
              <a:rPr lang="en-US" dirty="0" smtClean="0"/>
              <a:t>IVs: Independent variables – what you use to explain the DV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Review:</a:t>
            </a:r>
            <a:br>
              <a:rPr lang="en-US" dirty="0" smtClean="0"/>
            </a:br>
            <a:r>
              <a:rPr lang="en-US" dirty="0" smtClean="0"/>
              <a:t>DVs for the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start with the DV – need to know what you are going to explain before you can figure out how you will explain it</a:t>
            </a:r>
          </a:p>
          <a:p>
            <a:r>
              <a:rPr lang="en-US" dirty="0" smtClean="0"/>
              <a:t>DVs for the course</a:t>
            </a:r>
          </a:p>
          <a:p>
            <a:pPr lvl="1"/>
            <a:r>
              <a:rPr lang="en-US" dirty="0" smtClean="0"/>
              <a:t>Whether institution forms or not</a:t>
            </a:r>
          </a:p>
          <a:p>
            <a:pPr lvl="1"/>
            <a:r>
              <a:rPr lang="en-US" dirty="0" smtClean="0"/>
              <a:t>What are the features of the institution</a:t>
            </a:r>
          </a:p>
          <a:p>
            <a:pPr lvl="1"/>
            <a:r>
              <a:rPr lang="en-US" dirty="0" smtClean="0"/>
              <a:t>Behavior of states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DV and question: do states (or other actors) form an institution?</a:t>
            </a:r>
          </a:p>
          <a:p>
            <a:r>
              <a:rPr lang="en-US" dirty="0" smtClean="0"/>
              <a:t>Variable: institutional formation</a:t>
            </a:r>
          </a:p>
          <a:p>
            <a:r>
              <a:rPr lang="en-US" dirty="0" smtClean="0"/>
              <a:t>Values: yes or no</a:t>
            </a:r>
          </a:p>
          <a:p>
            <a:r>
              <a:rPr lang="en-US" dirty="0" smtClean="0"/>
              <a:t>IVs: features of problem structure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Institutional </a:t>
            </a:r>
            <a:r>
              <a:rPr lang="en-US" b="1" i="1" u="sng" dirty="0" smtClean="0"/>
              <a:t>Formation</a:t>
            </a:r>
            <a:endParaRPr lang="en-US" b="1" i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States do NOT always create solution to problems</a:t>
            </a:r>
          </a:p>
          <a:p>
            <a:r>
              <a:rPr lang="en-US" dirty="0"/>
              <a:t>Four assumptions of institutional design </a:t>
            </a:r>
          </a:p>
          <a:p>
            <a:pPr lvl="1"/>
            <a:r>
              <a:rPr lang="en-US" dirty="0"/>
              <a:t>States are rational </a:t>
            </a:r>
          </a:p>
          <a:p>
            <a:pPr lvl="1"/>
            <a:r>
              <a:rPr lang="en-US" dirty="0"/>
              <a:t>Future gains are large enough to support cooperation</a:t>
            </a:r>
          </a:p>
          <a:p>
            <a:pPr lvl="1"/>
            <a:r>
              <a:rPr lang="en-US" dirty="0"/>
              <a:t>International institutions are costly </a:t>
            </a:r>
          </a:p>
          <a:p>
            <a:pPr lvl="1"/>
            <a:r>
              <a:rPr lang="en-US" dirty="0"/>
              <a:t>States are risk averse </a:t>
            </a:r>
          </a:p>
          <a:p>
            <a:r>
              <a:rPr lang="en-US" dirty="0"/>
              <a:t>Two obstacles to formation: distribution / enforcement</a:t>
            </a:r>
          </a:p>
        </p:txBody>
      </p:sp>
    </p:spTree>
    <p:extLst>
      <p:ext uri="{BB962C8B-B14F-4D97-AF65-F5344CB8AC3E}">
        <p14:creationId xmlns:p14="http://schemas.microsoft.com/office/powerpoint/2010/main" val="3149085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When do states create international institutions?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i="1" dirty="0" smtClean="0"/>
              <a:t>Institutions </a:t>
            </a:r>
            <a:r>
              <a:rPr lang="en-US" i="1" dirty="0"/>
              <a:t>form when powerful actors responsible for a problem become convinced that a situation is suboptimal and that taking action to resolve it is in their interests</a:t>
            </a:r>
          </a:p>
          <a:p>
            <a:pPr lvl="0"/>
            <a:r>
              <a:rPr lang="en-US" dirty="0" smtClean="0"/>
              <a:t>Conflict that involves deadlock: </a:t>
            </a:r>
            <a:r>
              <a:rPr lang="en-US" dirty="0"/>
              <a:t>no institutions</a:t>
            </a:r>
          </a:p>
          <a:p>
            <a:pPr lvl="0"/>
            <a:r>
              <a:rPr lang="en-US" dirty="0"/>
              <a:t>Exogenous shocks or </a:t>
            </a:r>
            <a:r>
              <a:rPr lang="en-US" dirty="0" smtClean="0"/>
              <a:t>crises</a:t>
            </a:r>
            <a:endParaRPr lang="en-US" dirty="0"/>
          </a:p>
          <a:p>
            <a:pPr lvl="0"/>
            <a:r>
              <a:rPr lang="en-US" dirty="0"/>
              <a:t>Shared concern </a:t>
            </a:r>
            <a:r>
              <a:rPr lang="en-US" dirty="0" smtClean="0"/>
              <a:t>re: problem </a:t>
            </a:r>
            <a:r>
              <a:rPr lang="en-US" dirty="0"/>
              <a:t>and need for action</a:t>
            </a:r>
          </a:p>
          <a:p>
            <a:pPr lvl="0"/>
            <a:r>
              <a:rPr lang="en-US" dirty="0"/>
              <a:t>Leadership matters</a:t>
            </a:r>
          </a:p>
          <a:p>
            <a:pPr lvl="0"/>
            <a:r>
              <a:rPr lang="en-US" dirty="0"/>
              <a:t>Contextual factors also matter</a:t>
            </a:r>
          </a:p>
        </p:txBody>
      </p:sp>
    </p:spTree>
    <p:extLst>
      <p:ext uri="{BB962C8B-B14F-4D97-AF65-F5344CB8AC3E}">
        <p14:creationId xmlns:p14="http://schemas.microsoft.com/office/powerpoint/2010/main" val="832228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Theoretical predictions</a:t>
            </a:r>
            <a:br>
              <a:rPr lang="en-US" dirty="0" smtClean="0"/>
            </a:br>
            <a:r>
              <a:rPr lang="en-US" dirty="0" smtClean="0"/>
              <a:t>Hardest to Easiest, and 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029199"/>
          </a:xfrm>
        </p:spPr>
        <p:txBody>
          <a:bodyPr>
            <a:normAutofit/>
          </a:bodyPr>
          <a:lstStyle/>
          <a:p>
            <a:r>
              <a:rPr lang="en-US" dirty="0" smtClean="0"/>
              <a:t>Deadlock: no relevant actors see a problem needing fixing</a:t>
            </a:r>
          </a:p>
          <a:p>
            <a:r>
              <a:rPr lang="en-US" dirty="0" smtClean="0"/>
              <a:t>Upstream/downstream: </a:t>
            </a:r>
            <a:r>
              <a:rPr lang="en-US" dirty="0"/>
              <a:t>getting upstream state to join</a:t>
            </a:r>
          </a:p>
          <a:p>
            <a:r>
              <a:rPr lang="en-US" dirty="0" smtClean="0"/>
              <a:t>Normative: </a:t>
            </a:r>
            <a:r>
              <a:rPr lang="en-US" dirty="0" smtClean="0"/>
              <a:t>getting states one wants to influence to join</a:t>
            </a:r>
          </a:p>
          <a:p>
            <a:r>
              <a:rPr lang="en-US" dirty="0" smtClean="0"/>
              <a:t>Collaboration: </a:t>
            </a:r>
            <a:r>
              <a:rPr lang="en-US" dirty="0"/>
              <a:t>distribution AND enforcement problems </a:t>
            </a:r>
          </a:p>
          <a:p>
            <a:r>
              <a:rPr lang="en-US" dirty="0" smtClean="0"/>
              <a:t>Positive </a:t>
            </a:r>
            <a:r>
              <a:rPr lang="en-US" dirty="0"/>
              <a:t>externalities plagued by incapacity: convincing capable states to contribute </a:t>
            </a:r>
            <a:r>
              <a:rPr lang="en-US" dirty="0" smtClean="0"/>
              <a:t>Coordination </a:t>
            </a:r>
            <a:r>
              <a:rPr lang="en-US" dirty="0"/>
              <a:t>problems: hard distribution problems </a:t>
            </a:r>
          </a:p>
          <a:p>
            <a:r>
              <a:rPr lang="en-US" dirty="0" smtClean="0"/>
              <a:t>Epistemic: </a:t>
            </a:r>
            <a:r>
              <a:rPr lang="en-US" dirty="0"/>
              <a:t>coordinating and standardizing </a:t>
            </a:r>
            <a:r>
              <a:rPr lang="en-US" dirty="0" smtClean="0"/>
              <a:t>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53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</a:t>
            </a:r>
            <a:r>
              <a:rPr lang="en-US" b="1" i="1" u="sng" dirty="0" smtClean="0"/>
              <a:t>Design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Institutional type</a:t>
            </a:r>
          </a:p>
          <a:p>
            <a:r>
              <a:rPr lang="en-US" dirty="0" smtClean="0"/>
              <a:t>Membership</a:t>
            </a:r>
          </a:p>
          <a:p>
            <a:r>
              <a:rPr lang="en-US" dirty="0" smtClean="0"/>
              <a:t>Primary rule system</a:t>
            </a:r>
          </a:p>
          <a:p>
            <a:r>
              <a:rPr lang="en-US" dirty="0" smtClean="0"/>
              <a:t>Information system</a:t>
            </a:r>
          </a:p>
          <a:p>
            <a:r>
              <a:rPr lang="en-US" dirty="0" smtClean="0"/>
              <a:t>Response system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make some predictions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536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Institutional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Regulatory</a:t>
            </a:r>
          </a:p>
          <a:p>
            <a:pPr lvl="1"/>
            <a:r>
              <a:rPr lang="en-US" dirty="0"/>
              <a:t>Coordination, collaboration, and upstream/downstream problems</a:t>
            </a:r>
          </a:p>
          <a:p>
            <a:r>
              <a:rPr lang="en-US" dirty="0"/>
              <a:t>Procedural</a:t>
            </a:r>
          </a:p>
          <a:p>
            <a:pPr lvl="1"/>
            <a:r>
              <a:rPr lang="en-US" dirty="0"/>
              <a:t>Epistemic/knowledge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 smtClean="0"/>
              <a:t>Programmatic</a:t>
            </a:r>
          </a:p>
          <a:p>
            <a:pPr lvl="1"/>
            <a:r>
              <a:rPr lang="en-US" dirty="0"/>
              <a:t>Positive externalities plagued by </a:t>
            </a:r>
            <a:r>
              <a:rPr lang="en-US" dirty="0" smtClean="0"/>
              <a:t>incapacities</a:t>
            </a:r>
            <a:endParaRPr lang="en-US" dirty="0"/>
          </a:p>
          <a:p>
            <a:r>
              <a:rPr lang="en-US" dirty="0" smtClean="0"/>
              <a:t>Generative</a:t>
            </a:r>
          </a:p>
          <a:p>
            <a:pPr lvl="1"/>
            <a:r>
              <a:rPr lang="en-US" dirty="0"/>
              <a:t>Normative problems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3" indent="-342900">
              <a:buFont typeface="Arial" pitchFamily="34" charset="0"/>
              <a:buChar char="•"/>
            </a:pPr>
            <a:r>
              <a:rPr lang="en-US" sz="3200" dirty="0"/>
              <a:t>Capacity issues: if some actors can prevent others from bad behavior, membership limited to capable</a:t>
            </a:r>
          </a:p>
          <a:p>
            <a:pPr marL="342900" lvl="3" indent="-342900">
              <a:buFont typeface="Arial" pitchFamily="34" charset="0"/>
              <a:buChar char="•"/>
            </a:pPr>
            <a:r>
              <a:rPr lang="en-US" sz="3200" dirty="0"/>
              <a:t>Limit membership if enforcement problems and uncertainty about preferences</a:t>
            </a:r>
          </a:p>
          <a:p>
            <a:pPr marL="342900" lvl="3" indent="-342900">
              <a:buFont typeface="Arial" pitchFamily="34" charset="0"/>
              <a:buChar char="•"/>
            </a:pPr>
            <a:r>
              <a:rPr lang="en-US" sz="3200" dirty="0"/>
              <a:t>Inclusive membership if distribution problems or symmetric problems </a:t>
            </a:r>
          </a:p>
        </p:txBody>
      </p:sp>
    </p:spTree>
    <p:extLst>
      <p:ext uri="{BB962C8B-B14F-4D97-AF65-F5344CB8AC3E}">
        <p14:creationId xmlns:p14="http://schemas.microsoft.com/office/powerpoint/2010/main" val="599775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Primary rule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Ambitiousness</a:t>
            </a:r>
          </a:p>
          <a:p>
            <a:pPr lvl="1"/>
            <a:r>
              <a:rPr lang="en-US" dirty="0" smtClean="0"/>
              <a:t>Vague/specific</a:t>
            </a:r>
          </a:p>
          <a:p>
            <a:pPr lvl="1"/>
            <a:r>
              <a:rPr lang="en-US" dirty="0" smtClean="0"/>
              <a:t>Depth of cooperation</a:t>
            </a:r>
          </a:p>
          <a:p>
            <a:r>
              <a:rPr lang="en-US" dirty="0" smtClean="0"/>
              <a:t>Basic type of rules</a:t>
            </a:r>
          </a:p>
          <a:p>
            <a:pPr lvl="1"/>
            <a:r>
              <a:rPr lang="en-US" dirty="0" smtClean="0"/>
              <a:t>Proscriptions/prescriptions</a:t>
            </a:r>
          </a:p>
          <a:p>
            <a:pPr lvl="1"/>
            <a:r>
              <a:rPr lang="en-US" dirty="0" smtClean="0"/>
              <a:t>Incentive issues</a:t>
            </a:r>
          </a:p>
          <a:p>
            <a:pPr lvl="1"/>
            <a:r>
              <a:rPr lang="en-US" dirty="0" smtClean="0"/>
              <a:t>Capacity issues</a:t>
            </a:r>
          </a:p>
          <a:p>
            <a:r>
              <a:rPr lang="en-US" dirty="0" smtClean="0"/>
              <a:t>Scope: broad/narrow</a:t>
            </a:r>
          </a:p>
          <a:p>
            <a:r>
              <a:rPr lang="en-US" dirty="0" smtClean="0"/>
              <a:t>Common vs. differentiated obligations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286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Information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Strength of information system</a:t>
            </a:r>
          </a:p>
          <a:p>
            <a:pPr lvl="1"/>
            <a:r>
              <a:rPr lang="en-US" dirty="0" smtClean="0"/>
              <a:t>Strong: collaboration, up/down, normative, and low inherent transparency</a:t>
            </a:r>
          </a:p>
          <a:p>
            <a:pPr lvl="1"/>
            <a:r>
              <a:rPr lang="en-US" dirty="0" smtClean="0"/>
              <a:t>Weak: coordination, high inherent transparency</a:t>
            </a:r>
          </a:p>
          <a:p>
            <a:r>
              <a:rPr lang="en-US" dirty="0" smtClean="0"/>
              <a:t>Type of information system</a:t>
            </a:r>
          </a:p>
          <a:p>
            <a:pPr lvl="1"/>
            <a:r>
              <a:rPr lang="en-US" dirty="0" smtClean="0"/>
              <a:t>Centralized?</a:t>
            </a:r>
          </a:p>
          <a:p>
            <a:pPr lvl="1"/>
            <a:r>
              <a:rPr lang="en-US" dirty="0" smtClean="0"/>
              <a:t>Self-reporting / monitoring / verification</a:t>
            </a:r>
          </a:p>
          <a:p>
            <a:pPr lvl="1"/>
            <a:r>
              <a:rPr lang="en-US" dirty="0" smtClean="0"/>
              <a:t>Enforcement school vs. management school: what is “behavioral model” and how is info to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174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Response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Response strategies</a:t>
            </a:r>
            <a:endParaRPr lang="en-US" dirty="0"/>
          </a:p>
          <a:p>
            <a:pPr lvl="1"/>
            <a:r>
              <a:rPr lang="en-US" dirty="0"/>
              <a:t>Altering consequences</a:t>
            </a:r>
          </a:p>
          <a:p>
            <a:pPr lvl="2"/>
            <a:r>
              <a:rPr lang="en-US" dirty="0"/>
              <a:t>Deterrence: increase expected costs of violation</a:t>
            </a:r>
          </a:p>
          <a:p>
            <a:pPr lvl="2"/>
            <a:r>
              <a:rPr lang="en-US" dirty="0"/>
              <a:t>Remuneration: increase expected benefits of compliance</a:t>
            </a:r>
          </a:p>
          <a:p>
            <a:pPr lvl="1"/>
            <a:r>
              <a:rPr lang="en-US" dirty="0"/>
              <a:t>Altering opportunities</a:t>
            </a:r>
          </a:p>
          <a:p>
            <a:pPr lvl="2"/>
            <a:r>
              <a:rPr lang="en-US" dirty="0"/>
              <a:t>Generative: create new opportunities to comply</a:t>
            </a:r>
          </a:p>
          <a:p>
            <a:pPr lvl="2"/>
            <a:r>
              <a:rPr lang="en-US" dirty="0"/>
              <a:t>Preclusive: remove opportunities to violate</a:t>
            </a:r>
          </a:p>
          <a:p>
            <a:pPr lvl="1"/>
            <a:r>
              <a:rPr lang="en-US" dirty="0"/>
              <a:t>Altering perceptions</a:t>
            </a:r>
          </a:p>
          <a:p>
            <a:pPr lvl="2"/>
            <a:r>
              <a:rPr lang="en-US" dirty="0"/>
              <a:t>Cognitive: provide new information that changes perception of best choice</a:t>
            </a:r>
          </a:p>
          <a:p>
            <a:pPr lvl="2"/>
            <a:r>
              <a:rPr lang="en-US" dirty="0"/>
              <a:t>Normative: re-educate regarding values</a:t>
            </a:r>
          </a:p>
          <a:p>
            <a:r>
              <a:rPr lang="en-US" dirty="0"/>
              <a:t>Reciprocity of response: diffuse / specific</a:t>
            </a:r>
          </a:p>
          <a:p>
            <a:r>
              <a:rPr lang="en-US" dirty="0"/>
              <a:t>Strictness of response: violation tolerance</a:t>
            </a:r>
          </a:p>
          <a:p>
            <a:r>
              <a:rPr lang="en-US" dirty="0"/>
              <a:t>Sources of “institutional </a:t>
            </a:r>
            <a:r>
              <a:rPr lang="en-US" dirty="0" smtClean="0"/>
              <a:t>crises”</a:t>
            </a:r>
          </a:p>
          <a:p>
            <a:r>
              <a:rPr lang="en-US" dirty="0" smtClean="0"/>
              <a:t>Enforcement </a:t>
            </a:r>
            <a:r>
              <a:rPr lang="en-US" dirty="0"/>
              <a:t>school vs. management school: what is “behavioral model” and how </a:t>
            </a:r>
            <a:r>
              <a:rPr lang="en-US" dirty="0" smtClean="0"/>
              <a:t>does response 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240534"/>
      </p:ext>
    </p:extLst>
  </p:cSld>
  <p:clrMapOvr>
    <a:masterClrMapping/>
  </p:clrMapOvr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254</TotalTime>
  <Words>1179</Words>
  <Application>Microsoft Office PowerPoint</Application>
  <PresentationFormat>Widescreen</PresentationFormat>
  <Paragraphs>191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IntlOrg</vt:lpstr>
      <vt:lpstr>Midterm Eval of Teaching</vt:lpstr>
      <vt:lpstr>Readings</vt:lpstr>
      <vt:lpstr>Young and Osherenko: Institutional Formation</vt:lpstr>
      <vt:lpstr>Koremenos et al. Predictions</vt:lpstr>
      <vt:lpstr>Koremenos et al. Predictions re: Institutional Design</vt:lpstr>
      <vt:lpstr>Distribution issues</vt:lpstr>
      <vt:lpstr>Enforcement issues</vt:lpstr>
      <vt:lpstr>Number of actors</vt:lpstr>
      <vt:lpstr>Uncertainty Behavior of Others</vt:lpstr>
      <vt:lpstr>Uncertainty State of World</vt:lpstr>
      <vt:lpstr>Uncertainty Preferences of Others</vt:lpstr>
      <vt:lpstr>Norms</vt:lpstr>
      <vt:lpstr>Broader context</vt:lpstr>
      <vt:lpstr>My take on  Institutional Formation</vt:lpstr>
      <vt:lpstr>Review of Variables</vt:lpstr>
      <vt:lpstr>Review: DVs for the Course</vt:lpstr>
      <vt:lpstr>Institutional formation</vt:lpstr>
      <vt:lpstr>Institutional Formation</vt:lpstr>
      <vt:lpstr>When do states create international institutions?</vt:lpstr>
      <vt:lpstr>Theoretical predictions Hardest to Easiest, and Why</vt:lpstr>
      <vt:lpstr>Institutional Design</vt:lpstr>
      <vt:lpstr>Institutional type</vt:lpstr>
      <vt:lpstr>Institutional type</vt:lpstr>
      <vt:lpstr>Membership</vt:lpstr>
      <vt:lpstr>Primary rule system</vt:lpstr>
      <vt:lpstr>Information system</vt:lpstr>
      <vt:lpstr>Response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176</cp:revision>
  <dcterms:created xsi:type="dcterms:W3CDTF">2010-10-03T22:05:52Z</dcterms:created>
  <dcterms:modified xsi:type="dcterms:W3CDTF">2018-10-22T15:11:04Z</dcterms:modified>
</cp:coreProperties>
</file>