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3" r:id="rId1"/>
  </p:sldMasterIdLst>
  <p:notesMasterIdLst>
    <p:notesMasterId r:id="rId40"/>
  </p:notesMasterIdLst>
  <p:handoutMasterIdLst>
    <p:handoutMasterId r:id="rId41"/>
  </p:handoutMasterIdLst>
  <p:sldIdLst>
    <p:sldId id="493" r:id="rId2"/>
    <p:sldId id="492" r:id="rId3"/>
    <p:sldId id="491" r:id="rId4"/>
    <p:sldId id="479" r:id="rId5"/>
    <p:sldId id="482" r:id="rId6"/>
    <p:sldId id="478" r:id="rId7"/>
    <p:sldId id="480" r:id="rId8"/>
    <p:sldId id="473" r:id="rId9"/>
    <p:sldId id="494" r:id="rId10"/>
    <p:sldId id="477" r:id="rId11"/>
    <p:sldId id="472" r:id="rId12"/>
    <p:sldId id="474" r:id="rId13"/>
    <p:sldId id="496" r:id="rId14"/>
    <p:sldId id="511" r:id="rId15"/>
    <p:sldId id="512" r:id="rId16"/>
    <p:sldId id="513" r:id="rId17"/>
    <p:sldId id="514" r:id="rId18"/>
    <p:sldId id="515" r:id="rId19"/>
    <p:sldId id="516" r:id="rId20"/>
    <p:sldId id="501" r:id="rId21"/>
    <p:sldId id="502" r:id="rId22"/>
    <p:sldId id="503" r:id="rId23"/>
    <p:sldId id="504" r:id="rId24"/>
    <p:sldId id="505" r:id="rId25"/>
    <p:sldId id="506" r:id="rId26"/>
    <p:sldId id="507" r:id="rId27"/>
    <p:sldId id="508" r:id="rId28"/>
    <p:sldId id="495" r:id="rId29"/>
    <p:sldId id="475" r:id="rId30"/>
    <p:sldId id="481" r:id="rId31"/>
    <p:sldId id="490" r:id="rId32"/>
    <p:sldId id="476" r:id="rId33"/>
    <p:sldId id="484" r:id="rId34"/>
    <p:sldId id="485" r:id="rId35"/>
    <p:sldId id="486" r:id="rId36"/>
    <p:sldId id="487" r:id="rId37"/>
    <p:sldId id="488" r:id="rId38"/>
    <p:sldId id="489" r:id="rId39"/>
  </p:sldIdLst>
  <p:sldSz cx="12192000" cy="6858000"/>
  <p:notesSz cx="7010400" cy="9296400"/>
  <p:defaultTextStyle>
    <a:defPPr>
      <a:defRPr lang="en-US"/>
    </a:defPPr>
    <a:lvl1pPr algn="ctr" rtl="0" eaLnBrk="0" fontAlgn="base" hangingPunct="0">
      <a:spcBef>
        <a:spcPct val="20000"/>
      </a:spcBef>
      <a:spcAft>
        <a:spcPct val="0"/>
      </a:spcAft>
      <a:buChar char="–"/>
      <a:defRPr sz="4000" kern="1200">
        <a:solidFill>
          <a:srgbClr val="FFFF00"/>
        </a:solidFill>
        <a:effectLst>
          <a:outerShdw blurRad="38100" dist="38100" dir="2700000" algn="tl">
            <a:srgbClr val="000000">
              <a:alpha val="43137"/>
            </a:srgbClr>
          </a:outerShdw>
        </a:effectLst>
        <a:latin typeface="Times New Roman" pitchFamily="18" charset="0"/>
        <a:ea typeface="+mn-ea"/>
        <a:cs typeface="+mn-cs"/>
      </a:defRPr>
    </a:lvl1pPr>
    <a:lvl2pPr marL="457200" algn="ctr" rtl="0" eaLnBrk="0" fontAlgn="base" hangingPunct="0">
      <a:spcBef>
        <a:spcPct val="20000"/>
      </a:spcBef>
      <a:spcAft>
        <a:spcPct val="0"/>
      </a:spcAft>
      <a:buChar char="–"/>
      <a:defRPr sz="4000" kern="1200">
        <a:solidFill>
          <a:srgbClr val="FFFF00"/>
        </a:solidFill>
        <a:effectLst>
          <a:outerShdw blurRad="38100" dist="38100" dir="2700000" algn="tl">
            <a:srgbClr val="000000">
              <a:alpha val="43137"/>
            </a:srgbClr>
          </a:outerShdw>
        </a:effectLst>
        <a:latin typeface="Times New Roman" pitchFamily="18" charset="0"/>
        <a:ea typeface="+mn-ea"/>
        <a:cs typeface="+mn-cs"/>
      </a:defRPr>
    </a:lvl2pPr>
    <a:lvl3pPr marL="914400" algn="ctr" rtl="0" eaLnBrk="0" fontAlgn="base" hangingPunct="0">
      <a:spcBef>
        <a:spcPct val="20000"/>
      </a:spcBef>
      <a:spcAft>
        <a:spcPct val="0"/>
      </a:spcAft>
      <a:buChar char="–"/>
      <a:defRPr sz="4000" kern="1200">
        <a:solidFill>
          <a:srgbClr val="FFFF00"/>
        </a:solidFill>
        <a:effectLst>
          <a:outerShdw blurRad="38100" dist="38100" dir="2700000" algn="tl">
            <a:srgbClr val="000000">
              <a:alpha val="43137"/>
            </a:srgbClr>
          </a:outerShdw>
        </a:effectLst>
        <a:latin typeface="Times New Roman" pitchFamily="18" charset="0"/>
        <a:ea typeface="+mn-ea"/>
        <a:cs typeface="+mn-cs"/>
      </a:defRPr>
    </a:lvl3pPr>
    <a:lvl4pPr marL="1371600" algn="ctr" rtl="0" eaLnBrk="0" fontAlgn="base" hangingPunct="0">
      <a:spcBef>
        <a:spcPct val="20000"/>
      </a:spcBef>
      <a:spcAft>
        <a:spcPct val="0"/>
      </a:spcAft>
      <a:buChar char="–"/>
      <a:defRPr sz="4000" kern="1200">
        <a:solidFill>
          <a:srgbClr val="FFFF00"/>
        </a:solidFill>
        <a:effectLst>
          <a:outerShdw blurRad="38100" dist="38100" dir="2700000" algn="tl">
            <a:srgbClr val="000000">
              <a:alpha val="43137"/>
            </a:srgbClr>
          </a:outerShdw>
        </a:effectLst>
        <a:latin typeface="Times New Roman" pitchFamily="18" charset="0"/>
        <a:ea typeface="+mn-ea"/>
        <a:cs typeface="+mn-cs"/>
      </a:defRPr>
    </a:lvl4pPr>
    <a:lvl5pPr marL="1828800" algn="ctr" rtl="0" eaLnBrk="0" fontAlgn="base" hangingPunct="0">
      <a:spcBef>
        <a:spcPct val="20000"/>
      </a:spcBef>
      <a:spcAft>
        <a:spcPct val="0"/>
      </a:spcAft>
      <a:buChar char="–"/>
      <a:defRPr sz="4000" kern="1200">
        <a:solidFill>
          <a:srgbClr val="FFFF00"/>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4000" kern="1200">
        <a:solidFill>
          <a:srgbClr val="FFFF00"/>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4000" kern="1200">
        <a:solidFill>
          <a:srgbClr val="FFFF00"/>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4000" kern="1200">
        <a:solidFill>
          <a:srgbClr val="FFFF00"/>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4000" kern="1200">
        <a:solidFill>
          <a:srgbClr val="FFFF00"/>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728" autoAdjust="0"/>
  </p:normalViewPr>
  <p:slideViewPr>
    <p:cSldViewPr>
      <p:cViewPr varScale="1">
        <p:scale>
          <a:sx n="69" d="100"/>
          <a:sy n="69" d="100"/>
        </p:scale>
        <p:origin x="324" y="6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82" name="Rectangle 2"/>
          <p:cNvSpPr>
            <a:spLocks noGrp="1" noChangeArrowheads="1"/>
          </p:cNvSpPr>
          <p:nvPr>
            <p:ph type="hdr" sz="quarter"/>
          </p:nvPr>
        </p:nvSpPr>
        <p:spPr bwMode="auto">
          <a:xfrm>
            <a:off x="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effectLst>
                  <a:outerShdw blurRad="38100" dist="38100" dir="2700000" algn="tl">
                    <a:srgbClr val="C0C0C0"/>
                  </a:outerShdw>
                </a:effectLst>
              </a:defRPr>
            </a:lvl1pPr>
          </a:lstStyle>
          <a:p>
            <a:pPr>
              <a:defRPr/>
            </a:pPr>
            <a:endParaRPr lang="en-US"/>
          </a:p>
        </p:txBody>
      </p:sp>
      <p:sp>
        <p:nvSpPr>
          <p:cNvPr id="327683" name="Rectangle 3"/>
          <p:cNvSpPr>
            <a:spLocks noGrp="1" noChangeArrowheads="1"/>
          </p:cNvSpPr>
          <p:nvPr>
            <p:ph type="dt" sz="quarter" idx="1"/>
          </p:nvPr>
        </p:nvSpPr>
        <p:spPr bwMode="auto">
          <a:xfrm>
            <a:off x="396240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outerShdw blurRad="38100" dist="38100" dir="2700000" algn="tl">
                    <a:srgbClr val="C0C0C0"/>
                  </a:outerShdw>
                </a:effectLst>
              </a:defRPr>
            </a:lvl1pPr>
          </a:lstStyle>
          <a:p>
            <a:pPr>
              <a:defRPr/>
            </a:pPr>
            <a:endParaRPr lang="en-US"/>
          </a:p>
        </p:txBody>
      </p:sp>
      <p:sp>
        <p:nvSpPr>
          <p:cNvPr id="327684" name="Rectangle 4"/>
          <p:cNvSpPr>
            <a:spLocks noGrp="1" noChangeArrowheads="1"/>
          </p:cNvSpPr>
          <p:nvPr>
            <p:ph type="ftr" sz="quarter" idx="2"/>
          </p:nvPr>
        </p:nvSpPr>
        <p:spPr bwMode="auto">
          <a:xfrm>
            <a:off x="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effectLst>
                  <a:outerShdw blurRad="38100" dist="38100" dir="2700000" algn="tl">
                    <a:srgbClr val="C0C0C0"/>
                  </a:outerShdw>
                </a:effectLst>
              </a:defRPr>
            </a:lvl1pPr>
          </a:lstStyle>
          <a:p>
            <a:pPr>
              <a:defRPr/>
            </a:pPr>
            <a:endParaRPr lang="en-US"/>
          </a:p>
        </p:txBody>
      </p:sp>
      <p:sp>
        <p:nvSpPr>
          <p:cNvPr id="327685" name="Rectangle 5"/>
          <p:cNvSpPr>
            <a:spLocks noGrp="1" noChangeArrowheads="1"/>
          </p:cNvSpPr>
          <p:nvPr>
            <p:ph type="sldNum" sz="quarter" idx="3"/>
          </p:nvPr>
        </p:nvSpPr>
        <p:spPr bwMode="auto">
          <a:xfrm>
            <a:off x="396240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C0C0C0"/>
                  </a:outerShdw>
                </a:effectLst>
              </a:defRPr>
            </a:lvl1pPr>
          </a:lstStyle>
          <a:p>
            <a:pPr>
              <a:defRPr/>
            </a:pPr>
            <a:fld id="{029186C5-145D-4789-A8F9-5826E7128301}" type="slidenum">
              <a:rPr lang="en-US"/>
              <a:pPr>
                <a:defRPr/>
              </a:pPr>
              <a:t>‹#›</a:t>
            </a:fld>
            <a:endParaRPr lang="en-US"/>
          </a:p>
        </p:txBody>
      </p:sp>
    </p:spTree>
    <p:extLst>
      <p:ext uri="{BB962C8B-B14F-4D97-AF65-F5344CB8AC3E}">
        <p14:creationId xmlns:p14="http://schemas.microsoft.com/office/powerpoint/2010/main" val="14545058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38475" cy="465138"/>
          </a:xfrm>
          <a:prstGeom prst="rect">
            <a:avLst/>
          </a:prstGeom>
          <a:noFill/>
          <a:ln w="152400" cmpd="tri">
            <a:noFill/>
            <a:miter lim="800000"/>
            <a:headEnd/>
            <a:tailEnd/>
          </a:ln>
          <a:effectLst/>
        </p:spPr>
        <p:txBody>
          <a:bodyPr vert="horz" wrap="square" lIns="93177" tIns="46589" rIns="93177" bIns="46589" numCol="1" anchor="t" anchorCtr="0" compatLnSpc="1">
            <a:prstTxWarp prst="textNoShape">
              <a:avLst/>
            </a:prstTxWarp>
          </a:bodyPr>
          <a:lstStyle>
            <a:lvl1pPr algn="l" defTabSz="931863">
              <a:spcBef>
                <a:spcPct val="0"/>
              </a:spcBef>
              <a:buFontTx/>
              <a:buNone/>
              <a:defRPr sz="1200">
                <a:solidFill>
                  <a:schemeClr val="tx1"/>
                </a:solidFill>
                <a:effectLst/>
              </a:defRPr>
            </a:lvl1pPr>
          </a:lstStyle>
          <a:p>
            <a:pPr>
              <a:defRPr/>
            </a:pPr>
            <a:endParaRPr lang="en-US"/>
          </a:p>
        </p:txBody>
      </p:sp>
      <p:sp>
        <p:nvSpPr>
          <p:cNvPr id="46083" name="Rectangle 3"/>
          <p:cNvSpPr>
            <a:spLocks noGrp="1" noChangeArrowheads="1"/>
          </p:cNvSpPr>
          <p:nvPr>
            <p:ph type="dt" idx="1"/>
          </p:nvPr>
        </p:nvSpPr>
        <p:spPr bwMode="auto">
          <a:xfrm>
            <a:off x="3971925" y="0"/>
            <a:ext cx="3038475" cy="465138"/>
          </a:xfrm>
          <a:prstGeom prst="rect">
            <a:avLst/>
          </a:prstGeom>
          <a:noFill/>
          <a:ln w="152400" cmpd="tri">
            <a:noFill/>
            <a:miter lim="800000"/>
            <a:headEnd/>
            <a:tailEnd/>
          </a:ln>
          <a:effectLst/>
        </p:spPr>
        <p:txBody>
          <a:bodyPr vert="horz" wrap="square" lIns="93177" tIns="46589" rIns="93177" bIns="46589" numCol="1" anchor="t" anchorCtr="0" compatLnSpc="1">
            <a:prstTxWarp prst="textNoShape">
              <a:avLst/>
            </a:prstTxWarp>
          </a:bodyPr>
          <a:lstStyle>
            <a:lvl1pPr algn="r" defTabSz="931863">
              <a:spcBef>
                <a:spcPct val="0"/>
              </a:spcBef>
              <a:buFontTx/>
              <a:buNone/>
              <a:defRPr sz="1200">
                <a:solidFill>
                  <a:schemeClr val="tx1"/>
                </a:solidFill>
                <a:effectLst/>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p:spPr>
      </p:sp>
      <p:sp>
        <p:nvSpPr>
          <p:cNvPr id="46085" name="Rectangle 5"/>
          <p:cNvSpPr>
            <a:spLocks noGrp="1" noChangeArrowheads="1"/>
          </p:cNvSpPr>
          <p:nvPr>
            <p:ph type="body" sz="quarter" idx="3"/>
          </p:nvPr>
        </p:nvSpPr>
        <p:spPr bwMode="auto">
          <a:xfrm>
            <a:off x="935038" y="4416425"/>
            <a:ext cx="5140325" cy="4183063"/>
          </a:xfrm>
          <a:prstGeom prst="rect">
            <a:avLst/>
          </a:prstGeom>
          <a:noFill/>
          <a:ln w="152400" cmpd="tri">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6086" name="Rectangle 6"/>
          <p:cNvSpPr>
            <a:spLocks noGrp="1" noChangeArrowheads="1"/>
          </p:cNvSpPr>
          <p:nvPr>
            <p:ph type="ftr" sz="quarter" idx="4"/>
          </p:nvPr>
        </p:nvSpPr>
        <p:spPr bwMode="auto">
          <a:xfrm>
            <a:off x="0" y="8831263"/>
            <a:ext cx="3038475" cy="465137"/>
          </a:xfrm>
          <a:prstGeom prst="rect">
            <a:avLst/>
          </a:prstGeom>
          <a:noFill/>
          <a:ln w="152400" cmpd="tri">
            <a:noFill/>
            <a:miter lim="800000"/>
            <a:headEnd/>
            <a:tailEnd/>
          </a:ln>
          <a:effectLst/>
        </p:spPr>
        <p:txBody>
          <a:bodyPr vert="horz" wrap="square" lIns="93177" tIns="46589" rIns="93177" bIns="46589" numCol="1" anchor="b" anchorCtr="0" compatLnSpc="1">
            <a:prstTxWarp prst="textNoShape">
              <a:avLst/>
            </a:prstTxWarp>
          </a:bodyPr>
          <a:lstStyle>
            <a:lvl1pPr algn="l" defTabSz="931863">
              <a:spcBef>
                <a:spcPct val="0"/>
              </a:spcBef>
              <a:buFontTx/>
              <a:buNone/>
              <a:defRPr sz="1200">
                <a:solidFill>
                  <a:schemeClr val="tx1"/>
                </a:solidFill>
                <a:effectLst/>
              </a:defRPr>
            </a:lvl1pPr>
          </a:lstStyle>
          <a:p>
            <a:pPr>
              <a:defRPr/>
            </a:pPr>
            <a:endParaRPr lang="en-US"/>
          </a:p>
        </p:txBody>
      </p:sp>
      <p:sp>
        <p:nvSpPr>
          <p:cNvPr id="46087" name="Rectangle 7"/>
          <p:cNvSpPr>
            <a:spLocks noGrp="1" noChangeArrowheads="1"/>
          </p:cNvSpPr>
          <p:nvPr>
            <p:ph type="sldNum" sz="quarter" idx="5"/>
          </p:nvPr>
        </p:nvSpPr>
        <p:spPr bwMode="auto">
          <a:xfrm>
            <a:off x="3971925" y="8831263"/>
            <a:ext cx="3038475" cy="465137"/>
          </a:xfrm>
          <a:prstGeom prst="rect">
            <a:avLst/>
          </a:prstGeom>
          <a:noFill/>
          <a:ln w="152400" cmpd="tri">
            <a:noFill/>
            <a:miter lim="800000"/>
            <a:headEnd/>
            <a:tailEnd/>
          </a:ln>
          <a:effectLst/>
        </p:spPr>
        <p:txBody>
          <a:bodyPr vert="horz" wrap="square" lIns="93177" tIns="46589" rIns="93177" bIns="46589" numCol="1" anchor="b" anchorCtr="0" compatLnSpc="1">
            <a:prstTxWarp prst="textNoShape">
              <a:avLst/>
            </a:prstTxWarp>
          </a:bodyPr>
          <a:lstStyle>
            <a:lvl1pPr algn="r" defTabSz="931863">
              <a:spcBef>
                <a:spcPct val="0"/>
              </a:spcBef>
              <a:buFontTx/>
              <a:buNone/>
              <a:defRPr sz="1200">
                <a:solidFill>
                  <a:schemeClr val="tx1"/>
                </a:solidFill>
                <a:effectLst/>
              </a:defRPr>
            </a:lvl1pPr>
          </a:lstStyle>
          <a:p>
            <a:pPr>
              <a:defRPr/>
            </a:pPr>
            <a:fld id="{610BD782-8851-45C9-A412-3E0DBEA4A3E3}" type="slidenum">
              <a:rPr lang="en-US"/>
              <a:pPr>
                <a:defRPr/>
              </a:pPr>
              <a:t>‹#›</a:t>
            </a:fld>
            <a:endParaRPr lang="en-US"/>
          </a:p>
        </p:txBody>
      </p:sp>
    </p:spTree>
    <p:extLst>
      <p:ext uri="{BB962C8B-B14F-4D97-AF65-F5344CB8AC3E}">
        <p14:creationId xmlns:p14="http://schemas.microsoft.com/office/powerpoint/2010/main" val="3685144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DFE47CFC-8414-496E-8963-666EBB5FDA50}" type="slidenum">
              <a:rPr lang="en-US"/>
              <a:pPr/>
              <a:t>14</a:t>
            </a:fld>
            <a:endParaRPr lang="en-US"/>
          </a:p>
        </p:txBody>
      </p:sp>
      <p:sp>
        <p:nvSpPr>
          <p:cNvPr id="18435" name="Rectangle 2"/>
          <p:cNvSpPr>
            <a:spLocks noGrp="1" noRot="1" noChangeAspect="1" noChangeArrowheads="1" noTextEdit="1"/>
          </p:cNvSpPr>
          <p:nvPr>
            <p:ph type="sldImg"/>
          </p:nvPr>
        </p:nvSpPr>
        <p:spPr>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lIns="92647" tIns="46324" rIns="92647" bIns="46324"/>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extLst>
      <p:ext uri="{BB962C8B-B14F-4D97-AF65-F5344CB8AC3E}">
        <p14:creationId xmlns:p14="http://schemas.microsoft.com/office/powerpoint/2010/main" val="94234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8C417D56-74A9-4CF3-A345-BD3FED4301D3}" type="slidenum">
              <a:rPr lang="en-US"/>
              <a:pPr/>
              <a:t>15</a:t>
            </a:fld>
            <a:endParaRPr lang="en-US"/>
          </a:p>
        </p:txBody>
      </p:sp>
      <p:sp>
        <p:nvSpPr>
          <p:cNvPr id="19459" name="Rectangle 2"/>
          <p:cNvSpPr>
            <a:spLocks noGrp="1" noRot="1" noChangeAspect="1" noChangeArrowheads="1" noTextEdit="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lIns="92647" tIns="46324" rIns="92647" bIns="46324"/>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extLst>
      <p:ext uri="{BB962C8B-B14F-4D97-AF65-F5344CB8AC3E}">
        <p14:creationId xmlns:p14="http://schemas.microsoft.com/office/powerpoint/2010/main" val="3551400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D29D5959-B91E-44DC-AEBE-776D72E184F8}" type="slidenum">
              <a:rPr lang="en-US"/>
              <a:pPr/>
              <a:t>16</a:t>
            </a:fld>
            <a:endParaRPr lang="en-US"/>
          </a:p>
        </p:txBody>
      </p:sp>
      <p:sp>
        <p:nvSpPr>
          <p:cNvPr id="20483" name="Rectangle 2"/>
          <p:cNvSpPr>
            <a:spLocks noGrp="1" noRot="1" noChangeAspect="1" noChangeArrowheads="1" noTextEdit="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p:spPr>
        <p:txBody>
          <a:bodyPr lIns="92647" tIns="46324" rIns="92647" bIns="46324"/>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extLst>
      <p:ext uri="{BB962C8B-B14F-4D97-AF65-F5344CB8AC3E}">
        <p14:creationId xmlns:p14="http://schemas.microsoft.com/office/powerpoint/2010/main" val="2152092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AC33EF5C-3983-44E1-80D7-4C84D51AD078}" type="slidenum">
              <a:rPr lang="en-US"/>
              <a:pPr/>
              <a:t>17</a:t>
            </a:fld>
            <a:endParaRPr lang="en-US"/>
          </a:p>
        </p:txBody>
      </p:sp>
      <p:sp>
        <p:nvSpPr>
          <p:cNvPr id="21507" name="Rectangle 2"/>
          <p:cNvSpPr>
            <a:spLocks noGrp="1" noRot="1" noChangeAspect="1" noChangeArrowheads="1" noTextEdit="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lIns="92647" tIns="46324" rIns="92647" bIns="46324"/>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extLst>
      <p:ext uri="{BB962C8B-B14F-4D97-AF65-F5344CB8AC3E}">
        <p14:creationId xmlns:p14="http://schemas.microsoft.com/office/powerpoint/2010/main" val="3890833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F17C97AA-18B0-4735-8CA7-5B492CF9E607}" type="slidenum">
              <a:rPr lang="en-US"/>
              <a:pPr/>
              <a:t>18</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w="9525" cmpd="sng"/>
        </p:spPr>
        <p:txBody>
          <a:bodyPr lIns="92647" tIns="46324" rIns="92647" bIns="46324"/>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extLst>
      <p:ext uri="{BB962C8B-B14F-4D97-AF65-F5344CB8AC3E}">
        <p14:creationId xmlns:p14="http://schemas.microsoft.com/office/powerpoint/2010/main" val="3432760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D4A40714-C4B2-46CF-9973-159AADB4E587}" type="slidenum">
              <a:rPr lang="en-US"/>
              <a:pPr/>
              <a:t>19</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w="9525" cmpd="sng"/>
        </p:spPr>
        <p:txBody>
          <a:bodyPr lIns="92647" tIns="46324" rIns="92647" bIns="46324"/>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extLst>
      <p:ext uri="{BB962C8B-B14F-4D97-AF65-F5344CB8AC3E}">
        <p14:creationId xmlns:p14="http://schemas.microsoft.com/office/powerpoint/2010/main" val="3084835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7C9B81F-C347-4BEF-BFDF-29C42F48304A}" type="datetimeFigureOut">
              <a:rPr lang="en-US" smtClean="0"/>
              <a:pPr/>
              <a:t>11/1/2020</a:t>
            </a:fld>
            <a:endParaRPr lang="en-US"/>
          </a:p>
        </p:txBody>
      </p:sp>
      <p:sp>
        <p:nvSpPr>
          <p:cNvPr id="19" name="Footer Placeholder 18"/>
          <p:cNvSpPr>
            <a:spLocks noGrp="1"/>
          </p:cNvSpPr>
          <p:nvPr>
            <p:ph type="ftr" sz="quarter" idx="11"/>
          </p:nvPr>
        </p:nvSpPr>
        <p:spPr/>
        <p:txBody>
          <a:bodyPr/>
          <a:lstStyle/>
          <a:p>
            <a:endParaRPr kumimoji="0" lang="en-US"/>
          </a:p>
        </p:txBody>
      </p:sp>
      <p:sp>
        <p:nvSpPr>
          <p:cNvPr id="27" name="Slide Number Placeholder 2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143000"/>
          </a:xfrm>
        </p:spPr>
        <p:txBody>
          <a:body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11/1/2020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7C9B81F-C347-4BEF-BFDF-29C42F48304A}" type="datetimeFigureOut">
              <a:rPr lang="en-US" smtClean="0"/>
              <a:pPr/>
              <a:t>11/1/2020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11/1/2020</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7C9B81F-C347-4BEF-BFDF-29C42F48304A}" type="datetimeFigureOut">
              <a:rPr lang="en-US" smtClean="0"/>
              <a:pPr/>
              <a:t>11/1/2020</a:t>
            </a:fld>
            <a:endParaRPr lang="en-US"/>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7C9B81F-C347-4BEF-BFDF-29C42F48304A}" type="datetimeFigureOut">
              <a:rPr lang="en-US" smtClean="0"/>
              <a:pPr/>
              <a:t>11/1/2020</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C9B81F-C347-4BEF-BFDF-29C42F48304A}" type="datetimeFigureOut">
              <a:rPr lang="en-US" smtClean="0"/>
              <a:pPr/>
              <a:t>11/1/2020</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11/1/2020</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40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40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C9B81F-C347-4BEF-BFDF-29C42F48304A}" type="datetimeFigureOut">
              <a:rPr lang="en-US" smtClean="0"/>
              <a:pPr/>
              <a:t>11/1/2020</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10769600" y="6356351"/>
            <a:ext cx="812800" cy="365125"/>
          </a:xfrm>
        </p:spPr>
        <p:txBody>
          <a:bodyPr/>
          <a:lstStyle/>
          <a:p>
            <a:fld id="{042AED99-7FB4-404E-8A97-64753DCE42EC}" type="slidenum">
              <a:rPr kumimoji="0" lang="en-US" smtClean="0"/>
              <a:pPr/>
              <a:t>‹#›</a:t>
            </a:fld>
            <a:endParaRPr kumimoji="0"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40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400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11/1/2020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11/1/2020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03200" y="152400"/>
            <a:ext cx="11785600" cy="13716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06400" y="1524000"/>
            <a:ext cx="11379200" cy="5181600"/>
          </a:xfrm>
        </p:spPr>
        <p:txBody>
          <a:bodyPr/>
          <a:lstStyle/>
          <a:p>
            <a:pPr lvl="0"/>
            <a:endParaRPr lang="en-US" noProof="0" smtClean="0"/>
          </a:p>
        </p:txBody>
      </p:sp>
    </p:spTree>
    <p:extLst>
      <p:ext uri="{BB962C8B-B14F-4D97-AF65-F5344CB8AC3E}">
        <p14:creationId xmlns:p14="http://schemas.microsoft.com/office/powerpoint/2010/main" val="999404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400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400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C9B81F-C347-4BEF-BFDF-29C42F48304A}" type="datetimeFigureOut">
              <a:rPr lang="en-US" smtClean="0"/>
              <a:pPr/>
              <a:t>11/1/2020</a:t>
            </a:fld>
            <a:endParaRPr lang="en-US" dirty="0">
              <a:solidFill>
                <a:schemeClr val="tx2">
                  <a:shade val="90000"/>
                </a:schemeClr>
              </a:solidFill>
            </a:endParaRPr>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l" eaLnBrk="1" latinLnBrk="0" hangingPunct="1"/>
            <a:endParaRPr kumimoji="0" lang="en-US" dirty="0">
              <a:solidFill>
                <a:schemeClr val="tx2">
                  <a:shade val="90000"/>
                </a:schemeClr>
              </a:solidFill>
            </a:endParaRP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400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4000"/>
            </a:p>
          </p:txBody>
        </p:sp>
      </p:gr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tiny.cc/ballotboxe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nytimes.com/2019/11/04/climate/trump-paris-agreement-climate.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vimeo.com/5846172/" TargetMode="External"/><Relationship Id="rId2" Type="http://schemas.openxmlformats.org/officeDocument/2006/relationships/hyperlink" Target="http://www.nytimes.com/interactive/2009/12/05/world/climate-graphic-background.html?ref=energy-environmen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image" Target="../media/image3.emf"/><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3.emf"/><Relationship Id="rId4" Type="http://schemas.openxmlformats.org/officeDocument/2006/relationships/oleObject" Target="../embeddings/oleObject4.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vmlDrawing" Target="../drawings/vmlDrawing5.vml"/><Relationship Id="rId5" Type="http://schemas.openxmlformats.org/officeDocument/2006/relationships/image" Target="../media/image3.emf"/><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mlDrawing" Target="../drawings/vmlDrawing6.vml"/><Relationship Id="rId5" Type="http://schemas.openxmlformats.org/officeDocument/2006/relationships/image" Target="../media/image3.emf"/><Relationship Id="rId4" Type="http://schemas.openxmlformats.org/officeDocument/2006/relationships/oleObject" Target="../embeddings/oleObject6.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2.xml"/><Relationship Id="rId1" Type="http://schemas.openxmlformats.org/officeDocument/2006/relationships/vmlDrawing" Target="../drawings/vmlDrawing7.vml"/><Relationship Id="rId4" Type="http://schemas.openxmlformats.org/officeDocument/2006/relationships/image" Target="../media/image4.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2.xml"/><Relationship Id="rId1" Type="http://schemas.openxmlformats.org/officeDocument/2006/relationships/vmlDrawing" Target="../drawings/vmlDrawing8.vml"/><Relationship Id="rId4" Type="http://schemas.openxmlformats.org/officeDocument/2006/relationships/image" Target="../media/image4.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2.xml"/><Relationship Id="rId1" Type="http://schemas.openxmlformats.org/officeDocument/2006/relationships/vmlDrawing" Target="../drawings/vmlDrawing9.vml"/><Relationship Id="rId4" Type="http://schemas.openxmlformats.org/officeDocument/2006/relationships/image" Target="../media/image4.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2.xml"/><Relationship Id="rId1" Type="http://schemas.openxmlformats.org/officeDocument/2006/relationships/vmlDrawing" Target="../drawings/vmlDrawing10.vml"/><Relationship Id="rId4" Type="http://schemas.openxmlformats.org/officeDocument/2006/relationships/image" Target="../media/image4.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2.xml"/><Relationship Id="rId1" Type="http://schemas.openxmlformats.org/officeDocument/2006/relationships/vmlDrawing" Target="../drawings/vmlDrawing11.vml"/><Relationship Id="rId4" Type="http://schemas.openxmlformats.org/officeDocument/2006/relationships/image" Target="../media/image4.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2.xml"/><Relationship Id="rId1" Type="http://schemas.openxmlformats.org/officeDocument/2006/relationships/vmlDrawing" Target="../drawings/vmlDrawing12.vml"/><Relationship Id="rId4" Type="http://schemas.openxmlformats.org/officeDocument/2006/relationships/image" Target="../media/image4.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2.xml"/><Relationship Id="rId1" Type="http://schemas.openxmlformats.org/officeDocument/2006/relationships/vmlDrawing" Target="../drawings/vmlDrawing13.vml"/><Relationship Id="rId4" Type="http://schemas.openxmlformats.org/officeDocument/2006/relationships/image" Target="../media/image4.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smtClean="0"/>
              <a:t>Lecture 11:</a:t>
            </a:r>
            <a:br>
              <a:rPr lang="en-US" dirty="0" smtClean="0"/>
            </a:br>
            <a:r>
              <a:rPr lang="en-US" dirty="0" smtClean="0"/>
              <a:t>Compliance and Effectiveness</a:t>
            </a:r>
            <a:endParaRPr lang="en-US" dirty="0"/>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2584203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dirty="0">
                <a:hlinkClick r:id="rId2"/>
              </a:rPr>
              <a:t>https://tiny.cc/ballotboxes</a:t>
            </a:r>
            <a:r>
              <a:rPr lang="en-US" sz="6600" dirty="0"/>
              <a:t> </a:t>
            </a:r>
          </a:p>
        </p:txBody>
      </p:sp>
      <p:pic>
        <p:nvPicPr>
          <p:cNvPr id="5" name="Picture 4"/>
          <p:cNvPicPr>
            <a:picLocks noChangeAspect="1"/>
          </p:cNvPicPr>
          <p:nvPr/>
        </p:nvPicPr>
        <p:blipFill rotWithShape="1">
          <a:blip r:embed="rId3"/>
          <a:srcRect l="19607" t="27322" r="9507" b="3254"/>
          <a:stretch/>
        </p:blipFill>
        <p:spPr>
          <a:xfrm>
            <a:off x="4800600" y="1897380"/>
            <a:ext cx="7162800" cy="4876800"/>
          </a:xfrm>
          <a:prstGeom prst="rect">
            <a:avLst/>
          </a:prstGeom>
        </p:spPr>
      </p:pic>
      <p:sp>
        <p:nvSpPr>
          <p:cNvPr id="3" name="Content Placeholder 2"/>
          <p:cNvSpPr>
            <a:spLocks noGrp="1"/>
          </p:cNvSpPr>
          <p:nvPr>
            <p:ph idx="1"/>
          </p:nvPr>
        </p:nvSpPr>
        <p:spPr>
          <a:xfrm>
            <a:off x="609600" y="1935480"/>
            <a:ext cx="4191000" cy="4389120"/>
          </a:xfrm>
        </p:spPr>
        <p:txBody>
          <a:bodyPr>
            <a:normAutofit/>
          </a:bodyPr>
          <a:lstStyle/>
          <a:p>
            <a:pPr marL="0" indent="0">
              <a:buNone/>
            </a:pPr>
            <a:r>
              <a:rPr lang="en-US" dirty="0" smtClean="0"/>
              <a:t>TODAY is ELECTION DAY</a:t>
            </a:r>
          </a:p>
          <a:p>
            <a:pPr marL="0" indent="0">
              <a:buNone/>
            </a:pPr>
            <a:endParaRPr lang="en-US" dirty="0" smtClean="0"/>
          </a:p>
          <a:p>
            <a:pPr marL="0" indent="0">
              <a:buNone/>
            </a:pPr>
            <a:r>
              <a:rPr lang="en-US" dirty="0" smtClean="0"/>
              <a:t>To ensure your vote is counted, put your OREGON ballot in a </a:t>
            </a:r>
            <a:r>
              <a:rPr lang="en-US" dirty="0"/>
              <a:t>drop </a:t>
            </a:r>
            <a:r>
              <a:rPr lang="en-US" dirty="0" smtClean="0"/>
              <a:t>box BEFORE </a:t>
            </a:r>
            <a:r>
              <a:rPr lang="en-US" dirty="0" err="1" smtClean="0"/>
              <a:t>8pm</a:t>
            </a:r>
            <a:endParaRPr lang="en-US" dirty="0" smtClean="0"/>
          </a:p>
          <a:p>
            <a:pPr marL="0" indent="0">
              <a:buNone/>
            </a:pPr>
            <a:endParaRPr lang="en-US" dirty="0" smtClean="0"/>
          </a:p>
          <a:p>
            <a:pPr marL="0" indent="0">
              <a:buNone/>
            </a:pPr>
            <a:r>
              <a:rPr lang="en-US" dirty="0" smtClean="0"/>
              <a:t>If out of state, put your ballot in a drop box</a:t>
            </a:r>
            <a:endParaRPr lang="en-US" dirty="0"/>
          </a:p>
        </p:txBody>
      </p:sp>
    </p:spTree>
    <p:extLst>
      <p:ext uri="{BB962C8B-B14F-4D97-AF65-F5344CB8AC3E}">
        <p14:creationId xmlns:p14="http://schemas.microsoft.com/office/powerpoint/2010/main" val="3352794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10972800" cy="1143000"/>
          </a:xfrm>
        </p:spPr>
        <p:txBody>
          <a:bodyPr>
            <a:noAutofit/>
          </a:bodyPr>
          <a:lstStyle/>
          <a:p>
            <a:r>
              <a:rPr lang="en-US" sz="4000" dirty="0"/>
              <a:t>In the news: Trump withdraws from Paris</a:t>
            </a:r>
            <a:br>
              <a:rPr lang="en-US" sz="4000" dirty="0"/>
            </a:br>
            <a:r>
              <a:rPr lang="en-US" sz="4000" dirty="0"/>
              <a:t>What belief do you share with climate skeptics?</a:t>
            </a:r>
          </a:p>
        </p:txBody>
      </p:sp>
      <p:sp>
        <p:nvSpPr>
          <p:cNvPr id="3" name="Content Placeholder 2"/>
          <p:cNvSpPr>
            <a:spLocks noGrp="1"/>
          </p:cNvSpPr>
          <p:nvPr>
            <p:ph idx="1"/>
          </p:nvPr>
        </p:nvSpPr>
        <p:spPr>
          <a:xfrm>
            <a:off x="609600" y="1935480"/>
            <a:ext cx="11201400" cy="4389120"/>
          </a:xfrm>
        </p:spPr>
        <p:txBody>
          <a:bodyPr>
            <a:normAutofit lnSpcReduction="10000"/>
          </a:bodyPr>
          <a:lstStyle/>
          <a:p>
            <a:r>
              <a:rPr lang="en-US" b="1" u="sng" dirty="0"/>
              <a:t>Trump Serves Notice to Quit Climate Accord, as Diplomats Work to Save It</a:t>
            </a:r>
          </a:p>
          <a:p>
            <a:r>
              <a:rPr lang="en-US" dirty="0" smtClean="0"/>
              <a:t>“The </a:t>
            </a:r>
            <a:r>
              <a:rPr lang="en-US" dirty="0"/>
              <a:t>United States formally notified the United Nations that it would leave the Paris climate agreement, starting the clock on a yearlong withdrawal process</a:t>
            </a:r>
            <a:r>
              <a:rPr lang="en-US" dirty="0" smtClean="0"/>
              <a:t>. The </a:t>
            </a:r>
            <a:r>
              <a:rPr lang="en-US" dirty="0"/>
              <a:t>move, coming on the first day possible under the accord’s rules, leaves diplomats to plan a way forward without the cooperation of the world’s largest economy</a:t>
            </a:r>
            <a:r>
              <a:rPr lang="en-US" dirty="0" smtClean="0"/>
              <a:t>.”</a:t>
            </a:r>
          </a:p>
          <a:p>
            <a:r>
              <a:rPr lang="en-US" dirty="0" smtClean="0"/>
              <a:t>Some people are mad/sad about this; some are happy</a:t>
            </a:r>
          </a:p>
          <a:p>
            <a:pPr lvl="1"/>
            <a:r>
              <a:rPr lang="en-US" dirty="0" smtClean="0"/>
              <a:t>What belief do they share</a:t>
            </a:r>
            <a:r>
              <a:rPr lang="en-US" dirty="0"/>
              <a:t/>
            </a:r>
            <a:br>
              <a:rPr lang="en-US" dirty="0"/>
            </a:br>
            <a:endParaRPr lang="en-US" sz="1600" dirty="0" smtClean="0"/>
          </a:p>
          <a:p>
            <a:pPr marL="0" indent="0">
              <a:buNone/>
            </a:pPr>
            <a:endParaRPr lang="en-US" sz="1800" dirty="0"/>
          </a:p>
          <a:p>
            <a:pPr marL="0" indent="0">
              <a:buNone/>
            </a:pPr>
            <a:r>
              <a:rPr lang="en-US" sz="1800" dirty="0" smtClean="0"/>
              <a:t>Source: </a:t>
            </a:r>
            <a:r>
              <a:rPr lang="en-US" sz="1800" dirty="0" err="1" smtClean="0"/>
              <a:t>NYTimes</a:t>
            </a:r>
            <a:r>
              <a:rPr lang="en-US" sz="1800" dirty="0"/>
              <a:t>, </a:t>
            </a:r>
            <a:r>
              <a:rPr lang="en-US" sz="1800" dirty="0">
                <a:hlinkClick r:id="rId2"/>
              </a:rPr>
              <a:t>https://</a:t>
            </a:r>
            <a:r>
              <a:rPr lang="en-US" sz="1800" dirty="0" smtClean="0">
                <a:hlinkClick r:id="rId2"/>
              </a:rPr>
              <a:t>www.nytimes.com/2019/11/04/climate/trump-paris-agreement-climate.html</a:t>
            </a:r>
            <a:endParaRPr lang="en-US" sz="1800" dirty="0" smtClean="0"/>
          </a:p>
          <a:p>
            <a:endParaRPr lang="en-US" dirty="0"/>
          </a:p>
        </p:txBody>
      </p:sp>
    </p:spTree>
    <p:extLst>
      <p:ext uri="{BB962C8B-B14F-4D97-AF65-F5344CB8AC3E}">
        <p14:creationId xmlns:p14="http://schemas.microsoft.com/office/powerpoint/2010/main" val="42109071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Institutional effects and terminology</a:t>
            </a:r>
          </a:p>
          <a:p>
            <a:r>
              <a:rPr lang="en-US" dirty="0" smtClean="0"/>
              <a:t>Compliance vs. effectiveness</a:t>
            </a:r>
          </a:p>
          <a:p>
            <a:r>
              <a:rPr lang="en-US" dirty="0"/>
              <a:t>Institutional effectiveness in the real world</a:t>
            </a:r>
          </a:p>
          <a:p>
            <a:r>
              <a:rPr lang="en-US" dirty="0" smtClean="0"/>
              <a:t>Why nations DO change their behavior</a:t>
            </a:r>
          </a:p>
          <a:p>
            <a:r>
              <a:rPr lang="en-US" dirty="0" smtClean="0"/>
              <a:t>Why nations DON’T change their  behavior</a:t>
            </a:r>
          </a:p>
          <a:p>
            <a:r>
              <a:rPr lang="en-US" dirty="0"/>
              <a:t>Sources of behavior change in face of incentives not to do </a:t>
            </a:r>
            <a:r>
              <a:rPr lang="en-US" dirty="0" smtClean="0"/>
              <a:t>so</a:t>
            </a:r>
          </a:p>
          <a:p>
            <a:r>
              <a:rPr lang="en-US" dirty="0"/>
              <a:t>Six types of social control</a:t>
            </a:r>
          </a:p>
        </p:txBody>
      </p:sp>
    </p:spTree>
    <p:extLst>
      <p:ext uri="{BB962C8B-B14F-4D97-AF65-F5344CB8AC3E}">
        <p14:creationId xmlns:p14="http://schemas.microsoft.com/office/powerpoint/2010/main" val="22852008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Discussion paper Thurs, </a:t>
            </a:r>
            <a:r>
              <a:rPr lang="en-US" b="1" i="1" u="sng" dirty="0" smtClean="0"/>
              <a:t>this</a:t>
            </a:r>
            <a:r>
              <a:rPr lang="en-US" dirty="0"/>
              <a:t> </a:t>
            </a:r>
            <a:r>
              <a:rPr lang="en-US" dirty="0" smtClean="0"/>
              <a:t>week, by class</a:t>
            </a:r>
            <a:br>
              <a:rPr lang="en-US" dirty="0" smtClean="0"/>
            </a:br>
            <a:r>
              <a:rPr lang="en-US" dirty="0" smtClean="0"/>
              <a:t>Relative Effectiveness</a:t>
            </a:r>
            <a:endParaRPr lang="en-US" dirty="0"/>
          </a:p>
        </p:txBody>
      </p:sp>
      <p:sp>
        <p:nvSpPr>
          <p:cNvPr id="2" name="Content Placeholder 1"/>
          <p:cNvSpPr>
            <a:spLocks noGrp="1"/>
          </p:cNvSpPr>
          <p:nvPr>
            <p:ph idx="1"/>
          </p:nvPr>
        </p:nvSpPr>
        <p:spPr/>
        <p:txBody>
          <a:bodyPr/>
          <a:lstStyle/>
          <a:p>
            <a:r>
              <a:rPr lang="en-US" dirty="0" smtClean="0"/>
              <a:t>Fully described in assignment packet</a:t>
            </a:r>
          </a:p>
          <a:p>
            <a:r>
              <a:rPr lang="en-US" dirty="0" smtClean="0"/>
              <a:t>Goals of exercise</a:t>
            </a:r>
          </a:p>
          <a:p>
            <a:pPr lvl="1"/>
            <a:r>
              <a:rPr lang="en-US" dirty="0"/>
              <a:t>Compare problem effect/effectiveness in light of differences in problem structure – a REALLY hard thing to think about</a:t>
            </a:r>
          </a:p>
          <a:p>
            <a:pPr lvl="1"/>
            <a:r>
              <a:rPr lang="en-US" dirty="0" smtClean="0"/>
              <a:t>Practice THINKING about graphing</a:t>
            </a:r>
          </a:p>
          <a:p>
            <a:pPr lvl="1"/>
            <a:r>
              <a:rPr lang="en-US" dirty="0" smtClean="0"/>
              <a:t>Practice GRAPHING</a:t>
            </a:r>
          </a:p>
          <a:p>
            <a:pPr lvl="1"/>
            <a:r>
              <a:rPr lang="en-US" dirty="0" smtClean="0"/>
              <a:t>Lay foundation for Treaty Assignment 2</a:t>
            </a:r>
          </a:p>
          <a:p>
            <a:r>
              <a:rPr lang="en-US" b="1" i="1" u="sng" dirty="0" smtClean="0"/>
              <a:t>How to develop a counterfactual </a:t>
            </a:r>
            <a:r>
              <a:rPr lang="en-US" dirty="0" smtClean="0"/>
              <a:t>- discussion</a:t>
            </a:r>
          </a:p>
        </p:txBody>
      </p:sp>
    </p:spTree>
    <p:extLst>
      <p:ext uri="{BB962C8B-B14F-4D97-AF65-F5344CB8AC3E}">
        <p14:creationId xmlns:p14="http://schemas.microsoft.com/office/powerpoint/2010/main" val="1151385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Institutional effects and terminology</a:t>
            </a:r>
            <a:endParaRPr lang="en-US" dirty="0"/>
          </a:p>
        </p:txBody>
      </p:sp>
      <p:sp>
        <p:nvSpPr>
          <p:cNvPr id="3" name="Content Placeholder 2"/>
          <p:cNvSpPr>
            <a:spLocks noGrp="1"/>
          </p:cNvSpPr>
          <p:nvPr>
            <p:ph idx="1"/>
          </p:nvPr>
        </p:nvSpPr>
        <p:spPr/>
        <p:txBody>
          <a:bodyPr/>
          <a:lstStyle/>
          <a:p>
            <a:r>
              <a:rPr lang="en-US" dirty="0" smtClean="0"/>
              <a:t>Terms: implementation, monitoring, enforcement</a:t>
            </a:r>
          </a:p>
          <a:p>
            <a:r>
              <a:rPr lang="en-US" dirty="0" smtClean="0"/>
              <a:t>Compliance – behavior &lt;&gt; legal rules</a:t>
            </a:r>
          </a:p>
          <a:p>
            <a:r>
              <a:rPr lang="en-US" dirty="0" smtClean="0"/>
              <a:t>Effectiveness</a:t>
            </a:r>
          </a:p>
          <a:p>
            <a:pPr lvl="1"/>
            <a:r>
              <a:rPr lang="en-US" dirty="0" smtClean="0"/>
              <a:t>Counterfactual </a:t>
            </a:r>
          </a:p>
          <a:p>
            <a:pPr lvl="2"/>
            <a:r>
              <a:rPr lang="en-US" dirty="0" smtClean="0"/>
              <a:t>Behavioral</a:t>
            </a:r>
          </a:p>
          <a:p>
            <a:pPr lvl="2"/>
            <a:r>
              <a:rPr lang="en-US" dirty="0" smtClean="0"/>
              <a:t>Environmental quality</a:t>
            </a:r>
          </a:p>
          <a:p>
            <a:pPr lvl="1"/>
            <a:r>
              <a:rPr lang="en-US" dirty="0" smtClean="0"/>
              <a:t>Goal achievement</a:t>
            </a:r>
          </a:p>
          <a:p>
            <a:pPr lvl="2"/>
            <a:r>
              <a:rPr lang="en-US" dirty="0"/>
              <a:t>Behavioral</a:t>
            </a:r>
          </a:p>
          <a:p>
            <a:pPr lvl="2"/>
            <a:r>
              <a:rPr lang="en-US" dirty="0"/>
              <a:t>Environmental quality</a:t>
            </a:r>
          </a:p>
          <a:p>
            <a:r>
              <a:rPr lang="en-US" dirty="0" smtClean="0"/>
              <a:t>Other effects</a:t>
            </a:r>
          </a:p>
        </p:txBody>
      </p:sp>
    </p:spTree>
    <p:extLst>
      <p:ext uri="{BB962C8B-B14F-4D97-AF65-F5344CB8AC3E}">
        <p14:creationId xmlns:p14="http://schemas.microsoft.com/office/powerpoint/2010/main" val="38078498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Compliance vs. Effectiveness</a:t>
            </a:r>
            <a:endParaRPr lang="en-US" dirty="0"/>
          </a:p>
        </p:txBody>
      </p:sp>
      <p:sp>
        <p:nvSpPr>
          <p:cNvPr id="3" name="Content Placeholder 2"/>
          <p:cNvSpPr>
            <a:spLocks noGrp="1"/>
          </p:cNvSpPr>
          <p:nvPr>
            <p:ph idx="1"/>
          </p:nvPr>
        </p:nvSpPr>
        <p:spPr/>
        <p:txBody>
          <a:bodyPr>
            <a:normAutofit lnSpcReduction="10000"/>
          </a:bodyPr>
          <a:lstStyle/>
          <a:p>
            <a:r>
              <a:rPr lang="en-US" smtClean="0"/>
              <a:t>Choosing an INDICATOR of influence</a:t>
            </a:r>
          </a:p>
          <a:p>
            <a:pPr lvl="1"/>
            <a:r>
              <a:rPr lang="en-US" smtClean="0"/>
              <a:t>Outputs (laws)</a:t>
            </a:r>
          </a:p>
          <a:p>
            <a:pPr lvl="1"/>
            <a:r>
              <a:rPr lang="en-US" smtClean="0"/>
              <a:t>Outcomes (behavior)</a:t>
            </a:r>
          </a:p>
          <a:p>
            <a:pPr lvl="1"/>
            <a:r>
              <a:rPr lang="en-US" smtClean="0"/>
              <a:t>Impacts (environmental quality)</a:t>
            </a:r>
          </a:p>
          <a:p>
            <a:r>
              <a:rPr lang="en-US" smtClean="0"/>
              <a:t>Choosing a COMPARATOR of influence (what do we compare the OBSERVED indicator to)</a:t>
            </a:r>
          </a:p>
          <a:p>
            <a:pPr lvl="1"/>
            <a:r>
              <a:rPr lang="en-US" smtClean="0"/>
              <a:t>Legal standard (compliance) is not causal in nature</a:t>
            </a:r>
          </a:p>
          <a:p>
            <a:pPr lvl="1"/>
            <a:r>
              <a:rPr lang="en-US" smtClean="0"/>
              <a:t>Goal achievement is simply unlikely to occur</a:t>
            </a:r>
          </a:p>
          <a:p>
            <a:pPr lvl="1"/>
            <a:r>
              <a:rPr lang="en-US" smtClean="0"/>
              <a:t>Counterfactual: this gets at causation explicitly</a:t>
            </a:r>
          </a:p>
          <a:p>
            <a:r>
              <a:rPr lang="en-US" smtClean="0"/>
              <a:t>BUT ALSO, want to look at other effects we care about</a:t>
            </a:r>
            <a:endParaRPr lang="en-US" dirty="0"/>
          </a:p>
        </p:txBody>
      </p:sp>
    </p:spTree>
    <p:extLst>
      <p:ext uri="{BB962C8B-B14F-4D97-AF65-F5344CB8AC3E}">
        <p14:creationId xmlns:p14="http://schemas.microsoft.com/office/powerpoint/2010/main" val="9795766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Compliance vs. Effectiveness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11565754"/>
              </p:ext>
            </p:extLst>
          </p:nvPr>
        </p:nvGraphicFramePr>
        <p:xfrm>
          <a:off x="609600" y="1676400"/>
          <a:ext cx="10972800" cy="4800599"/>
        </p:xfrm>
        <a:graphic>
          <a:graphicData uri="http://schemas.openxmlformats.org/drawingml/2006/table">
            <a:tbl>
              <a:tblPr firstRow="1" firstCol="1" bandRow="1">
                <a:tableStyleId>{21E4AEA4-8DFA-4A89-87EB-49C32662AFE0}</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1391118">
                <a:tc>
                  <a:txBody>
                    <a:bodyPr/>
                    <a:lstStyle/>
                    <a:p>
                      <a:pPr marL="0" marR="0" algn="ctr">
                        <a:spcBef>
                          <a:spcPts val="0"/>
                        </a:spcBef>
                        <a:spcAft>
                          <a:spcPts val="0"/>
                        </a:spcAft>
                      </a:pPr>
                      <a:endParaRPr lang="en-US" sz="2400" dirty="0">
                        <a:latin typeface="Times New Roman"/>
                        <a:ea typeface="Times New Roman"/>
                      </a:endParaRPr>
                    </a:p>
                  </a:txBody>
                  <a:tcPr marL="66131" marR="66131" marT="0" marB="0"/>
                </a:tc>
                <a:tc>
                  <a:txBody>
                    <a:bodyPr/>
                    <a:lstStyle/>
                    <a:p>
                      <a:pPr marL="0" marR="0" algn="ctr">
                        <a:spcBef>
                          <a:spcPts val="0"/>
                        </a:spcBef>
                        <a:spcAft>
                          <a:spcPts val="0"/>
                        </a:spcAft>
                      </a:pPr>
                      <a:r>
                        <a:rPr lang="en-US" sz="2400" dirty="0"/>
                        <a:t>Effectiveness:</a:t>
                      </a:r>
                    </a:p>
                    <a:p>
                      <a:pPr marL="0" marR="0" algn="ctr">
                        <a:spcBef>
                          <a:spcPts val="0"/>
                        </a:spcBef>
                        <a:spcAft>
                          <a:spcPts val="0"/>
                        </a:spcAft>
                      </a:pPr>
                      <a:r>
                        <a:rPr lang="en-US" sz="2400" dirty="0"/>
                        <a:t>Behavior influenced by IEA</a:t>
                      </a:r>
                      <a:endParaRPr lang="en-US" sz="2400" dirty="0">
                        <a:latin typeface="Times New Roman"/>
                        <a:ea typeface="Times New Roman"/>
                      </a:endParaRPr>
                    </a:p>
                  </a:txBody>
                  <a:tcPr marL="66131" marR="66131" marT="0" marB="0"/>
                </a:tc>
                <a:tc>
                  <a:txBody>
                    <a:bodyPr/>
                    <a:lstStyle/>
                    <a:p>
                      <a:pPr marL="0" marR="0" algn="ctr">
                        <a:spcBef>
                          <a:spcPts val="0"/>
                        </a:spcBef>
                        <a:spcAft>
                          <a:spcPts val="0"/>
                        </a:spcAft>
                      </a:pPr>
                      <a:r>
                        <a:rPr lang="en-US" sz="2400"/>
                        <a:t>Non-effectiveness:</a:t>
                      </a:r>
                    </a:p>
                    <a:p>
                      <a:pPr marL="0" marR="0" algn="ctr">
                        <a:spcBef>
                          <a:spcPts val="0"/>
                        </a:spcBef>
                        <a:spcAft>
                          <a:spcPts val="0"/>
                        </a:spcAft>
                      </a:pPr>
                      <a:r>
                        <a:rPr lang="en-US" sz="2400"/>
                        <a:t>Behavior NOT influenced by IEA</a:t>
                      </a:r>
                      <a:endParaRPr lang="en-US" sz="2400">
                        <a:latin typeface="Times New Roman"/>
                        <a:ea typeface="Times New Roman"/>
                      </a:endParaRPr>
                    </a:p>
                  </a:txBody>
                  <a:tcPr marL="66131" marR="66131" marT="0" marB="0"/>
                </a:tc>
                <a:extLst>
                  <a:ext uri="{0D108BD9-81ED-4DB2-BD59-A6C34878D82A}">
                    <a16:rowId xmlns:a16="http://schemas.microsoft.com/office/drawing/2014/main" val="10000"/>
                  </a:ext>
                </a:extLst>
              </a:tr>
              <a:tr h="1391118">
                <a:tc>
                  <a:txBody>
                    <a:bodyPr/>
                    <a:lstStyle/>
                    <a:p>
                      <a:pPr marL="0" marR="0" algn="ctr">
                        <a:spcBef>
                          <a:spcPts val="0"/>
                        </a:spcBef>
                        <a:spcAft>
                          <a:spcPts val="0"/>
                        </a:spcAft>
                      </a:pPr>
                      <a:r>
                        <a:rPr lang="en-US" sz="2400" dirty="0"/>
                        <a:t>Compliance:</a:t>
                      </a:r>
                    </a:p>
                    <a:p>
                      <a:pPr marL="0" marR="0" algn="ctr">
                        <a:spcBef>
                          <a:spcPts val="0"/>
                        </a:spcBef>
                        <a:spcAft>
                          <a:spcPts val="0"/>
                        </a:spcAft>
                      </a:pPr>
                      <a:r>
                        <a:rPr lang="en-US" sz="2400" dirty="0"/>
                        <a:t>Behavior meets agreement standards</a:t>
                      </a:r>
                      <a:endParaRPr lang="en-US" sz="2400" dirty="0">
                        <a:latin typeface="Times New Roman"/>
                        <a:ea typeface="Times New Roman"/>
                      </a:endParaRPr>
                    </a:p>
                  </a:txBody>
                  <a:tcPr marL="66131" marR="66131" marT="0" marB="0"/>
                </a:tc>
                <a:tc>
                  <a:txBody>
                    <a:bodyPr/>
                    <a:lstStyle/>
                    <a:p>
                      <a:pPr marL="0" marR="0" algn="ctr">
                        <a:spcBef>
                          <a:spcPts val="0"/>
                        </a:spcBef>
                        <a:spcAft>
                          <a:spcPts val="0"/>
                        </a:spcAft>
                      </a:pPr>
                      <a:r>
                        <a:rPr lang="en-US" sz="2400" dirty="0"/>
                        <a:t>Treaty-induced compliance</a:t>
                      </a:r>
                      <a:endParaRPr lang="en-US" sz="2400" dirty="0">
                        <a:latin typeface="Times New Roman"/>
                        <a:ea typeface="Times New Roman"/>
                      </a:endParaRPr>
                    </a:p>
                  </a:txBody>
                  <a:tcPr marL="66131" marR="66131" marT="0" marB="0"/>
                </a:tc>
                <a:tc>
                  <a:txBody>
                    <a:bodyPr/>
                    <a:lstStyle/>
                    <a:p>
                      <a:pPr marL="0" marR="0" algn="ctr">
                        <a:spcBef>
                          <a:spcPts val="0"/>
                        </a:spcBef>
                        <a:spcAft>
                          <a:spcPts val="0"/>
                        </a:spcAft>
                      </a:pPr>
                      <a:r>
                        <a:rPr lang="en-US" sz="2400"/>
                        <a:t>Coincidental compliance</a:t>
                      </a:r>
                      <a:endParaRPr lang="en-US" sz="2400">
                        <a:latin typeface="Times New Roman"/>
                        <a:ea typeface="Times New Roman"/>
                      </a:endParaRPr>
                    </a:p>
                  </a:txBody>
                  <a:tcPr marL="66131" marR="66131" marT="0" marB="0"/>
                </a:tc>
                <a:extLst>
                  <a:ext uri="{0D108BD9-81ED-4DB2-BD59-A6C34878D82A}">
                    <a16:rowId xmlns:a16="http://schemas.microsoft.com/office/drawing/2014/main" val="10001"/>
                  </a:ext>
                </a:extLst>
              </a:tr>
              <a:tr h="2018363">
                <a:tc>
                  <a:txBody>
                    <a:bodyPr/>
                    <a:lstStyle/>
                    <a:p>
                      <a:pPr marL="0" marR="0" algn="ctr">
                        <a:spcBef>
                          <a:spcPts val="0"/>
                        </a:spcBef>
                        <a:spcAft>
                          <a:spcPts val="0"/>
                        </a:spcAft>
                      </a:pPr>
                      <a:r>
                        <a:rPr lang="en-US" sz="2400" dirty="0"/>
                        <a:t>Non-compliance:</a:t>
                      </a:r>
                    </a:p>
                    <a:p>
                      <a:pPr marL="0" marR="0" algn="ctr">
                        <a:spcBef>
                          <a:spcPts val="0"/>
                        </a:spcBef>
                        <a:spcAft>
                          <a:spcPts val="0"/>
                        </a:spcAft>
                      </a:pPr>
                      <a:r>
                        <a:rPr lang="en-US" sz="2400" dirty="0"/>
                        <a:t>Behavior does NOT meet agreement standards</a:t>
                      </a:r>
                      <a:endParaRPr lang="en-US" sz="2400" dirty="0">
                        <a:latin typeface="Times New Roman"/>
                        <a:ea typeface="Times New Roman"/>
                      </a:endParaRPr>
                    </a:p>
                  </a:txBody>
                  <a:tcPr marL="66131" marR="66131" marT="0" marB="0"/>
                </a:tc>
                <a:tc>
                  <a:txBody>
                    <a:bodyPr/>
                    <a:lstStyle/>
                    <a:p>
                      <a:pPr marL="0" marR="0" algn="ctr">
                        <a:spcBef>
                          <a:spcPts val="0"/>
                        </a:spcBef>
                        <a:spcAft>
                          <a:spcPts val="0"/>
                        </a:spcAft>
                      </a:pPr>
                      <a:r>
                        <a:rPr lang="en-US" sz="2400" dirty="0"/>
                        <a:t>Good faith non-compliance</a:t>
                      </a:r>
                      <a:endParaRPr lang="en-US" sz="2400" dirty="0">
                        <a:latin typeface="Times New Roman"/>
                        <a:ea typeface="Times New Roman"/>
                      </a:endParaRPr>
                    </a:p>
                  </a:txBody>
                  <a:tcPr marL="66131" marR="66131" marT="0" marB="0"/>
                </a:tc>
                <a:tc>
                  <a:txBody>
                    <a:bodyPr/>
                    <a:lstStyle/>
                    <a:p>
                      <a:pPr marL="0" marR="0" algn="ctr">
                        <a:spcBef>
                          <a:spcPts val="0"/>
                        </a:spcBef>
                        <a:spcAft>
                          <a:spcPts val="0"/>
                        </a:spcAft>
                      </a:pPr>
                      <a:r>
                        <a:rPr lang="en-US" sz="2400" dirty="0"/>
                        <a:t>Intentional non-compliance</a:t>
                      </a:r>
                      <a:endParaRPr lang="en-US" sz="2400" dirty="0">
                        <a:latin typeface="Times New Roman"/>
                        <a:ea typeface="Times New Roman"/>
                      </a:endParaRPr>
                    </a:p>
                  </a:txBody>
                  <a:tcPr marL="66131" marR="66131" marT="0" marB="0"/>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mtClean="0"/>
              <a:t>Evaluating Effectiveness</a:t>
            </a:r>
            <a:endParaRPr lang="en-US" dirty="0" smtClean="0"/>
          </a:p>
        </p:txBody>
      </p:sp>
      <p:sp>
        <p:nvSpPr>
          <p:cNvPr id="11267" name="Rectangle 3"/>
          <p:cNvSpPr>
            <a:spLocks noGrp="1" noChangeArrowheads="1"/>
          </p:cNvSpPr>
          <p:nvPr>
            <p:ph idx="1"/>
          </p:nvPr>
        </p:nvSpPr>
        <p:spPr/>
        <p:txBody>
          <a:bodyPr/>
          <a:lstStyle/>
          <a:p>
            <a:r>
              <a:rPr lang="en-US" smtClean="0"/>
              <a:t>Institutions/regimes/treaties can always be evaluated against TWO definitions of success</a:t>
            </a:r>
          </a:p>
          <a:p>
            <a:pPr lvl="1"/>
            <a:r>
              <a:rPr lang="en-US" smtClean="0"/>
              <a:t>#1: “Was goal achieved?” Or “How close did institution come to achieving its goal?”</a:t>
            </a:r>
          </a:p>
          <a:p>
            <a:pPr lvl="2"/>
            <a:r>
              <a:rPr lang="en-US" smtClean="0"/>
              <a:t>Compare actual behavior to goal</a:t>
            </a:r>
          </a:p>
          <a:p>
            <a:pPr lvl="1"/>
            <a:endParaRPr lang="en-US" smtClean="0"/>
          </a:p>
          <a:p>
            <a:pPr lvl="1"/>
            <a:r>
              <a:rPr lang="en-US" smtClean="0"/>
              <a:t>#2: “Did institution cause behaviors or outcomes different than would have occurred otherwise?”  </a:t>
            </a:r>
          </a:p>
          <a:p>
            <a:pPr lvl="2"/>
            <a:r>
              <a:rPr lang="en-US" smtClean="0"/>
              <a:t>Compare actual behavior to counterfactual</a:t>
            </a:r>
            <a:endParaRPr lang="en-US" dirty="0"/>
          </a:p>
        </p:txBody>
      </p:sp>
    </p:spTree>
    <p:extLst>
      <p:ext uri="{BB962C8B-B14F-4D97-AF65-F5344CB8AC3E}">
        <p14:creationId xmlns:p14="http://schemas.microsoft.com/office/powerpoint/2010/main" val="18695264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Institutional effectiveness in the real world</a:t>
            </a:r>
            <a:endParaRPr lang="en-US" dirty="0"/>
          </a:p>
        </p:txBody>
      </p:sp>
      <p:sp>
        <p:nvSpPr>
          <p:cNvPr id="3" name="Content Placeholder 2"/>
          <p:cNvSpPr>
            <a:spLocks noGrp="1"/>
          </p:cNvSpPr>
          <p:nvPr>
            <p:ph idx="1"/>
          </p:nvPr>
        </p:nvSpPr>
        <p:spPr/>
        <p:txBody>
          <a:bodyPr/>
          <a:lstStyle/>
          <a:p>
            <a:r>
              <a:rPr lang="en-US" dirty="0" smtClean="0">
                <a:hlinkClick r:id="rId2"/>
              </a:rPr>
              <a:t>Kyoto and compliance</a:t>
            </a:r>
            <a:endParaRPr lang="en-US" dirty="0" smtClean="0"/>
          </a:p>
          <a:p>
            <a:endParaRPr lang="en-US" dirty="0"/>
          </a:p>
          <a:p>
            <a:r>
              <a:rPr lang="en-US" dirty="0" smtClean="0">
                <a:hlinkClick r:id="rId3"/>
              </a:rPr>
              <a:t>Fisheries and compliance</a:t>
            </a:r>
            <a:endParaRPr lang="en-US" dirty="0"/>
          </a:p>
        </p:txBody>
      </p:sp>
    </p:spTree>
    <p:extLst>
      <p:ext uri="{BB962C8B-B14F-4D97-AF65-F5344CB8AC3E}">
        <p14:creationId xmlns:p14="http://schemas.microsoft.com/office/powerpoint/2010/main" val="9471370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nations </a:t>
            </a:r>
            <a:r>
              <a:rPr lang="en-US" dirty="0" smtClean="0"/>
              <a:t>DO</a:t>
            </a:r>
            <a:br>
              <a:rPr lang="en-US" dirty="0" smtClean="0"/>
            </a:br>
            <a:r>
              <a:rPr lang="en-US" dirty="0" smtClean="0"/>
              <a:t>change </a:t>
            </a:r>
            <a:r>
              <a:rPr lang="en-US" dirty="0"/>
              <a:t>their behavior</a:t>
            </a:r>
          </a:p>
        </p:txBody>
      </p:sp>
      <p:sp>
        <p:nvSpPr>
          <p:cNvPr id="4" name="Content Placeholder 3"/>
          <p:cNvSpPr>
            <a:spLocks noGrp="1"/>
          </p:cNvSpPr>
          <p:nvPr>
            <p:ph idx="1"/>
          </p:nvPr>
        </p:nvSpPr>
        <p:spPr/>
        <p:txBody>
          <a:bodyPr/>
          <a:lstStyle/>
          <a:p>
            <a:pPr>
              <a:defRPr/>
            </a:pPr>
            <a:r>
              <a:rPr lang="en-US" dirty="0" smtClean="0"/>
              <a:t>Independent self-interest (narrow)</a:t>
            </a:r>
          </a:p>
          <a:p>
            <a:pPr>
              <a:defRPr/>
            </a:pPr>
            <a:r>
              <a:rPr lang="en-US" dirty="0" smtClean="0"/>
              <a:t>Independent self-interest (broad)</a:t>
            </a:r>
          </a:p>
          <a:p>
            <a:pPr>
              <a:defRPr/>
            </a:pPr>
            <a:r>
              <a:rPr lang="en-US" dirty="0" smtClean="0"/>
              <a:t>Interdependent self-interest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nations </a:t>
            </a:r>
            <a:r>
              <a:rPr lang="en-US" dirty="0" smtClean="0"/>
              <a:t>DON’T </a:t>
            </a:r>
            <a:br>
              <a:rPr lang="en-US" dirty="0" smtClean="0"/>
            </a:br>
            <a:r>
              <a:rPr lang="en-US" dirty="0" smtClean="0"/>
              <a:t>change </a:t>
            </a:r>
            <a:r>
              <a:rPr lang="en-US" dirty="0"/>
              <a:t>their behavior</a:t>
            </a:r>
          </a:p>
        </p:txBody>
      </p:sp>
      <p:sp>
        <p:nvSpPr>
          <p:cNvPr id="3" name="Content Placeholder 2"/>
          <p:cNvSpPr>
            <a:spLocks noGrp="1"/>
          </p:cNvSpPr>
          <p:nvPr>
            <p:ph idx="1"/>
          </p:nvPr>
        </p:nvSpPr>
        <p:spPr/>
        <p:txBody>
          <a:bodyPr/>
          <a:lstStyle/>
          <a:p>
            <a:pPr>
              <a:defRPr/>
            </a:pPr>
            <a:r>
              <a:rPr lang="en-US" dirty="0" smtClean="0"/>
              <a:t>Intention</a:t>
            </a:r>
          </a:p>
          <a:p>
            <a:pPr>
              <a:defRPr/>
            </a:pPr>
            <a:r>
              <a:rPr lang="en-US" dirty="0" smtClean="0"/>
              <a:t>Incapacity</a:t>
            </a:r>
          </a:p>
          <a:p>
            <a:pPr>
              <a:defRPr/>
            </a:pPr>
            <a:r>
              <a:rPr lang="en-US" dirty="0" smtClean="0"/>
              <a:t>Inadvertence</a:t>
            </a:r>
          </a:p>
          <a:p>
            <a:pPr>
              <a:defRP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Evaluating Effectiveness</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4757490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2757488" y="1760538"/>
          <a:ext cx="6678612" cy="4487862"/>
        </p:xfrm>
        <a:graphic>
          <a:graphicData uri="http://schemas.openxmlformats.org/presentationml/2006/ole">
            <mc:AlternateContent xmlns:mc="http://schemas.openxmlformats.org/markup-compatibility/2006">
              <mc:Choice xmlns:v="urn:schemas-microsoft-com:vml" Requires="v">
                <p:oleObj spid="_x0000_s1026" name="Worksheet" r:id="rId4" imgW="6656040" imgH="4465080" progId="Excel.Sheet.8">
                  <p:embed/>
                </p:oleObj>
              </mc:Choice>
              <mc:Fallback>
                <p:oleObj name="Worksheet" r:id="rId4" imgW="6656040" imgH="4465080" progId="Excel.Sheet.8">
                  <p:embed/>
                  <p:pic>
                    <p:nvPicPr>
                      <p:cNvPr id="102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7488" y="1760538"/>
                        <a:ext cx="6678612" cy="4487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9859" name="Rectangle 3"/>
          <p:cNvSpPr>
            <a:spLocks noGrp="1" noChangeArrowheads="1"/>
          </p:cNvSpPr>
          <p:nvPr>
            <p:ph type="title"/>
          </p:nvPr>
        </p:nvSpPr>
        <p:spPr/>
        <p:txBody>
          <a:bodyPr>
            <a:normAutofit fontScale="90000"/>
          </a:bodyPr>
          <a:lstStyle/>
          <a:p>
            <a:pPr>
              <a:defRPr/>
            </a:pPr>
            <a:r>
              <a:rPr lang="en-US" smtClean="0"/>
              <a:t>Pollution Agreements:</a:t>
            </a:r>
            <a:br>
              <a:rPr lang="en-US" smtClean="0"/>
            </a:br>
            <a:r>
              <a:rPr lang="en-US" smtClean="0"/>
              <a:t>Evaluating Effectiveness</a:t>
            </a:r>
          </a:p>
        </p:txBody>
      </p:sp>
      <p:grpSp>
        <p:nvGrpSpPr>
          <p:cNvPr id="1028" name="Group 4"/>
          <p:cNvGrpSpPr>
            <a:grpSpLocks/>
          </p:cNvGrpSpPr>
          <p:nvPr/>
        </p:nvGrpSpPr>
        <p:grpSpPr bwMode="auto">
          <a:xfrm>
            <a:off x="5257800" y="2600325"/>
            <a:ext cx="1371600" cy="2743200"/>
            <a:chOff x="2352" y="1272"/>
            <a:chExt cx="864" cy="1728"/>
          </a:xfrm>
        </p:grpSpPr>
        <p:sp>
          <p:nvSpPr>
            <p:cNvPr id="249861"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a:p>
          </p:txBody>
        </p:sp>
        <p:sp>
          <p:nvSpPr>
            <p:cNvPr id="1036" name="Text Box 6"/>
            <p:cNvSpPr txBox="1">
              <a:spLocks noChangeArrowheads="1"/>
            </p:cNvSpPr>
            <p:nvPr/>
          </p:nvSpPr>
          <p:spPr bwMode="auto">
            <a:xfrm>
              <a:off x="2352" y="1315"/>
              <a:ext cx="864" cy="192"/>
            </a:xfrm>
            <a:prstGeom prst="rect">
              <a:avLst/>
            </a:prstGeom>
            <a:noFill/>
            <a:ln w="9525">
              <a:noFill/>
              <a:miter lim="800000"/>
              <a:headEnd/>
              <a:tailEnd/>
            </a:ln>
          </p:spPr>
          <p:txBody>
            <a:bodyPr anchor="ctr">
              <a:spAutoFit/>
            </a:bodyPr>
            <a:lstStyle/>
            <a:p>
              <a:pPr>
                <a:spcBef>
                  <a:spcPct val="50000"/>
                </a:spcBef>
                <a:buFontTx/>
                <a:buNone/>
              </a:pPr>
              <a:r>
                <a:rPr lang="en-US" sz="1400">
                  <a:solidFill>
                    <a:schemeClr val="tx1"/>
                  </a:solidFill>
                  <a:effectLst/>
                </a:rPr>
                <a:t>Treaty In Force</a:t>
              </a:r>
              <a:endParaRPr lang="en-US" sz="3200">
                <a:solidFill>
                  <a:schemeClr val="tx1"/>
                </a:solidFill>
                <a:effectLst/>
              </a:endParaRPr>
            </a:p>
          </p:txBody>
        </p:sp>
      </p:grpSp>
      <p:sp>
        <p:nvSpPr>
          <p:cNvPr id="249863" name="Rectangle 7"/>
          <p:cNvSpPr>
            <a:spLocks noChangeArrowheads="1"/>
          </p:cNvSpPr>
          <p:nvPr/>
        </p:nvSpPr>
        <p:spPr bwMode="auto">
          <a:xfrm>
            <a:off x="5410200" y="3013075"/>
            <a:ext cx="3810000" cy="7175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249864" name="Rectangle 8"/>
          <p:cNvSpPr>
            <a:spLocks noChangeArrowheads="1"/>
          </p:cNvSpPr>
          <p:nvPr/>
        </p:nvSpPr>
        <p:spPr bwMode="auto">
          <a:xfrm>
            <a:off x="8153400" y="2708275"/>
            <a:ext cx="1066800" cy="4889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249865" name="Rectangle 9"/>
          <p:cNvSpPr>
            <a:spLocks noChangeArrowheads="1"/>
          </p:cNvSpPr>
          <p:nvPr/>
        </p:nvSpPr>
        <p:spPr bwMode="auto">
          <a:xfrm>
            <a:off x="6172200" y="5940425"/>
            <a:ext cx="2133600" cy="228600"/>
          </a:xfrm>
          <a:prstGeom prst="rect">
            <a:avLst/>
          </a:prstGeom>
          <a:solidFill>
            <a:srgbClr val="FFFFFF"/>
          </a:solidFill>
          <a:ln w="9525">
            <a:noFill/>
            <a:miter lim="800000"/>
            <a:headEnd/>
            <a:tailEnd/>
          </a:ln>
          <a:effectLst/>
        </p:spPr>
        <p:txBody>
          <a:bodyPr wrap="none" anchor="ctr"/>
          <a:lstStyle/>
          <a:p>
            <a:pPr>
              <a:defRPr/>
            </a:pPr>
            <a:endParaRPr lang="en-US"/>
          </a:p>
        </p:txBody>
      </p:sp>
      <p:sp>
        <p:nvSpPr>
          <p:cNvPr id="249866" name="Rectangle 10"/>
          <p:cNvSpPr>
            <a:spLocks noChangeArrowheads="1"/>
          </p:cNvSpPr>
          <p:nvPr/>
        </p:nvSpPr>
        <p:spPr bwMode="auto">
          <a:xfrm>
            <a:off x="6159500" y="5832475"/>
            <a:ext cx="2133600" cy="228600"/>
          </a:xfrm>
          <a:prstGeom prst="rect">
            <a:avLst/>
          </a:prstGeom>
          <a:solidFill>
            <a:srgbClr val="FFFFFF"/>
          </a:solidFill>
          <a:ln w="9525">
            <a:noFill/>
            <a:miter lim="800000"/>
            <a:headEnd/>
            <a:tailEnd/>
          </a:ln>
          <a:effectLst/>
        </p:spPr>
        <p:txBody>
          <a:bodyPr wrap="none" anchor="ctr"/>
          <a:lstStyle/>
          <a:p>
            <a:pPr>
              <a:defRPr/>
            </a:pPr>
            <a:endParaRPr lang="en-US"/>
          </a:p>
        </p:txBody>
      </p:sp>
      <p:sp>
        <p:nvSpPr>
          <p:cNvPr id="249867" name="Line 11"/>
          <p:cNvSpPr>
            <a:spLocks noChangeShapeType="1"/>
          </p:cNvSpPr>
          <p:nvPr/>
        </p:nvSpPr>
        <p:spPr bwMode="auto">
          <a:xfrm>
            <a:off x="5410200" y="3733800"/>
            <a:ext cx="3810000" cy="914400"/>
          </a:xfrm>
          <a:prstGeom prst="line">
            <a:avLst/>
          </a:prstGeom>
          <a:noFill/>
          <a:ln w="127000">
            <a:solidFill>
              <a:srgbClr val="C0C0C0"/>
            </a:solidFill>
            <a:round/>
            <a:headEnd/>
            <a:tailEnd/>
          </a:ln>
          <a:effectLst/>
        </p:spPr>
        <p:txBody>
          <a:bodyPr/>
          <a:lstStyle/>
          <a:p>
            <a:pPr>
              <a:defRPr/>
            </a:pPr>
            <a:endParaRPr lang="en-US"/>
          </a:p>
        </p:txBody>
      </p:sp>
      <p:sp>
        <p:nvSpPr>
          <p:cNvPr id="1034" name="Text Box 12"/>
          <p:cNvSpPr txBox="1">
            <a:spLocks noChangeArrowheads="1"/>
          </p:cNvSpPr>
          <p:nvPr/>
        </p:nvSpPr>
        <p:spPr bwMode="auto">
          <a:xfrm>
            <a:off x="4572000" y="1828801"/>
            <a:ext cx="3200400" cy="703263"/>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600">
              <a:solidFill>
                <a:schemeClr val="tx1"/>
              </a:solidFill>
              <a:effectLst/>
            </a:endParaRPr>
          </a:p>
          <a:p>
            <a:pPr>
              <a:spcBef>
                <a:spcPct val="50000"/>
              </a:spcBef>
              <a:buFontTx/>
              <a:buNone/>
            </a:pPr>
            <a:endParaRPr lang="en-US" sz="1600">
              <a:solidFill>
                <a:schemeClr val="tx1"/>
              </a:solidFill>
              <a:effectLst/>
            </a:endParaRPr>
          </a:p>
        </p:txBody>
      </p:sp>
    </p:spTree>
    <p:extLst>
      <p:ext uri="{BB962C8B-B14F-4D97-AF65-F5344CB8AC3E}">
        <p14:creationId xmlns:p14="http://schemas.microsoft.com/office/powerpoint/2010/main" val="6805436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2757488" y="1760538"/>
          <a:ext cx="6678612" cy="4487862"/>
        </p:xfrm>
        <a:graphic>
          <a:graphicData uri="http://schemas.openxmlformats.org/presentationml/2006/ole">
            <mc:AlternateContent xmlns:mc="http://schemas.openxmlformats.org/markup-compatibility/2006">
              <mc:Choice xmlns:v="urn:schemas-microsoft-com:vml" Requires="v">
                <p:oleObj spid="_x0000_s2050" name="Worksheet" r:id="rId4" imgW="6656040" imgH="4465080" progId="Excel.Sheet.8">
                  <p:embed/>
                </p:oleObj>
              </mc:Choice>
              <mc:Fallback>
                <p:oleObj name="Worksheet" r:id="rId4" imgW="6656040" imgH="4465080" progId="Excel.Sheet.8">
                  <p:embed/>
                  <p:pic>
                    <p:nvPicPr>
                      <p:cNvPr id="205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7488" y="1760538"/>
                        <a:ext cx="6678612" cy="4487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8883" name="Rectangle 3"/>
          <p:cNvSpPr>
            <a:spLocks noGrp="1" noChangeArrowheads="1"/>
          </p:cNvSpPr>
          <p:nvPr>
            <p:ph type="title"/>
          </p:nvPr>
        </p:nvSpPr>
        <p:spPr/>
        <p:txBody>
          <a:bodyPr>
            <a:normAutofit fontScale="90000"/>
          </a:bodyPr>
          <a:lstStyle/>
          <a:p>
            <a:pPr>
              <a:defRPr/>
            </a:pPr>
            <a:r>
              <a:rPr lang="en-US" smtClean="0"/>
              <a:t>Pollution Agreements:</a:t>
            </a:r>
            <a:br>
              <a:rPr lang="en-US" smtClean="0"/>
            </a:br>
            <a:r>
              <a:rPr lang="en-US" smtClean="0"/>
              <a:t>Evaluating Effectiveness</a:t>
            </a:r>
          </a:p>
        </p:txBody>
      </p:sp>
      <p:grpSp>
        <p:nvGrpSpPr>
          <p:cNvPr id="2052" name="Group 4"/>
          <p:cNvGrpSpPr>
            <a:grpSpLocks/>
          </p:cNvGrpSpPr>
          <p:nvPr/>
        </p:nvGrpSpPr>
        <p:grpSpPr bwMode="auto">
          <a:xfrm>
            <a:off x="5257800" y="2600325"/>
            <a:ext cx="1371600" cy="2743200"/>
            <a:chOff x="2352" y="1272"/>
            <a:chExt cx="864" cy="1728"/>
          </a:xfrm>
        </p:grpSpPr>
        <p:sp>
          <p:nvSpPr>
            <p:cNvPr id="378885"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a:p>
          </p:txBody>
        </p:sp>
        <p:sp>
          <p:nvSpPr>
            <p:cNvPr id="2059" name="Text Box 6"/>
            <p:cNvSpPr txBox="1">
              <a:spLocks noChangeArrowheads="1"/>
            </p:cNvSpPr>
            <p:nvPr/>
          </p:nvSpPr>
          <p:spPr bwMode="auto">
            <a:xfrm>
              <a:off x="2352" y="1315"/>
              <a:ext cx="864" cy="192"/>
            </a:xfrm>
            <a:prstGeom prst="rect">
              <a:avLst/>
            </a:prstGeom>
            <a:noFill/>
            <a:ln w="9525">
              <a:noFill/>
              <a:miter lim="800000"/>
              <a:headEnd/>
              <a:tailEnd/>
            </a:ln>
          </p:spPr>
          <p:txBody>
            <a:bodyPr anchor="ctr">
              <a:spAutoFit/>
            </a:bodyPr>
            <a:lstStyle/>
            <a:p>
              <a:pPr>
                <a:spcBef>
                  <a:spcPct val="50000"/>
                </a:spcBef>
                <a:buFontTx/>
                <a:buNone/>
              </a:pPr>
              <a:r>
                <a:rPr lang="en-US" sz="1400">
                  <a:solidFill>
                    <a:schemeClr val="tx1"/>
                  </a:solidFill>
                  <a:effectLst/>
                </a:rPr>
                <a:t>Treaty In Force</a:t>
              </a:r>
              <a:endParaRPr lang="en-US" sz="3200">
                <a:solidFill>
                  <a:schemeClr val="tx1"/>
                </a:solidFill>
                <a:effectLst/>
              </a:endParaRPr>
            </a:p>
          </p:txBody>
        </p:sp>
      </p:grpSp>
      <p:sp>
        <p:nvSpPr>
          <p:cNvPr id="378887" name="Rectangle 7"/>
          <p:cNvSpPr>
            <a:spLocks noChangeArrowheads="1"/>
          </p:cNvSpPr>
          <p:nvPr/>
        </p:nvSpPr>
        <p:spPr bwMode="auto">
          <a:xfrm>
            <a:off x="5410200" y="3013075"/>
            <a:ext cx="3810000" cy="7175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378888" name="Rectangle 8"/>
          <p:cNvSpPr>
            <a:spLocks noChangeArrowheads="1"/>
          </p:cNvSpPr>
          <p:nvPr/>
        </p:nvSpPr>
        <p:spPr bwMode="auto">
          <a:xfrm>
            <a:off x="8153400" y="2708275"/>
            <a:ext cx="1066800" cy="4889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378889" name="Rectangle 9"/>
          <p:cNvSpPr>
            <a:spLocks noChangeArrowheads="1"/>
          </p:cNvSpPr>
          <p:nvPr/>
        </p:nvSpPr>
        <p:spPr bwMode="auto">
          <a:xfrm>
            <a:off x="6172200" y="5940425"/>
            <a:ext cx="2133600" cy="228600"/>
          </a:xfrm>
          <a:prstGeom prst="rect">
            <a:avLst/>
          </a:prstGeom>
          <a:solidFill>
            <a:srgbClr val="FFFFFF"/>
          </a:solidFill>
          <a:ln w="9525">
            <a:noFill/>
            <a:miter lim="800000"/>
            <a:headEnd/>
            <a:tailEnd/>
          </a:ln>
          <a:effectLst/>
        </p:spPr>
        <p:txBody>
          <a:bodyPr wrap="none" anchor="ctr"/>
          <a:lstStyle/>
          <a:p>
            <a:pPr>
              <a:defRPr/>
            </a:pPr>
            <a:endParaRPr lang="en-US"/>
          </a:p>
        </p:txBody>
      </p:sp>
      <p:sp>
        <p:nvSpPr>
          <p:cNvPr id="378890" name="Rectangle 10"/>
          <p:cNvSpPr>
            <a:spLocks noChangeArrowheads="1"/>
          </p:cNvSpPr>
          <p:nvPr/>
        </p:nvSpPr>
        <p:spPr bwMode="auto">
          <a:xfrm>
            <a:off x="6159500" y="5832475"/>
            <a:ext cx="2133600" cy="228600"/>
          </a:xfrm>
          <a:prstGeom prst="rect">
            <a:avLst/>
          </a:prstGeom>
          <a:solidFill>
            <a:srgbClr val="FFFFFF"/>
          </a:solidFill>
          <a:ln w="9525">
            <a:noFill/>
            <a:miter lim="800000"/>
            <a:headEnd/>
            <a:tailEnd/>
          </a:ln>
          <a:effectLst/>
        </p:spPr>
        <p:txBody>
          <a:bodyPr wrap="none" anchor="ctr"/>
          <a:lstStyle/>
          <a:p>
            <a:pPr>
              <a:defRPr/>
            </a:pPr>
            <a:endParaRPr lang="en-US"/>
          </a:p>
        </p:txBody>
      </p:sp>
      <p:sp>
        <p:nvSpPr>
          <p:cNvPr id="2057" name="Text Box 11"/>
          <p:cNvSpPr txBox="1">
            <a:spLocks noChangeArrowheads="1"/>
          </p:cNvSpPr>
          <p:nvPr/>
        </p:nvSpPr>
        <p:spPr bwMode="auto">
          <a:xfrm>
            <a:off x="4572000" y="1828801"/>
            <a:ext cx="3200400" cy="703263"/>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600">
              <a:solidFill>
                <a:schemeClr val="tx1"/>
              </a:solidFill>
              <a:effectLst/>
            </a:endParaRPr>
          </a:p>
          <a:p>
            <a:pPr>
              <a:spcBef>
                <a:spcPct val="50000"/>
              </a:spcBef>
              <a:buFontTx/>
              <a:buNone/>
            </a:pPr>
            <a:endParaRPr lang="en-US" sz="1600">
              <a:solidFill>
                <a:schemeClr val="tx1"/>
              </a:solidFill>
              <a:effectLst/>
            </a:endParaRPr>
          </a:p>
        </p:txBody>
      </p:sp>
    </p:spTree>
    <p:extLst>
      <p:ext uri="{BB962C8B-B14F-4D97-AF65-F5344CB8AC3E}">
        <p14:creationId xmlns:p14="http://schemas.microsoft.com/office/powerpoint/2010/main" val="30701440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nvGraphicFramePr>
        <p:xfrm>
          <a:off x="2757488" y="1760538"/>
          <a:ext cx="6678612" cy="4487862"/>
        </p:xfrm>
        <a:graphic>
          <a:graphicData uri="http://schemas.openxmlformats.org/presentationml/2006/ole">
            <mc:AlternateContent xmlns:mc="http://schemas.openxmlformats.org/markup-compatibility/2006">
              <mc:Choice xmlns:v="urn:schemas-microsoft-com:vml" Requires="v">
                <p:oleObj spid="_x0000_s3074" name="Worksheet" r:id="rId4" imgW="6656040" imgH="4465080" progId="Excel.Sheet.8">
                  <p:embed/>
                </p:oleObj>
              </mc:Choice>
              <mc:Fallback>
                <p:oleObj name="Worksheet" r:id="rId4" imgW="6656040" imgH="4465080" progId="Excel.Sheet.8">
                  <p:embed/>
                  <p:pic>
                    <p:nvPicPr>
                      <p:cNvPr id="307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7488" y="1760538"/>
                        <a:ext cx="6678612" cy="4487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1907" name="Rectangle 3"/>
          <p:cNvSpPr>
            <a:spLocks noGrp="1" noChangeArrowheads="1"/>
          </p:cNvSpPr>
          <p:nvPr>
            <p:ph type="title"/>
          </p:nvPr>
        </p:nvSpPr>
        <p:spPr/>
        <p:txBody>
          <a:bodyPr>
            <a:normAutofit fontScale="90000"/>
          </a:bodyPr>
          <a:lstStyle/>
          <a:p>
            <a:pPr>
              <a:defRPr/>
            </a:pPr>
            <a:r>
              <a:rPr lang="en-US" smtClean="0"/>
              <a:t>Pollution Agreements:</a:t>
            </a:r>
            <a:br>
              <a:rPr lang="en-US" smtClean="0"/>
            </a:br>
            <a:r>
              <a:rPr lang="en-US" smtClean="0"/>
              <a:t>Evaluating Effectiveness</a:t>
            </a:r>
          </a:p>
        </p:txBody>
      </p:sp>
      <p:grpSp>
        <p:nvGrpSpPr>
          <p:cNvPr id="3076" name="Group 4"/>
          <p:cNvGrpSpPr>
            <a:grpSpLocks/>
          </p:cNvGrpSpPr>
          <p:nvPr/>
        </p:nvGrpSpPr>
        <p:grpSpPr bwMode="auto">
          <a:xfrm>
            <a:off x="5257800" y="2600325"/>
            <a:ext cx="1371600" cy="2743200"/>
            <a:chOff x="2352" y="1272"/>
            <a:chExt cx="864" cy="1728"/>
          </a:xfrm>
        </p:grpSpPr>
        <p:sp>
          <p:nvSpPr>
            <p:cNvPr id="251909"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a:p>
          </p:txBody>
        </p:sp>
        <p:sp>
          <p:nvSpPr>
            <p:cNvPr id="3081" name="Text Box 6"/>
            <p:cNvSpPr txBox="1">
              <a:spLocks noChangeArrowheads="1"/>
            </p:cNvSpPr>
            <p:nvPr/>
          </p:nvSpPr>
          <p:spPr bwMode="auto">
            <a:xfrm>
              <a:off x="2352" y="1315"/>
              <a:ext cx="864" cy="192"/>
            </a:xfrm>
            <a:prstGeom prst="rect">
              <a:avLst/>
            </a:prstGeom>
            <a:noFill/>
            <a:ln w="9525">
              <a:noFill/>
              <a:miter lim="800000"/>
              <a:headEnd/>
              <a:tailEnd/>
            </a:ln>
          </p:spPr>
          <p:txBody>
            <a:bodyPr anchor="ctr">
              <a:spAutoFit/>
            </a:bodyPr>
            <a:lstStyle/>
            <a:p>
              <a:pPr>
                <a:spcBef>
                  <a:spcPct val="50000"/>
                </a:spcBef>
                <a:buFontTx/>
                <a:buNone/>
              </a:pPr>
              <a:r>
                <a:rPr lang="en-US" sz="1400">
                  <a:solidFill>
                    <a:schemeClr val="tx1"/>
                  </a:solidFill>
                  <a:effectLst/>
                </a:rPr>
                <a:t>Treaty In Force</a:t>
              </a:r>
              <a:endParaRPr lang="en-US" sz="3200">
                <a:solidFill>
                  <a:schemeClr val="tx1"/>
                </a:solidFill>
                <a:effectLst/>
              </a:endParaRPr>
            </a:p>
          </p:txBody>
        </p:sp>
      </p:grpSp>
      <p:sp>
        <p:nvSpPr>
          <p:cNvPr id="251911" name="Rectangle 7"/>
          <p:cNvSpPr>
            <a:spLocks noChangeArrowheads="1"/>
          </p:cNvSpPr>
          <p:nvPr/>
        </p:nvSpPr>
        <p:spPr bwMode="auto">
          <a:xfrm>
            <a:off x="8153400" y="2708275"/>
            <a:ext cx="1066800" cy="4889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3078" name="Text Box 9"/>
          <p:cNvSpPr txBox="1">
            <a:spLocks noChangeArrowheads="1"/>
          </p:cNvSpPr>
          <p:nvPr/>
        </p:nvSpPr>
        <p:spPr bwMode="auto">
          <a:xfrm>
            <a:off x="6781800" y="2562226"/>
            <a:ext cx="2590800" cy="646331"/>
          </a:xfrm>
          <a:prstGeom prst="rect">
            <a:avLst/>
          </a:prstGeom>
          <a:noFill/>
          <a:ln w="25400" algn="ctr">
            <a:noFill/>
            <a:miter lim="800000"/>
            <a:headEnd/>
            <a:tailEnd/>
          </a:ln>
        </p:spPr>
        <p:txBody>
          <a:bodyPr lIns="0" tIns="0" rIns="0" bIns="0">
            <a:spAutoFit/>
          </a:bodyPr>
          <a:lstStyle/>
          <a:p>
            <a:pPr marL="742950" indent="-285750">
              <a:spcBef>
                <a:spcPct val="50000"/>
              </a:spcBef>
              <a:buNone/>
            </a:pPr>
            <a:r>
              <a:rPr lang="en-US" sz="1400" b="1">
                <a:solidFill>
                  <a:schemeClr val="tx1"/>
                </a:solidFill>
                <a:effectLst/>
              </a:rPr>
              <a:t>COUNTERFACTUAL:</a:t>
            </a:r>
            <a:br>
              <a:rPr lang="en-US" sz="1400" b="1">
                <a:solidFill>
                  <a:schemeClr val="tx1"/>
                </a:solidFill>
                <a:effectLst/>
              </a:rPr>
            </a:br>
            <a:r>
              <a:rPr lang="en-US" sz="1400" b="1">
                <a:solidFill>
                  <a:schemeClr val="tx1"/>
                </a:solidFill>
                <a:effectLst/>
              </a:rPr>
              <a:t>Predicted Emissions if Treaty Wasn’t Signed</a:t>
            </a:r>
          </a:p>
        </p:txBody>
      </p:sp>
      <p:sp>
        <p:nvSpPr>
          <p:cNvPr id="3079" name="Text Box 10"/>
          <p:cNvSpPr txBox="1">
            <a:spLocks noChangeArrowheads="1"/>
          </p:cNvSpPr>
          <p:nvPr/>
        </p:nvSpPr>
        <p:spPr bwMode="auto">
          <a:xfrm>
            <a:off x="4572000" y="1828801"/>
            <a:ext cx="3200400" cy="703263"/>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600">
              <a:solidFill>
                <a:schemeClr val="tx1"/>
              </a:solidFill>
              <a:effectLst/>
            </a:endParaRPr>
          </a:p>
          <a:p>
            <a:pPr>
              <a:spcBef>
                <a:spcPct val="50000"/>
              </a:spcBef>
              <a:buFontTx/>
              <a:buNone/>
            </a:pPr>
            <a:endParaRPr lang="en-US" sz="1600">
              <a:solidFill>
                <a:schemeClr val="tx1"/>
              </a:solidFill>
              <a:effectLst/>
            </a:endParaRPr>
          </a:p>
        </p:txBody>
      </p:sp>
    </p:spTree>
    <p:extLst>
      <p:ext uri="{BB962C8B-B14F-4D97-AF65-F5344CB8AC3E}">
        <p14:creationId xmlns:p14="http://schemas.microsoft.com/office/powerpoint/2010/main" val="6107933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2757488" y="1760538"/>
          <a:ext cx="6678612" cy="4487862"/>
        </p:xfrm>
        <a:graphic>
          <a:graphicData uri="http://schemas.openxmlformats.org/presentationml/2006/ole">
            <mc:AlternateContent xmlns:mc="http://schemas.openxmlformats.org/markup-compatibility/2006">
              <mc:Choice xmlns:v="urn:schemas-microsoft-com:vml" Requires="v">
                <p:oleObj spid="_x0000_s4098" name="Worksheet" r:id="rId4" imgW="6656040" imgH="4465080" progId="Excel.Sheet.8">
                  <p:embed/>
                </p:oleObj>
              </mc:Choice>
              <mc:Fallback>
                <p:oleObj name="Worksheet" r:id="rId4" imgW="6656040" imgH="4465080" progId="Excel.Sheet.8">
                  <p:embed/>
                  <p:pic>
                    <p:nvPicPr>
                      <p:cNvPr id="40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7488" y="1760538"/>
                        <a:ext cx="6678612" cy="4487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3955" name="Rectangle 3"/>
          <p:cNvSpPr>
            <a:spLocks noGrp="1" noChangeArrowheads="1"/>
          </p:cNvSpPr>
          <p:nvPr>
            <p:ph type="title"/>
          </p:nvPr>
        </p:nvSpPr>
        <p:spPr/>
        <p:txBody>
          <a:bodyPr>
            <a:normAutofit fontScale="90000"/>
          </a:bodyPr>
          <a:lstStyle/>
          <a:p>
            <a:pPr>
              <a:defRPr/>
            </a:pPr>
            <a:r>
              <a:rPr lang="en-US" smtClean="0"/>
              <a:t>Pollution Agreements:</a:t>
            </a:r>
            <a:br>
              <a:rPr lang="en-US" smtClean="0"/>
            </a:br>
            <a:r>
              <a:rPr lang="en-US" smtClean="0"/>
              <a:t>Evaluating Effectiveness</a:t>
            </a:r>
          </a:p>
        </p:txBody>
      </p:sp>
      <p:grpSp>
        <p:nvGrpSpPr>
          <p:cNvPr id="4100" name="Group 4"/>
          <p:cNvGrpSpPr>
            <a:grpSpLocks/>
          </p:cNvGrpSpPr>
          <p:nvPr/>
        </p:nvGrpSpPr>
        <p:grpSpPr bwMode="auto">
          <a:xfrm>
            <a:off x="5257800" y="2600325"/>
            <a:ext cx="1371600" cy="2743200"/>
            <a:chOff x="2352" y="1272"/>
            <a:chExt cx="864" cy="1728"/>
          </a:xfrm>
        </p:grpSpPr>
        <p:sp>
          <p:nvSpPr>
            <p:cNvPr id="253957"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a:p>
          </p:txBody>
        </p:sp>
        <p:sp>
          <p:nvSpPr>
            <p:cNvPr id="4107" name="Text Box 6"/>
            <p:cNvSpPr txBox="1">
              <a:spLocks noChangeArrowheads="1"/>
            </p:cNvSpPr>
            <p:nvPr/>
          </p:nvSpPr>
          <p:spPr bwMode="auto">
            <a:xfrm>
              <a:off x="2352" y="1315"/>
              <a:ext cx="864" cy="192"/>
            </a:xfrm>
            <a:prstGeom prst="rect">
              <a:avLst/>
            </a:prstGeom>
            <a:noFill/>
            <a:ln w="9525">
              <a:noFill/>
              <a:miter lim="800000"/>
              <a:headEnd/>
              <a:tailEnd/>
            </a:ln>
          </p:spPr>
          <p:txBody>
            <a:bodyPr anchor="ctr">
              <a:spAutoFit/>
            </a:bodyPr>
            <a:lstStyle/>
            <a:p>
              <a:pPr>
                <a:spcBef>
                  <a:spcPct val="50000"/>
                </a:spcBef>
                <a:buFontTx/>
                <a:buNone/>
              </a:pPr>
              <a:r>
                <a:rPr lang="en-US" sz="1400">
                  <a:solidFill>
                    <a:schemeClr val="tx1"/>
                  </a:solidFill>
                  <a:effectLst/>
                </a:rPr>
                <a:t>Treaty In Force</a:t>
              </a:r>
              <a:endParaRPr lang="en-US" sz="3200">
                <a:solidFill>
                  <a:schemeClr val="tx1"/>
                </a:solidFill>
                <a:effectLst/>
              </a:endParaRPr>
            </a:p>
          </p:txBody>
        </p:sp>
      </p:grpSp>
      <p:sp>
        <p:nvSpPr>
          <p:cNvPr id="253959" name="Rectangle 7"/>
          <p:cNvSpPr>
            <a:spLocks noChangeArrowheads="1"/>
          </p:cNvSpPr>
          <p:nvPr/>
        </p:nvSpPr>
        <p:spPr bwMode="auto">
          <a:xfrm>
            <a:off x="8153400" y="2708275"/>
            <a:ext cx="1066800" cy="4889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253964" name="AutoShape 12"/>
          <p:cNvSpPr>
            <a:spLocks noChangeArrowheads="1"/>
          </p:cNvSpPr>
          <p:nvPr/>
        </p:nvSpPr>
        <p:spPr bwMode="auto">
          <a:xfrm rot="16200000">
            <a:off x="6489701" y="1917701"/>
            <a:ext cx="1641475" cy="3667125"/>
          </a:xfrm>
          <a:prstGeom prst="triangle">
            <a:avLst>
              <a:gd name="adj" fmla="val 50000"/>
            </a:avLst>
          </a:prstGeom>
          <a:solidFill>
            <a:srgbClr val="339966"/>
          </a:solidFill>
          <a:ln w="25400" algn="ctr">
            <a:solidFill>
              <a:schemeClr val="tx1"/>
            </a:solidFill>
            <a:miter lim="800000"/>
            <a:headEnd/>
            <a:tailEnd/>
          </a:ln>
          <a:effectLst/>
        </p:spPr>
        <p:txBody>
          <a:bodyPr wrap="none" anchor="ctr"/>
          <a:lstStyle/>
          <a:p>
            <a:pPr>
              <a:defRPr/>
            </a:pPr>
            <a:endParaRPr lang="en-US"/>
          </a:p>
        </p:txBody>
      </p:sp>
      <p:sp>
        <p:nvSpPr>
          <p:cNvPr id="4103" name="Text Box 8"/>
          <p:cNvSpPr txBox="1">
            <a:spLocks noChangeArrowheads="1"/>
          </p:cNvSpPr>
          <p:nvPr/>
        </p:nvSpPr>
        <p:spPr bwMode="auto">
          <a:xfrm>
            <a:off x="7086600" y="3543301"/>
            <a:ext cx="2743200" cy="581025"/>
          </a:xfrm>
          <a:prstGeom prst="rect">
            <a:avLst/>
          </a:prstGeom>
          <a:noFill/>
          <a:ln w="9525">
            <a:noFill/>
            <a:miter lim="800000"/>
            <a:headEnd/>
            <a:tailEnd/>
          </a:ln>
        </p:spPr>
        <p:txBody>
          <a:bodyPr>
            <a:spAutoFit/>
          </a:bodyPr>
          <a:lstStyle/>
          <a:p>
            <a:pPr>
              <a:spcBef>
                <a:spcPct val="50000"/>
              </a:spcBef>
              <a:buFontTx/>
              <a:buNone/>
            </a:pPr>
            <a:r>
              <a:rPr lang="en-US" sz="1600">
                <a:solidFill>
                  <a:schemeClr val="tx1"/>
                </a:solidFill>
                <a:effectLst/>
              </a:rPr>
              <a:t>Success of Treaty Relative to COUNTERFACTUAL</a:t>
            </a:r>
          </a:p>
        </p:txBody>
      </p:sp>
      <p:sp>
        <p:nvSpPr>
          <p:cNvPr id="4104" name="Text Box 10"/>
          <p:cNvSpPr txBox="1">
            <a:spLocks noChangeArrowheads="1"/>
          </p:cNvSpPr>
          <p:nvPr/>
        </p:nvSpPr>
        <p:spPr bwMode="auto">
          <a:xfrm>
            <a:off x="6781800" y="2562226"/>
            <a:ext cx="2590800" cy="646331"/>
          </a:xfrm>
          <a:prstGeom prst="rect">
            <a:avLst/>
          </a:prstGeom>
          <a:noFill/>
          <a:ln w="25400" algn="ctr">
            <a:noFill/>
            <a:miter lim="800000"/>
            <a:headEnd/>
            <a:tailEnd/>
          </a:ln>
        </p:spPr>
        <p:txBody>
          <a:bodyPr lIns="0" tIns="0" rIns="0" bIns="0">
            <a:spAutoFit/>
          </a:bodyPr>
          <a:lstStyle/>
          <a:p>
            <a:pPr marL="742950" indent="-285750">
              <a:spcBef>
                <a:spcPct val="50000"/>
              </a:spcBef>
              <a:buNone/>
            </a:pPr>
            <a:r>
              <a:rPr lang="en-US" sz="1400" b="1">
                <a:solidFill>
                  <a:schemeClr val="tx1"/>
                </a:solidFill>
                <a:effectLst/>
              </a:rPr>
              <a:t>COUNTERFACTUAL:</a:t>
            </a:r>
            <a:br>
              <a:rPr lang="en-US" sz="1400" b="1">
                <a:solidFill>
                  <a:schemeClr val="tx1"/>
                </a:solidFill>
                <a:effectLst/>
              </a:rPr>
            </a:br>
            <a:r>
              <a:rPr lang="en-US" sz="1400" b="1">
                <a:solidFill>
                  <a:schemeClr val="tx1"/>
                </a:solidFill>
                <a:effectLst/>
              </a:rPr>
              <a:t>Predicted Emissions if Treaty Wasn’t Signed</a:t>
            </a:r>
          </a:p>
        </p:txBody>
      </p:sp>
      <p:sp>
        <p:nvSpPr>
          <p:cNvPr id="4105" name="Text Box 13"/>
          <p:cNvSpPr txBox="1">
            <a:spLocks noChangeArrowheads="1"/>
          </p:cNvSpPr>
          <p:nvPr/>
        </p:nvSpPr>
        <p:spPr bwMode="auto">
          <a:xfrm>
            <a:off x="4572000" y="1828801"/>
            <a:ext cx="3200400" cy="703263"/>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600">
              <a:solidFill>
                <a:schemeClr val="tx1"/>
              </a:solidFill>
              <a:effectLst/>
            </a:endParaRPr>
          </a:p>
          <a:p>
            <a:pPr>
              <a:spcBef>
                <a:spcPct val="50000"/>
              </a:spcBef>
              <a:buFontTx/>
              <a:buNone/>
            </a:pPr>
            <a:endParaRPr lang="en-US" sz="1600">
              <a:solidFill>
                <a:schemeClr val="tx1"/>
              </a:solidFill>
              <a:effectLst/>
            </a:endParaRPr>
          </a:p>
        </p:txBody>
      </p:sp>
    </p:spTree>
    <p:extLst>
      <p:ext uri="{BB962C8B-B14F-4D97-AF65-F5344CB8AC3E}">
        <p14:creationId xmlns:p14="http://schemas.microsoft.com/office/powerpoint/2010/main" val="18516333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2757488" y="1760538"/>
          <a:ext cx="6678612" cy="4487862"/>
        </p:xfrm>
        <a:graphic>
          <a:graphicData uri="http://schemas.openxmlformats.org/presentationml/2006/ole">
            <mc:AlternateContent xmlns:mc="http://schemas.openxmlformats.org/markup-compatibility/2006">
              <mc:Choice xmlns:v="urn:schemas-microsoft-com:vml" Requires="v">
                <p:oleObj spid="_x0000_s5122" name="Worksheet" r:id="rId4" imgW="6656040" imgH="4465080" progId="Excel.Sheet.8">
                  <p:embed/>
                </p:oleObj>
              </mc:Choice>
              <mc:Fallback>
                <p:oleObj name="Worksheet" r:id="rId4" imgW="6656040" imgH="4465080" progId="Excel.Sheet.8">
                  <p:embed/>
                  <p:pic>
                    <p:nvPicPr>
                      <p:cNvPr id="512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7488" y="1760538"/>
                        <a:ext cx="6678612" cy="4487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2979" name="Rectangle 3"/>
          <p:cNvSpPr>
            <a:spLocks noGrp="1" noChangeArrowheads="1"/>
          </p:cNvSpPr>
          <p:nvPr>
            <p:ph type="title"/>
          </p:nvPr>
        </p:nvSpPr>
        <p:spPr/>
        <p:txBody>
          <a:bodyPr>
            <a:normAutofit fontScale="90000"/>
          </a:bodyPr>
          <a:lstStyle/>
          <a:p>
            <a:pPr>
              <a:defRPr/>
            </a:pPr>
            <a:r>
              <a:rPr lang="en-US" smtClean="0"/>
              <a:t>Pollution Agreements:</a:t>
            </a:r>
            <a:br>
              <a:rPr lang="en-US" smtClean="0"/>
            </a:br>
            <a:r>
              <a:rPr lang="en-US" smtClean="0"/>
              <a:t>Evaluating Effectiveness</a:t>
            </a:r>
          </a:p>
        </p:txBody>
      </p:sp>
      <p:grpSp>
        <p:nvGrpSpPr>
          <p:cNvPr id="5124" name="Group 4"/>
          <p:cNvGrpSpPr>
            <a:grpSpLocks/>
          </p:cNvGrpSpPr>
          <p:nvPr/>
        </p:nvGrpSpPr>
        <p:grpSpPr bwMode="auto">
          <a:xfrm>
            <a:off x="5257800" y="2600325"/>
            <a:ext cx="1371600" cy="2743200"/>
            <a:chOff x="2352" y="1272"/>
            <a:chExt cx="864" cy="1728"/>
          </a:xfrm>
        </p:grpSpPr>
        <p:sp>
          <p:nvSpPr>
            <p:cNvPr id="382981"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a:p>
          </p:txBody>
        </p:sp>
        <p:sp>
          <p:nvSpPr>
            <p:cNvPr id="5133" name="Text Box 6"/>
            <p:cNvSpPr txBox="1">
              <a:spLocks noChangeArrowheads="1"/>
            </p:cNvSpPr>
            <p:nvPr/>
          </p:nvSpPr>
          <p:spPr bwMode="auto">
            <a:xfrm>
              <a:off x="2352" y="1315"/>
              <a:ext cx="864" cy="192"/>
            </a:xfrm>
            <a:prstGeom prst="rect">
              <a:avLst/>
            </a:prstGeom>
            <a:noFill/>
            <a:ln w="9525">
              <a:noFill/>
              <a:miter lim="800000"/>
              <a:headEnd/>
              <a:tailEnd/>
            </a:ln>
          </p:spPr>
          <p:txBody>
            <a:bodyPr anchor="ctr">
              <a:spAutoFit/>
            </a:bodyPr>
            <a:lstStyle/>
            <a:p>
              <a:pPr>
                <a:spcBef>
                  <a:spcPct val="50000"/>
                </a:spcBef>
                <a:buFontTx/>
                <a:buNone/>
              </a:pPr>
              <a:r>
                <a:rPr lang="en-US" sz="1400">
                  <a:solidFill>
                    <a:schemeClr val="tx1"/>
                  </a:solidFill>
                  <a:effectLst/>
                </a:rPr>
                <a:t>Treaty In Force</a:t>
              </a:r>
              <a:endParaRPr lang="en-US" sz="3200">
                <a:solidFill>
                  <a:schemeClr val="tx1"/>
                </a:solidFill>
                <a:effectLst/>
              </a:endParaRPr>
            </a:p>
          </p:txBody>
        </p:sp>
      </p:grpSp>
      <p:sp>
        <p:nvSpPr>
          <p:cNvPr id="382983" name="Rectangle 7"/>
          <p:cNvSpPr>
            <a:spLocks noChangeArrowheads="1"/>
          </p:cNvSpPr>
          <p:nvPr/>
        </p:nvSpPr>
        <p:spPr bwMode="auto">
          <a:xfrm>
            <a:off x="5410200" y="3013075"/>
            <a:ext cx="3810000" cy="7175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382984" name="Rectangle 8"/>
          <p:cNvSpPr>
            <a:spLocks noChangeArrowheads="1"/>
          </p:cNvSpPr>
          <p:nvPr/>
        </p:nvSpPr>
        <p:spPr bwMode="auto">
          <a:xfrm>
            <a:off x="8153400" y="2708275"/>
            <a:ext cx="1066800" cy="4889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382985" name="Rectangle 9"/>
          <p:cNvSpPr>
            <a:spLocks noChangeArrowheads="1"/>
          </p:cNvSpPr>
          <p:nvPr/>
        </p:nvSpPr>
        <p:spPr bwMode="auto">
          <a:xfrm>
            <a:off x="6172200" y="5940425"/>
            <a:ext cx="2133600" cy="228600"/>
          </a:xfrm>
          <a:prstGeom prst="rect">
            <a:avLst/>
          </a:prstGeom>
          <a:solidFill>
            <a:srgbClr val="FFFFFF"/>
          </a:solidFill>
          <a:ln w="9525">
            <a:noFill/>
            <a:miter lim="800000"/>
            <a:headEnd/>
            <a:tailEnd/>
          </a:ln>
          <a:effectLst/>
        </p:spPr>
        <p:txBody>
          <a:bodyPr wrap="none" anchor="ctr"/>
          <a:lstStyle/>
          <a:p>
            <a:pPr>
              <a:defRPr/>
            </a:pPr>
            <a:endParaRPr lang="en-US"/>
          </a:p>
        </p:txBody>
      </p:sp>
      <p:sp>
        <p:nvSpPr>
          <p:cNvPr id="382986" name="Rectangle 10"/>
          <p:cNvSpPr>
            <a:spLocks noChangeArrowheads="1"/>
          </p:cNvSpPr>
          <p:nvPr/>
        </p:nvSpPr>
        <p:spPr bwMode="auto">
          <a:xfrm>
            <a:off x="6134100" y="5832475"/>
            <a:ext cx="2133600" cy="228600"/>
          </a:xfrm>
          <a:prstGeom prst="rect">
            <a:avLst/>
          </a:prstGeom>
          <a:solidFill>
            <a:srgbClr val="FFFFFF"/>
          </a:solidFill>
          <a:ln w="9525">
            <a:noFill/>
            <a:miter lim="800000"/>
            <a:headEnd/>
            <a:tailEnd/>
          </a:ln>
          <a:effectLst/>
        </p:spPr>
        <p:txBody>
          <a:bodyPr wrap="none" anchor="ctr"/>
          <a:lstStyle/>
          <a:p>
            <a:pPr>
              <a:defRPr/>
            </a:pPr>
            <a:endParaRPr lang="en-US"/>
          </a:p>
        </p:txBody>
      </p:sp>
      <p:sp>
        <p:nvSpPr>
          <p:cNvPr id="382987" name="Freeform 11"/>
          <p:cNvSpPr>
            <a:spLocks/>
          </p:cNvSpPr>
          <p:nvPr/>
        </p:nvSpPr>
        <p:spPr bwMode="auto">
          <a:xfrm>
            <a:off x="5346700" y="3759200"/>
            <a:ext cx="4064000" cy="1536700"/>
          </a:xfrm>
          <a:custGeom>
            <a:avLst/>
            <a:gdLst/>
            <a:ahLst/>
            <a:cxnLst>
              <a:cxn ang="0">
                <a:pos x="0" y="0"/>
              </a:cxn>
              <a:cxn ang="0">
                <a:pos x="336" y="624"/>
              </a:cxn>
              <a:cxn ang="0">
                <a:pos x="1200" y="912"/>
              </a:cxn>
              <a:cxn ang="0">
                <a:pos x="2352" y="960"/>
              </a:cxn>
              <a:cxn ang="0">
                <a:pos x="2448" y="960"/>
              </a:cxn>
            </a:cxnLst>
            <a:rect l="0" t="0" r="r" b="b"/>
            <a:pathLst>
              <a:path w="2560" h="968">
                <a:moveTo>
                  <a:pt x="0" y="0"/>
                </a:moveTo>
                <a:cubicBezTo>
                  <a:pt x="68" y="236"/>
                  <a:pt x="136" y="472"/>
                  <a:pt x="336" y="624"/>
                </a:cubicBezTo>
                <a:cubicBezTo>
                  <a:pt x="536" y="776"/>
                  <a:pt x="864" y="856"/>
                  <a:pt x="1200" y="912"/>
                </a:cubicBezTo>
                <a:cubicBezTo>
                  <a:pt x="1536" y="968"/>
                  <a:pt x="2144" y="952"/>
                  <a:pt x="2352" y="960"/>
                </a:cubicBezTo>
                <a:cubicBezTo>
                  <a:pt x="2560" y="968"/>
                  <a:pt x="2432" y="960"/>
                  <a:pt x="2448" y="960"/>
                </a:cubicBezTo>
              </a:path>
            </a:pathLst>
          </a:custGeom>
          <a:noFill/>
          <a:ln w="50800" cap="flat" cmpd="sng">
            <a:solidFill>
              <a:schemeClr val="tx1"/>
            </a:solidFill>
            <a:prstDash val="solid"/>
            <a:round/>
            <a:headEnd type="none" w="med" len="med"/>
            <a:tailEnd type="none" w="med" len="med"/>
          </a:ln>
          <a:effectLst/>
        </p:spPr>
        <p:txBody>
          <a:bodyPr/>
          <a:lstStyle/>
          <a:p>
            <a:pPr>
              <a:defRPr/>
            </a:pPr>
            <a:endParaRPr lang="en-US"/>
          </a:p>
        </p:txBody>
      </p:sp>
      <p:sp>
        <p:nvSpPr>
          <p:cNvPr id="5130" name="Text Box 13"/>
          <p:cNvSpPr txBox="1">
            <a:spLocks noChangeArrowheads="1"/>
          </p:cNvSpPr>
          <p:nvPr/>
        </p:nvSpPr>
        <p:spPr bwMode="auto">
          <a:xfrm>
            <a:off x="4191000" y="4543426"/>
            <a:ext cx="2590800" cy="646331"/>
          </a:xfrm>
          <a:prstGeom prst="rect">
            <a:avLst/>
          </a:prstGeom>
          <a:noFill/>
          <a:ln w="25400" algn="ctr">
            <a:noFill/>
            <a:miter lim="800000"/>
            <a:headEnd/>
            <a:tailEnd/>
          </a:ln>
        </p:spPr>
        <p:txBody>
          <a:bodyPr lIns="0" tIns="0" rIns="0" bIns="0">
            <a:spAutoFit/>
          </a:bodyPr>
          <a:lstStyle/>
          <a:p>
            <a:pPr marL="742950" indent="-285750">
              <a:spcBef>
                <a:spcPct val="50000"/>
              </a:spcBef>
              <a:buNone/>
            </a:pPr>
            <a:r>
              <a:rPr lang="en-US" sz="1400" b="1">
                <a:solidFill>
                  <a:schemeClr val="tx1"/>
                </a:solidFill>
                <a:effectLst/>
              </a:rPr>
              <a:t>GOAL:</a:t>
            </a:r>
            <a:br>
              <a:rPr lang="en-US" sz="1400" b="1">
                <a:solidFill>
                  <a:schemeClr val="tx1"/>
                </a:solidFill>
                <a:effectLst/>
              </a:rPr>
            </a:br>
            <a:r>
              <a:rPr lang="en-US" sz="1400" b="1">
                <a:solidFill>
                  <a:schemeClr val="tx1"/>
                </a:solidFill>
                <a:effectLst/>
              </a:rPr>
              <a:t>Emissions Level Treaty Sought to Achieve </a:t>
            </a:r>
          </a:p>
        </p:txBody>
      </p:sp>
      <p:sp>
        <p:nvSpPr>
          <p:cNvPr id="5131" name="Text Box 15"/>
          <p:cNvSpPr txBox="1">
            <a:spLocks noChangeArrowheads="1"/>
          </p:cNvSpPr>
          <p:nvPr/>
        </p:nvSpPr>
        <p:spPr bwMode="auto">
          <a:xfrm>
            <a:off x="4572000" y="1828801"/>
            <a:ext cx="3200400" cy="703263"/>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600">
              <a:solidFill>
                <a:schemeClr val="tx1"/>
              </a:solidFill>
              <a:effectLst/>
            </a:endParaRPr>
          </a:p>
          <a:p>
            <a:pPr>
              <a:spcBef>
                <a:spcPct val="50000"/>
              </a:spcBef>
              <a:buFontTx/>
              <a:buNone/>
            </a:pPr>
            <a:endParaRPr lang="en-US" sz="1600">
              <a:solidFill>
                <a:schemeClr val="tx1"/>
              </a:solidFill>
              <a:effectLst/>
            </a:endParaRPr>
          </a:p>
        </p:txBody>
      </p:sp>
    </p:spTree>
    <p:extLst>
      <p:ext uri="{BB962C8B-B14F-4D97-AF65-F5344CB8AC3E}">
        <p14:creationId xmlns:p14="http://schemas.microsoft.com/office/powerpoint/2010/main" val="35895162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nvGraphicFramePr>
        <p:xfrm>
          <a:off x="2757488" y="1760538"/>
          <a:ext cx="6678612" cy="4487862"/>
        </p:xfrm>
        <a:graphic>
          <a:graphicData uri="http://schemas.openxmlformats.org/presentationml/2006/ole">
            <mc:AlternateContent xmlns:mc="http://schemas.openxmlformats.org/markup-compatibility/2006">
              <mc:Choice xmlns:v="urn:schemas-microsoft-com:vml" Requires="v">
                <p:oleObj spid="_x0000_s6146" name="Worksheet" r:id="rId4" imgW="6656040" imgH="4465080" progId="Excel.Sheet.8">
                  <p:embed/>
                </p:oleObj>
              </mc:Choice>
              <mc:Fallback>
                <p:oleObj name="Worksheet" r:id="rId4" imgW="6656040" imgH="4465080" progId="Excel.Sheet.8">
                  <p:embed/>
                  <p:pic>
                    <p:nvPicPr>
                      <p:cNvPr id="614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7488" y="1760538"/>
                        <a:ext cx="6678612" cy="4487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0931" name="Rectangle 3"/>
          <p:cNvSpPr>
            <a:spLocks noGrp="1" noChangeArrowheads="1"/>
          </p:cNvSpPr>
          <p:nvPr>
            <p:ph type="title"/>
          </p:nvPr>
        </p:nvSpPr>
        <p:spPr/>
        <p:txBody>
          <a:bodyPr>
            <a:normAutofit fontScale="90000"/>
          </a:bodyPr>
          <a:lstStyle/>
          <a:p>
            <a:pPr>
              <a:defRPr/>
            </a:pPr>
            <a:r>
              <a:rPr lang="en-US" smtClean="0"/>
              <a:t>Pollution Agreements:</a:t>
            </a:r>
            <a:br>
              <a:rPr lang="en-US" smtClean="0"/>
            </a:br>
            <a:r>
              <a:rPr lang="en-US" smtClean="0"/>
              <a:t>Evaluating Effectiveness</a:t>
            </a:r>
          </a:p>
        </p:txBody>
      </p:sp>
      <p:grpSp>
        <p:nvGrpSpPr>
          <p:cNvPr id="6148" name="Group 4"/>
          <p:cNvGrpSpPr>
            <a:grpSpLocks/>
          </p:cNvGrpSpPr>
          <p:nvPr/>
        </p:nvGrpSpPr>
        <p:grpSpPr bwMode="auto">
          <a:xfrm>
            <a:off x="5257800" y="2600325"/>
            <a:ext cx="1371600" cy="2743200"/>
            <a:chOff x="2352" y="1272"/>
            <a:chExt cx="864" cy="1728"/>
          </a:xfrm>
        </p:grpSpPr>
        <p:sp>
          <p:nvSpPr>
            <p:cNvPr id="380933"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a:p>
          </p:txBody>
        </p:sp>
        <p:sp>
          <p:nvSpPr>
            <p:cNvPr id="6158" name="Text Box 6"/>
            <p:cNvSpPr txBox="1">
              <a:spLocks noChangeArrowheads="1"/>
            </p:cNvSpPr>
            <p:nvPr/>
          </p:nvSpPr>
          <p:spPr bwMode="auto">
            <a:xfrm>
              <a:off x="2352" y="1315"/>
              <a:ext cx="864" cy="192"/>
            </a:xfrm>
            <a:prstGeom prst="rect">
              <a:avLst/>
            </a:prstGeom>
            <a:noFill/>
            <a:ln w="9525">
              <a:noFill/>
              <a:miter lim="800000"/>
              <a:headEnd/>
              <a:tailEnd/>
            </a:ln>
          </p:spPr>
          <p:txBody>
            <a:bodyPr anchor="ctr">
              <a:spAutoFit/>
            </a:bodyPr>
            <a:lstStyle/>
            <a:p>
              <a:pPr>
                <a:spcBef>
                  <a:spcPct val="50000"/>
                </a:spcBef>
                <a:buFontTx/>
                <a:buNone/>
              </a:pPr>
              <a:r>
                <a:rPr lang="en-US" sz="1400">
                  <a:solidFill>
                    <a:schemeClr val="tx1"/>
                  </a:solidFill>
                  <a:effectLst/>
                </a:rPr>
                <a:t>Treaty In Force</a:t>
              </a:r>
              <a:endParaRPr lang="en-US" sz="3200">
                <a:solidFill>
                  <a:schemeClr val="tx1"/>
                </a:solidFill>
                <a:effectLst/>
              </a:endParaRPr>
            </a:p>
          </p:txBody>
        </p:sp>
      </p:grpSp>
      <p:sp>
        <p:nvSpPr>
          <p:cNvPr id="380935" name="Rectangle 7"/>
          <p:cNvSpPr>
            <a:spLocks noChangeArrowheads="1"/>
          </p:cNvSpPr>
          <p:nvPr/>
        </p:nvSpPr>
        <p:spPr bwMode="auto">
          <a:xfrm>
            <a:off x="5410200" y="3013075"/>
            <a:ext cx="3810000" cy="7175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380936" name="Rectangle 8"/>
          <p:cNvSpPr>
            <a:spLocks noChangeArrowheads="1"/>
          </p:cNvSpPr>
          <p:nvPr/>
        </p:nvSpPr>
        <p:spPr bwMode="auto">
          <a:xfrm>
            <a:off x="8153400" y="2708275"/>
            <a:ext cx="1066800" cy="4889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380937" name="Rectangle 9"/>
          <p:cNvSpPr>
            <a:spLocks noChangeArrowheads="1"/>
          </p:cNvSpPr>
          <p:nvPr/>
        </p:nvSpPr>
        <p:spPr bwMode="auto">
          <a:xfrm>
            <a:off x="6172200" y="5940425"/>
            <a:ext cx="2133600" cy="228600"/>
          </a:xfrm>
          <a:prstGeom prst="rect">
            <a:avLst/>
          </a:prstGeom>
          <a:solidFill>
            <a:srgbClr val="FFFFFF"/>
          </a:solidFill>
          <a:ln w="9525">
            <a:noFill/>
            <a:miter lim="800000"/>
            <a:headEnd/>
            <a:tailEnd/>
          </a:ln>
          <a:effectLst/>
        </p:spPr>
        <p:txBody>
          <a:bodyPr wrap="none" anchor="ctr"/>
          <a:lstStyle/>
          <a:p>
            <a:pPr>
              <a:defRPr/>
            </a:pPr>
            <a:endParaRPr lang="en-US"/>
          </a:p>
        </p:txBody>
      </p:sp>
      <p:sp>
        <p:nvSpPr>
          <p:cNvPr id="380938" name="Rectangle 10"/>
          <p:cNvSpPr>
            <a:spLocks noChangeArrowheads="1"/>
          </p:cNvSpPr>
          <p:nvPr/>
        </p:nvSpPr>
        <p:spPr bwMode="auto">
          <a:xfrm>
            <a:off x="6134100" y="5832475"/>
            <a:ext cx="2133600" cy="228600"/>
          </a:xfrm>
          <a:prstGeom prst="rect">
            <a:avLst/>
          </a:prstGeom>
          <a:solidFill>
            <a:srgbClr val="FFFFFF"/>
          </a:solidFill>
          <a:ln w="9525">
            <a:noFill/>
            <a:miter lim="800000"/>
            <a:headEnd/>
            <a:tailEnd/>
          </a:ln>
          <a:effectLst/>
        </p:spPr>
        <p:txBody>
          <a:bodyPr wrap="none" anchor="ctr"/>
          <a:lstStyle/>
          <a:p>
            <a:pPr>
              <a:defRPr/>
            </a:pPr>
            <a:endParaRPr lang="en-US"/>
          </a:p>
        </p:txBody>
      </p:sp>
      <p:sp>
        <p:nvSpPr>
          <p:cNvPr id="380944" name="Freeform 16"/>
          <p:cNvSpPr>
            <a:spLocks/>
          </p:cNvSpPr>
          <p:nvPr/>
        </p:nvSpPr>
        <p:spPr bwMode="auto">
          <a:xfrm>
            <a:off x="5340350" y="3759200"/>
            <a:ext cx="4070350" cy="1549400"/>
          </a:xfrm>
          <a:custGeom>
            <a:avLst/>
            <a:gdLst/>
            <a:ahLst/>
            <a:cxnLst>
              <a:cxn ang="0">
                <a:pos x="4" y="0"/>
              </a:cxn>
              <a:cxn ang="0">
                <a:pos x="340" y="624"/>
              </a:cxn>
              <a:cxn ang="0">
                <a:pos x="1204" y="912"/>
              </a:cxn>
              <a:cxn ang="0">
                <a:pos x="2356" y="960"/>
              </a:cxn>
              <a:cxn ang="0">
                <a:pos x="2452" y="960"/>
              </a:cxn>
              <a:cxn ang="0">
                <a:pos x="2452" y="864"/>
              </a:cxn>
              <a:cxn ang="0">
                <a:pos x="2437" y="737"/>
              </a:cxn>
              <a:cxn ang="0">
                <a:pos x="2437" y="595"/>
              </a:cxn>
              <a:cxn ang="0">
                <a:pos x="2412" y="570"/>
              </a:cxn>
              <a:cxn ang="0">
                <a:pos x="1786" y="411"/>
              </a:cxn>
              <a:cxn ang="0">
                <a:pos x="0" y="19"/>
              </a:cxn>
            </a:cxnLst>
            <a:rect l="0" t="0" r="r" b="b"/>
            <a:pathLst>
              <a:path w="2564" h="976">
                <a:moveTo>
                  <a:pt x="4" y="0"/>
                </a:moveTo>
                <a:cubicBezTo>
                  <a:pt x="72" y="236"/>
                  <a:pt x="140" y="472"/>
                  <a:pt x="340" y="624"/>
                </a:cubicBezTo>
                <a:cubicBezTo>
                  <a:pt x="540" y="776"/>
                  <a:pt x="868" y="856"/>
                  <a:pt x="1204" y="912"/>
                </a:cubicBezTo>
                <a:cubicBezTo>
                  <a:pt x="1540" y="968"/>
                  <a:pt x="2148" y="952"/>
                  <a:pt x="2356" y="960"/>
                </a:cubicBezTo>
                <a:cubicBezTo>
                  <a:pt x="2564" y="968"/>
                  <a:pt x="2436" y="976"/>
                  <a:pt x="2452" y="960"/>
                </a:cubicBezTo>
                <a:cubicBezTo>
                  <a:pt x="2468" y="944"/>
                  <a:pt x="2454" y="901"/>
                  <a:pt x="2452" y="864"/>
                </a:cubicBezTo>
                <a:cubicBezTo>
                  <a:pt x="2450" y="827"/>
                  <a:pt x="2439" y="782"/>
                  <a:pt x="2437" y="737"/>
                </a:cubicBezTo>
                <a:cubicBezTo>
                  <a:pt x="2435" y="692"/>
                  <a:pt x="2441" y="623"/>
                  <a:pt x="2437" y="595"/>
                </a:cubicBezTo>
                <a:cubicBezTo>
                  <a:pt x="2433" y="567"/>
                  <a:pt x="2520" y="601"/>
                  <a:pt x="2412" y="570"/>
                </a:cubicBezTo>
                <a:cubicBezTo>
                  <a:pt x="2304" y="539"/>
                  <a:pt x="2188" y="503"/>
                  <a:pt x="1786" y="411"/>
                </a:cubicBezTo>
                <a:cubicBezTo>
                  <a:pt x="1384" y="319"/>
                  <a:pt x="372" y="101"/>
                  <a:pt x="0" y="19"/>
                </a:cubicBezTo>
              </a:path>
            </a:pathLst>
          </a:custGeom>
          <a:solidFill>
            <a:srgbClr val="993300"/>
          </a:solidFill>
          <a:ln w="50800" cap="flat" cmpd="sng">
            <a:solidFill>
              <a:schemeClr val="tx1"/>
            </a:solidFill>
            <a:prstDash val="solid"/>
            <a:round/>
            <a:headEnd type="none" w="med" len="med"/>
            <a:tailEnd type="none" w="med" len="med"/>
          </a:ln>
          <a:effectLst/>
        </p:spPr>
        <p:txBody>
          <a:bodyPr/>
          <a:lstStyle/>
          <a:p>
            <a:pPr>
              <a:defRPr/>
            </a:pPr>
            <a:endParaRPr lang="en-US"/>
          </a:p>
        </p:txBody>
      </p:sp>
      <p:sp>
        <p:nvSpPr>
          <p:cNvPr id="6154" name="Text Box 17"/>
          <p:cNvSpPr txBox="1">
            <a:spLocks noChangeArrowheads="1"/>
          </p:cNvSpPr>
          <p:nvPr/>
        </p:nvSpPr>
        <p:spPr bwMode="auto">
          <a:xfrm>
            <a:off x="4191000" y="4543426"/>
            <a:ext cx="2590800" cy="646331"/>
          </a:xfrm>
          <a:prstGeom prst="rect">
            <a:avLst/>
          </a:prstGeom>
          <a:noFill/>
          <a:ln w="25400" algn="ctr">
            <a:noFill/>
            <a:miter lim="800000"/>
            <a:headEnd/>
            <a:tailEnd/>
          </a:ln>
        </p:spPr>
        <p:txBody>
          <a:bodyPr lIns="0" tIns="0" rIns="0" bIns="0">
            <a:spAutoFit/>
          </a:bodyPr>
          <a:lstStyle/>
          <a:p>
            <a:pPr marL="742950" indent="-285750">
              <a:spcBef>
                <a:spcPct val="50000"/>
              </a:spcBef>
              <a:buNone/>
            </a:pPr>
            <a:r>
              <a:rPr lang="en-US" sz="1400" b="1">
                <a:solidFill>
                  <a:schemeClr val="tx1"/>
                </a:solidFill>
                <a:effectLst/>
              </a:rPr>
              <a:t>GOAL:</a:t>
            </a:r>
            <a:br>
              <a:rPr lang="en-US" sz="1400" b="1">
                <a:solidFill>
                  <a:schemeClr val="tx1"/>
                </a:solidFill>
                <a:effectLst/>
              </a:rPr>
            </a:br>
            <a:r>
              <a:rPr lang="en-US" sz="1400" b="1">
                <a:solidFill>
                  <a:schemeClr val="tx1"/>
                </a:solidFill>
                <a:effectLst/>
              </a:rPr>
              <a:t>Emissions Level Treaty Sought to Achieve </a:t>
            </a:r>
          </a:p>
        </p:txBody>
      </p:sp>
      <p:sp>
        <p:nvSpPr>
          <p:cNvPr id="6155" name="Text Box 18"/>
          <p:cNvSpPr txBox="1">
            <a:spLocks noChangeArrowheads="1"/>
          </p:cNvSpPr>
          <p:nvPr/>
        </p:nvSpPr>
        <p:spPr bwMode="auto">
          <a:xfrm>
            <a:off x="6705600" y="4572001"/>
            <a:ext cx="2743200" cy="581025"/>
          </a:xfrm>
          <a:prstGeom prst="rect">
            <a:avLst/>
          </a:prstGeom>
          <a:noFill/>
          <a:ln w="9525">
            <a:noFill/>
            <a:miter lim="800000"/>
            <a:headEnd/>
            <a:tailEnd/>
          </a:ln>
        </p:spPr>
        <p:txBody>
          <a:bodyPr>
            <a:spAutoFit/>
          </a:bodyPr>
          <a:lstStyle/>
          <a:p>
            <a:pPr>
              <a:spcBef>
                <a:spcPct val="50000"/>
              </a:spcBef>
              <a:buFontTx/>
              <a:buNone/>
            </a:pPr>
            <a:r>
              <a:rPr lang="en-US" sz="1600">
                <a:solidFill>
                  <a:schemeClr val="tx1"/>
                </a:solidFill>
                <a:effectLst/>
              </a:rPr>
              <a:t>Failure of Treaty</a:t>
            </a:r>
            <a:br>
              <a:rPr lang="en-US" sz="1600">
                <a:solidFill>
                  <a:schemeClr val="tx1"/>
                </a:solidFill>
                <a:effectLst/>
              </a:rPr>
            </a:br>
            <a:r>
              <a:rPr lang="en-US" sz="1600">
                <a:solidFill>
                  <a:schemeClr val="tx1"/>
                </a:solidFill>
                <a:effectLst/>
              </a:rPr>
              <a:t>Relative to GOAL</a:t>
            </a:r>
          </a:p>
        </p:txBody>
      </p:sp>
      <p:sp>
        <p:nvSpPr>
          <p:cNvPr id="6156" name="Text Box 19"/>
          <p:cNvSpPr txBox="1">
            <a:spLocks noChangeArrowheads="1"/>
          </p:cNvSpPr>
          <p:nvPr/>
        </p:nvSpPr>
        <p:spPr bwMode="auto">
          <a:xfrm>
            <a:off x="4572000" y="1828801"/>
            <a:ext cx="3200400" cy="703263"/>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600">
              <a:solidFill>
                <a:schemeClr val="tx1"/>
              </a:solidFill>
              <a:effectLst/>
            </a:endParaRPr>
          </a:p>
          <a:p>
            <a:pPr>
              <a:spcBef>
                <a:spcPct val="50000"/>
              </a:spcBef>
              <a:buFontTx/>
              <a:buNone/>
            </a:pPr>
            <a:endParaRPr lang="en-US" sz="1600">
              <a:solidFill>
                <a:schemeClr val="tx1"/>
              </a:solidFill>
              <a:effectLst/>
            </a:endParaRPr>
          </a:p>
        </p:txBody>
      </p:sp>
    </p:spTree>
    <p:extLst>
      <p:ext uri="{BB962C8B-B14F-4D97-AF65-F5344CB8AC3E}">
        <p14:creationId xmlns:p14="http://schemas.microsoft.com/office/powerpoint/2010/main" val="1441542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p:txBody>
          <a:bodyPr>
            <a:normAutofit fontScale="90000"/>
          </a:bodyPr>
          <a:lstStyle/>
          <a:p>
            <a:pPr>
              <a:defRPr/>
            </a:pPr>
            <a:r>
              <a:rPr lang="en-US" altLang="en-US" smtClean="0"/>
              <a:t>Wildlife Agreements:</a:t>
            </a:r>
            <a:br>
              <a:rPr lang="en-US" altLang="en-US" smtClean="0"/>
            </a:br>
            <a:r>
              <a:rPr lang="en-US" altLang="en-US" smtClean="0"/>
              <a:t>Evaluating Effectiveness</a:t>
            </a:r>
          </a:p>
        </p:txBody>
      </p:sp>
      <p:sp>
        <p:nvSpPr>
          <p:cNvPr id="324611" name="Rectangle 3"/>
          <p:cNvSpPr>
            <a:spLocks noGrp="1" noChangeArrowheads="1"/>
          </p:cNvSpPr>
          <p:nvPr>
            <p:ph type="body" idx="1"/>
          </p:nvPr>
        </p:nvSpPr>
        <p:spPr/>
        <p:txBody>
          <a:bodyPr/>
          <a:lstStyle/>
          <a:p>
            <a:pPr>
              <a:defRPr/>
            </a:pPr>
            <a:r>
              <a:rPr lang="en-US" altLang="en-US" smtClean="0"/>
              <a:t>Contrast what agreement seeks to accomplish and methods needed to evaluate</a:t>
            </a:r>
          </a:p>
          <a:p>
            <a:pPr>
              <a:defRPr/>
            </a:pPr>
            <a:r>
              <a:rPr lang="en-US" altLang="en-US" smtClean="0"/>
              <a:t>Political lifecycle not straightforward or linear</a:t>
            </a:r>
          </a:p>
          <a:p>
            <a:pPr>
              <a:defRPr/>
            </a:pPr>
            <a:r>
              <a:rPr lang="en-US" altLang="en-US" smtClean="0"/>
              <a:t>Change in behavioral trajectory can be evidence of influence or lack of influence</a:t>
            </a:r>
          </a:p>
          <a:p>
            <a:pPr>
              <a:defRPr/>
            </a:pPr>
            <a:r>
              <a:rPr lang="en-US" altLang="en-US" smtClean="0"/>
              <a:t>Counterfactual more challenging to estimate</a:t>
            </a:r>
          </a:p>
        </p:txBody>
      </p:sp>
    </p:spTree>
    <p:extLst>
      <p:ext uri="{BB962C8B-B14F-4D97-AF65-F5344CB8AC3E}">
        <p14:creationId xmlns:p14="http://schemas.microsoft.com/office/powerpoint/2010/main" val="37112570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normAutofit fontScale="90000"/>
          </a:bodyPr>
          <a:lstStyle/>
          <a:p>
            <a:pPr>
              <a:defRPr/>
            </a:pPr>
            <a:r>
              <a:rPr lang="en-US" altLang="en-US" smtClean="0"/>
              <a:t>Identifying Wildlife Treaty Effects:</a:t>
            </a:r>
            <a:br>
              <a:rPr lang="en-US" altLang="en-US" smtClean="0"/>
            </a:br>
            <a:r>
              <a:rPr lang="en-US" altLang="en-US" smtClean="0"/>
              <a:t>What We Observe</a:t>
            </a:r>
          </a:p>
        </p:txBody>
      </p:sp>
      <p:graphicFrame>
        <p:nvGraphicFramePr>
          <p:cNvPr id="33795" name="Object 3"/>
          <p:cNvGraphicFramePr>
            <a:graphicFrameLocks noChangeAspect="1"/>
          </p:cNvGraphicFramePr>
          <p:nvPr>
            <p:ph idx="1"/>
          </p:nvPr>
        </p:nvGraphicFramePr>
        <p:xfrm>
          <a:off x="2206626" y="1527176"/>
          <a:ext cx="7775575" cy="5172075"/>
        </p:xfrm>
        <a:graphic>
          <a:graphicData uri="http://schemas.openxmlformats.org/presentationml/2006/ole">
            <mc:AlternateContent xmlns:mc="http://schemas.openxmlformats.org/markup-compatibility/2006">
              <mc:Choice xmlns:v="urn:schemas-microsoft-com:vml" Requires="v">
                <p:oleObj spid="_x0000_s7170" name="Worksheet" r:id="rId3" imgW="6713372" imgH="4465254" progId="Excel.Sheet.8">
                  <p:embed/>
                </p:oleObj>
              </mc:Choice>
              <mc:Fallback>
                <p:oleObj name="Worksheet" r:id="rId3" imgW="6713372" imgH="4465254" progId="Excel.Sheet.8">
                  <p:embed/>
                  <p:pic>
                    <p:nvPicPr>
                      <p:cNvPr id="3379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6626" y="1527176"/>
                        <a:ext cx="7775575" cy="517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796" name="Text Box 4"/>
          <p:cNvSpPr txBox="1">
            <a:spLocks noChangeArrowheads="1"/>
          </p:cNvSpPr>
          <p:nvPr/>
        </p:nvSpPr>
        <p:spPr bwMode="auto">
          <a:xfrm>
            <a:off x="4800600" y="3276600"/>
            <a:ext cx="1371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Population Crash</a:t>
            </a:r>
            <a:endParaRPr lang="en-US" altLang="en-US" sz="2400" b="1">
              <a:solidFill>
                <a:schemeClr val="tx1"/>
              </a:solidFill>
            </a:endParaRPr>
          </a:p>
        </p:txBody>
      </p:sp>
      <p:sp>
        <p:nvSpPr>
          <p:cNvPr id="33797" name="Text Box 5"/>
          <p:cNvSpPr txBox="1">
            <a:spLocks noChangeArrowheads="1"/>
          </p:cNvSpPr>
          <p:nvPr/>
        </p:nvSpPr>
        <p:spPr bwMode="auto">
          <a:xfrm>
            <a:off x="6705600" y="3505200"/>
            <a:ext cx="1752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Levels if Effective</a:t>
            </a:r>
          </a:p>
        </p:txBody>
      </p:sp>
      <p:sp>
        <p:nvSpPr>
          <p:cNvPr id="33798" name="Text Box 6"/>
          <p:cNvSpPr txBox="1">
            <a:spLocks noChangeArrowheads="1"/>
          </p:cNvSpPr>
          <p:nvPr/>
        </p:nvSpPr>
        <p:spPr bwMode="auto">
          <a:xfrm>
            <a:off x="7315200" y="5486400"/>
            <a:ext cx="19812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Estimate of Counterfactual</a:t>
            </a:r>
          </a:p>
        </p:txBody>
      </p:sp>
      <p:sp>
        <p:nvSpPr>
          <p:cNvPr id="331783" name="Line 7"/>
          <p:cNvSpPr>
            <a:spLocks noChangeShapeType="1"/>
          </p:cNvSpPr>
          <p:nvPr/>
        </p:nvSpPr>
        <p:spPr bwMode="auto">
          <a:xfrm>
            <a:off x="6224588" y="2609851"/>
            <a:ext cx="0" cy="314642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3800" name="Text Box 8"/>
          <p:cNvSpPr txBox="1">
            <a:spLocks noChangeArrowheads="1"/>
          </p:cNvSpPr>
          <p:nvPr/>
        </p:nvSpPr>
        <p:spPr bwMode="auto">
          <a:xfrm>
            <a:off x="4343400" y="5222875"/>
            <a:ext cx="1752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Treaty Signature</a:t>
            </a:r>
          </a:p>
        </p:txBody>
      </p:sp>
      <p:sp>
        <p:nvSpPr>
          <p:cNvPr id="331785" name="Line 9"/>
          <p:cNvSpPr>
            <a:spLocks noChangeShapeType="1"/>
          </p:cNvSpPr>
          <p:nvPr/>
        </p:nvSpPr>
        <p:spPr bwMode="auto">
          <a:xfrm flipH="1">
            <a:off x="6934200" y="3790950"/>
            <a:ext cx="381000" cy="19050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31786" name="Line 10"/>
          <p:cNvSpPr>
            <a:spLocks noChangeShapeType="1"/>
          </p:cNvSpPr>
          <p:nvPr/>
        </p:nvSpPr>
        <p:spPr bwMode="auto">
          <a:xfrm>
            <a:off x="8458200" y="3657600"/>
            <a:ext cx="381000" cy="4953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31787" name="Rectangle 11"/>
          <p:cNvSpPr>
            <a:spLocks noChangeArrowheads="1"/>
          </p:cNvSpPr>
          <p:nvPr/>
        </p:nvSpPr>
        <p:spPr bwMode="auto">
          <a:xfrm>
            <a:off x="6234114" y="3200400"/>
            <a:ext cx="3519487" cy="2514600"/>
          </a:xfrm>
          <a:prstGeom prst="rect">
            <a:avLst/>
          </a:prstGeom>
          <a:solidFill>
            <a:srgbClr val="C0C0C0"/>
          </a:solidFill>
          <a:ln>
            <a:noFill/>
          </a:ln>
          <a:effectLst/>
          <a:extLs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buFontTx/>
              <a:buChar char="–"/>
              <a:defRPr/>
            </a:pPr>
            <a:endParaRPr lang="en-US"/>
          </a:p>
        </p:txBody>
      </p:sp>
      <p:sp>
        <p:nvSpPr>
          <p:cNvPr id="331788" name="Rectangle 12"/>
          <p:cNvSpPr>
            <a:spLocks noChangeArrowheads="1"/>
          </p:cNvSpPr>
          <p:nvPr/>
        </p:nvSpPr>
        <p:spPr bwMode="auto">
          <a:xfrm>
            <a:off x="4295776" y="2667000"/>
            <a:ext cx="2257425" cy="3048000"/>
          </a:xfrm>
          <a:prstGeom prst="rect">
            <a:avLst/>
          </a:prstGeom>
          <a:solidFill>
            <a:srgbClr val="C0C0C0"/>
          </a:solidFill>
          <a:ln>
            <a:noFill/>
          </a:ln>
          <a:effectLst/>
          <a:extLs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buFontTx/>
              <a:buChar char="–"/>
              <a:defRPr/>
            </a:pPr>
            <a:endParaRPr lang="en-US"/>
          </a:p>
        </p:txBody>
      </p:sp>
      <p:sp>
        <p:nvSpPr>
          <p:cNvPr id="33805" name="Text Box 13"/>
          <p:cNvSpPr txBox="1">
            <a:spLocks noChangeArrowheads="1"/>
          </p:cNvSpPr>
          <p:nvPr/>
        </p:nvSpPr>
        <p:spPr bwMode="auto">
          <a:xfrm>
            <a:off x="3200400" y="3581400"/>
            <a:ext cx="1371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Overexploitation</a:t>
            </a:r>
            <a:endParaRPr lang="en-US" altLang="en-US" sz="2400" b="1">
              <a:solidFill>
                <a:schemeClr val="tx1"/>
              </a:solidFill>
            </a:endParaRPr>
          </a:p>
        </p:txBody>
      </p:sp>
    </p:spTree>
    <p:extLst>
      <p:ext uri="{BB962C8B-B14F-4D97-AF65-F5344CB8AC3E}">
        <p14:creationId xmlns:p14="http://schemas.microsoft.com/office/powerpoint/2010/main" val="4521107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p:txBody>
          <a:bodyPr>
            <a:normAutofit fontScale="90000"/>
          </a:bodyPr>
          <a:lstStyle/>
          <a:p>
            <a:pPr>
              <a:defRPr/>
            </a:pPr>
            <a:r>
              <a:rPr lang="en-US" altLang="en-US" smtClean="0"/>
              <a:t>Identifying Wildlife Treaty Effects:</a:t>
            </a:r>
            <a:br>
              <a:rPr lang="en-US" altLang="en-US" smtClean="0"/>
            </a:br>
            <a:r>
              <a:rPr lang="en-US" altLang="en-US" smtClean="0"/>
              <a:t>What We Observe</a:t>
            </a:r>
          </a:p>
        </p:txBody>
      </p:sp>
      <p:graphicFrame>
        <p:nvGraphicFramePr>
          <p:cNvPr id="34819" name="Object 3"/>
          <p:cNvGraphicFramePr>
            <a:graphicFrameLocks noChangeAspect="1"/>
          </p:cNvGraphicFramePr>
          <p:nvPr>
            <p:ph idx="1"/>
          </p:nvPr>
        </p:nvGraphicFramePr>
        <p:xfrm>
          <a:off x="2206626" y="1527176"/>
          <a:ext cx="7775575" cy="5172075"/>
        </p:xfrm>
        <a:graphic>
          <a:graphicData uri="http://schemas.openxmlformats.org/presentationml/2006/ole">
            <mc:AlternateContent xmlns:mc="http://schemas.openxmlformats.org/markup-compatibility/2006">
              <mc:Choice xmlns:v="urn:schemas-microsoft-com:vml" Requires="v">
                <p:oleObj spid="_x0000_s8194" name="Worksheet" r:id="rId3" imgW="6713372" imgH="4465254" progId="Excel.Sheet.8">
                  <p:embed/>
                </p:oleObj>
              </mc:Choice>
              <mc:Fallback>
                <p:oleObj name="Worksheet" r:id="rId3" imgW="6713372" imgH="4465254" progId="Excel.Sheet.8">
                  <p:embed/>
                  <p:pic>
                    <p:nvPicPr>
                      <p:cNvPr id="34819"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6626" y="1527176"/>
                        <a:ext cx="7775575" cy="517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4820" name="Text Box 4"/>
          <p:cNvSpPr txBox="1">
            <a:spLocks noChangeArrowheads="1"/>
          </p:cNvSpPr>
          <p:nvPr/>
        </p:nvSpPr>
        <p:spPr bwMode="auto">
          <a:xfrm>
            <a:off x="4800600" y="3276600"/>
            <a:ext cx="1371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Population Crash</a:t>
            </a:r>
            <a:endParaRPr lang="en-US" altLang="en-US" sz="2400" b="1">
              <a:solidFill>
                <a:schemeClr val="tx1"/>
              </a:solidFill>
            </a:endParaRPr>
          </a:p>
        </p:txBody>
      </p:sp>
      <p:sp>
        <p:nvSpPr>
          <p:cNvPr id="34821" name="Text Box 5"/>
          <p:cNvSpPr txBox="1">
            <a:spLocks noChangeArrowheads="1"/>
          </p:cNvSpPr>
          <p:nvPr/>
        </p:nvSpPr>
        <p:spPr bwMode="auto">
          <a:xfrm>
            <a:off x="6705600" y="3505200"/>
            <a:ext cx="1752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Levels if Effective</a:t>
            </a:r>
          </a:p>
        </p:txBody>
      </p:sp>
      <p:sp>
        <p:nvSpPr>
          <p:cNvPr id="34822" name="Text Box 6"/>
          <p:cNvSpPr txBox="1">
            <a:spLocks noChangeArrowheads="1"/>
          </p:cNvSpPr>
          <p:nvPr/>
        </p:nvSpPr>
        <p:spPr bwMode="auto">
          <a:xfrm>
            <a:off x="7315200" y="5486400"/>
            <a:ext cx="19812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Estimate of Counterfactual</a:t>
            </a:r>
          </a:p>
        </p:txBody>
      </p:sp>
      <p:sp>
        <p:nvSpPr>
          <p:cNvPr id="335879" name="Line 7"/>
          <p:cNvSpPr>
            <a:spLocks noChangeShapeType="1"/>
          </p:cNvSpPr>
          <p:nvPr/>
        </p:nvSpPr>
        <p:spPr bwMode="auto">
          <a:xfrm>
            <a:off x="6224588" y="2609851"/>
            <a:ext cx="0" cy="314642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35881" name="Line 9"/>
          <p:cNvSpPr>
            <a:spLocks noChangeShapeType="1"/>
          </p:cNvSpPr>
          <p:nvPr/>
        </p:nvSpPr>
        <p:spPr bwMode="auto">
          <a:xfrm flipH="1">
            <a:off x="6934200" y="3790950"/>
            <a:ext cx="381000" cy="19050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35882" name="Line 10"/>
          <p:cNvSpPr>
            <a:spLocks noChangeShapeType="1"/>
          </p:cNvSpPr>
          <p:nvPr/>
        </p:nvSpPr>
        <p:spPr bwMode="auto">
          <a:xfrm>
            <a:off x="8458200" y="3657600"/>
            <a:ext cx="381000" cy="4953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35883" name="Rectangle 11"/>
          <p:cNvSpPr>
            <a:spLocks noChangeArrowheads="1"/>
          </p:cNvSpPr>
          <p:nvPr/>
        </p:nvSpPr>
        <p:spPr bwMode="auto">
          <a:xfrm>
            <a:off x="6234114" y="3200400"/>
            <a:ext cx="3519487" cy="2514600"/>
          </a:xfrm>
          <a:prstGeom prst="rect">
            <a:avLst/>
          </a:prstGeom>
          <a:solidFill>
            <a:srgbClr val="C0C0C0"/>
          </a:solidFill>
          <a:ln>
            <a:noFill/>
          </a:ln>
          <a:effectLst/>
          <a:extLs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buFontTx/>
              <a:buChar char="–"/>
              <a:defRPr/>
            </a:pPr>
            <a:endParaRPr lang="en-US"/>
          </a:p>
        </p:txBody>
      </p:sp>
      <p:sp>
        <p:nvSpPr>
          <p:cNvPr id="335884" name="Rectangle 12"/>
          <p:cNvSpPr>
            <a:spLocks noChangeArrowheads="1"/>
          </p:cNvSpPr>
          <p:nvPr/>
        </p:nvSpPr>
        <p:spPr bwMode="auto">
          <a:xfrm>
            <a:off x="6172200" y="2667000"/>
            <a:ext cx="381000" cy="3048000"/>
          </a:xfrm>
          <a:prstGeom prst="rect">
            <a:avLst/>
          </a:prstGeom>
          <a:solidFill>
            <a:srgbClr val="C0C0C0"/>
          </a:solidFill>
          <a:ln>
            <a:noFill/>
          </a:ln>
          <a:effectLst/>
          <a:extLs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buFontTx/>
              <a:buChar char="–"/>
              <a:defRPr/>
            </a:pPr>
            <a:endParaRPr lang="en-US"/>
          </a:p>
        </p:txBody>
      </p:sp>
      <p:sp>
        <p:nvSpPr>
          <p:cNvPr id="34828" name="Text Box 13"/>
          <p:cNvSpPr txBox="1">
            <a:spLocks noChangeArrowheads="1"/>
          </p:cNvSpPr>
          <p:nvPr/>
        </p:nvSpPr>
        <p:spPr bwMode="auto">
          <a:xfrm>
            <a:off x="3200400" y="3581400"/>
            <a:ext cx="1371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Overexploitation</a:t>
            </a:r>
            <a:endParaRPr lang="en-US" altLang="en-US" sz="2400" b="1">
              <a:solidFill>
                <a:schemeClr val="tx1"/>
              </a:solidFill>
            </a:endParaRPr>
          </a:p>
        </p:txBody>
      </p:sp>
    </p:spTree>
    <p:extLst>
      <p:ext uri="{BB962C8B-B14F-4D97-AF65-F5344CB8AC3E}">
        <p14:creationId xmlns:p14="http://schemas.microsoft.com/office/powerpoint/2010/main" val="39628714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normAutofit fontScale="90000"/>
          </a:bodyPr>
          <a:lstStyle/>
          <a:p>
            <a:pPr>
              <a:defRPr/>
            </a:pPr>
            <a:r>
              <a:rPr lang="en-US" altLang="en-US" smtClean="0"/>
              <a:t>Identifying Wildlife Treaty Effects:</a:t>
            </a:r>
            <a:br>
              <a:rPr lang="en-US" altLang="en-US" smtClean="0"/>
            </a:br>
            <a:r>
              <a:rPr lang="en-US" altLang="en-US" smtClean="0"/>
              <a:t>What We Observe</a:t>
            </a:r>
          </a:p>
        </p:txBody>
      </p:sp>
      <p:graphicFrame>
        <p:nvGraphicFramePr>
          <p:cNvPr id="35843" name="Object 3"/>
          <p:cNvGraphicFramePr>
            <a:graphicFrameLocks noChangeAspect="1"/>
          </p:cNvGraphicFramePr>
          <p:nvPr>
            <p:ph idx="1"/>
          </p:nvPr>
        </p:nvGraphicFramePr>
        <p:xfrm>
          <a:off x="2206626" y="1527176"/>
          <a:ext cx="7775575" cy="5172075"/>
        </p:xfrm>
        <a:graphic>
          <a:graphicData uri="http://schemas.openxmlformats.org/presentationml/2006/ole">
            <mc:AlternateContent xmlns:mc="http://schemas.openxmlformats.org/markup-compatibility/2006">
              <mc:Choice xmlns:v="urn:schemas-microsoft-com:vml" Requires="v">
                <p:oleObj spid="_x0000_s9218" name="Worksheet" r:id="rId3" imgW="6713372" imgH="4465254" progId="Excel.Sheet.8">
                  <p:embed/>
                </p:oleObj>
              </mc:Choice>
              <mc:Fallback>
                <p:oleObj name="Worksheet" r:id="rId3" imgW="6713372" imgH="4465254" progId="Excel.Sheet.8">
                  <p:embed/>
                  <p:pic>
                    <p:nvPicPr>
                      <p:cNvPr id="35843"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6626" y="1527176"/>
                        <a:ext cx="7775575" cy="517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844" name="Text Box 4"/>
          <p:cNvSpPr txBox="1">
            <a:spLocks noChangeArrowheads="1"/>
          </p:cNvSpPr>
          <p:nvPr/>
        </p:nvSpPr>
        <p:spPr bwMode="auto">
          <a:xfrm>
            <a:off x="4800600" y="3276600"/>
            <a:ext cx="1371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Population Crash</a:t>
            </a:r>
            <a:endParaRPr lang="en-US" altLang="en-US" sz="2400" b="1">
              <a:solidFill>
                <a:schemeClr val="tx1"/>
              </a:solidFill>
            </a:endParaRPr>
          </a:p>
        </p:txBody>
      </p:sp>
      <p:sp>
        <p:nvSpPr>
          <p:cNvPr id="35845" name="Text Box 5"/>
          <p:cNvSpPr txBox="1">
            <a:spLocks noChangeArrowheads="1"/>
          </p:cNvSpPr>
          <p:nvPr/>
        </p:nvSpPr>
        <p:spPr bwMode="auto">
          <a:xfrm>
            <a:off x="6705600" y="3505200"/>
            <a:ext cx="1752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Levels if Effective</a:t>
            </a:r>
          </a:p>
        </p:txBody>
      </p:sp>
      <p:sp>
        <p:nvSpPr>
          <p:cNvPr id="35846" name="Text Box 6"/>
          <p:cNvSpPr txBox="1">
            <a:spLocks noChangeArrowheads="1"/>
          </p:cNvSpPr>
          <p:nvPr/>
        </p:nvSpPr>
        <p:spPr bwMode="auto">
          <a:xfrm>
            <a:off x="7315200" y="5486400"/>
            <a:ext cx="19812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Estimate of Counterfactual</a:t>
            </a:r>
          </a:p>
        </p:txBody>
      </p:sp>
      <p:sp>
        <p:nvSpPr>
          <p:cNvPr id="332807" name="Line 7"/>
          <p:cNvSpPr>
            <a:spLocks noChangeShapeType="1"/>
          </p:cNvSpPr>
          <p:nvPr/>
        </p:nvSpPr>
        <p:spPr bwMode="auto">
          <a:xfrm>
            <a:off x="6224588" y="2609851"/>
            <a:ext cx="0" cy="314642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5848" name="Text Box 8"/>
          <p:cNvSpPr txBox="1">
            <a:spLocks noChangeArrowheads="1"/>
          </p:cNvSpPr>
          <p:nvPr/>
        </p:nvSpPr>
        <p:spPr bwMode="auto">
          <a:xfrm>
            <a:off x="4343400" y="5222875"/>
            <a:ext cx="1752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Treaty Signature</a:t>
            </a:r>
          </a:p>
        </p:txBody>
      </p:sp>
      <p:sp>
        <p:nvSpPr>
          <p:cNvPr id="332809" name="Line 9"/>
          <p:cNvSpPr>
            <a:spLocks noChangeShapeType="1"/>
          </p:cNvSpPr>
          <p:nvPr/>
        </p:nvSpPr>
        <p:spPr bwMode="auto">
          <a:xfrm flipH="1">
            <a:off x="6934200" y="3790950"/>
            <a:ext cx="381000" cy="19050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32810" name="Line 10"/>
          <p:cNvSpPr>
            <a:spLocks noChangeShapeType="1"/>
          </p:cNvSpPr>
          <p:nvPr/>
        </p:nvSpPr>
        <p:spPr bwMode="auto">
          <a:xfrm>
            <a:off x="8458200" y="3657600"/>
            <a:ext cx="381000" cy="4953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32811" name="Rectangle 11"/>
          <p:cNvSpPr>
            <a:spLocks noChangeArrowheads="1"/>
          </p:cNvSpPr>
          <p:nvPr/>
        </p:nvSpPr>
        <p:spPr bwMode="auto">
          <a:xfrm>
            <a:off x="6234114" y="3200400"/>
            <a:ext cx="3519487" cy="2514600"/>
          </a:xfrm>
          <a:prstGeom prst="rect">
            <a:avLst/>
          </a:prstGeom>
          <a:solidFill>
            <a:srgbClr val="C0C0C0"/>
          </a:solidFill>
          <a:ln>
            <a:noFill/>
          </a:ln>
          <a:effectLst/>
          <a:extLs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buFontTx/>
              <a:buChar char="–"/>
              <a:defRPr/>
            </a:pPr>
            <a:endParaRPr lang="en-US"/>
          </a:p>
        </p:txBody>
      </p:sp>
      <p:sp>
        <p:nvSpPr>
          <p:cNvPr id="35852" name="Text Box 13"/>
          <p:cNvSpPr txBox="1">
            <a:spLocks noChangeArrowheads="1"/>
          </p:cNvSpPr>
          <p:nvPr/>
        </p:nvSpPr>
        <p:spPr bwMode="auto">
          <a:xfrm>
            <a:off x="3200400" y="3581400"/>
            <a:ext cx="1371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Overexploitation</a:t>
            </a:r>
            <a:endParaRPr lang="en-US" altLang="en-US" sz="2400" b="1">
              <a:solidFill>
                <a:schemeClr val="tx1"/>
              </a:solidFill>
            </a:endParaRPr>
          </a:p>
        </p:txBody>
      </p:sp>
    </p:spTree>
    <p:extLst>
      <p:ext uri="{BB962C8B-B14F-4D97-AF65-F5344CB8AC3E}">
        <p14:creationId xmlns:p14="http://schemas.microsoft.com/office/powerpoint/2010/main" val="33543050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p:txBody>
          <a:bodyPr>
            <a:normAutofit fontScale="90000"/>
          </a:bodyPr>
          <a:lstStyle/>
          <a:p>
            <a:pPr>
              <a:defRPr/>
            </a:pPr>
            <a:r>
              <a:rPr lang="en-US" altLang="en-US" smtClean="0"/>
              <a:t>Identifying Wildlife Treaty Effects:</a:t>
            </a:r>
            <a:br>
              <a:rPr lang="en-US" altLang="en-US" smtClean="0"/>
            </a:br>
            <a:r>
              <a:rPr lang="en-US" altLang="en-US" smtClean="0"/>
              <a:t>Estimating the Counterfactual</a:t>
            </a:r>
          </a:p>
        </p:txBody>
      </p:sp>
      <p:graphicFrame>
        <p:nvGraphicFramePr>
          <p:cNvPr id="36867" name="Object 3"/>
          <p:cNvGraphicFramePr>
            <a:graphicFrameLocks noChangeAspect="1"/>
          </p:cNvGraphicFramePr>
          <p:nvPr>
            <p:ph idx="1"/>
          </p:nvPr>
        </p:nvGraphicFramePr>
        <p:xfrm>
          <a:off x="2206626" y="1527176"/>
          <a:ext cx="7775575" cy="5172075"/>
        </p:xfrm>
        <a:graphic>
          <a:graphicData uri="http://schemas.openxmlformats.org/presentationml/2006/ole">
            <mc:AlternateContent xmlns:mc="http://schemas.openxmlformats.org/markup-compatibility/2006">
              <mc:Choice xmlns:v="urn:schemas-microsoft-com:vml" Requires="v">
                <p:oleObj spid="_x0000_s10242" name="Worksheet" r:id="rId3" imgW="6713372" imgH="4465254" progId="Excel.Sheet.8">
                  <p:embed/>
                </p:oleObj>
              </mc:Choice>
              <mc:Fallback>
                <p:oleObj name="Worksheet" r:id="rId3" imgW="6713372" imgH="4465254" progId="Excel.Sheet.8">
                  <p:embed/>
                  <p:pic>
                    <p:nvPicPr>
                      <p:cNvPr id="3686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6626" y="1527176"/>
                        <a:ext cx="7775575" cy="517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868" name="Text Box 4"/>
          <p:cNvSpPr txBox="1">
            <a:spLocks noChangeArrowheads="1"/>
          </p:cNvSpPr>
          <p:nvPr/>
        </p:nvSpPr>
        <p:spPr bwMode="auto">
          <a:xfrm>
            <a:off x="3200400" y="3581400"/>
            <a:ext cx="1371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Overexploitation</a:t>
            </a:r>
            <a:endParaRPr lang="en-US" altLang="en-US" sz="2400" b="1">
              <a:solidFill>
                <a:schemeClr val="tx1"/>
              </a:solidFill>
            </a:endParaRPr>
          </a:p>
        </p:txBody>
      </p:sp>
      <p:sp>
        <p:nvSpPr>
          <p:cNvPr id="36869" name="Text Box 5"/>
          <p:cNvSpPr txBox="1">
            <a:spLocks noChangeArrowheads="1"/>
          </p:cNvSpPr>
          <p:nvPr/>
        </p:nvSpPr>
        <p:spPr bwMode="auto">
          <a:xfrm>
            <a:off x="4800600" y="3276600"/>
            <a:ext cx="1371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Population Crash</a:t>
            </a:r>
            <a:endParaRPr lang="en-US" altLang="en-US" sz="2400" b="1">
              <a:solidFill>
                <a:schemeClr val="tx1"/>
              </a:solidFill>
            </a:endParaRPr>
          </a:p>
        </p:txBody>
      </p:sp>
      <p:sp>
        <p:nvSpPr>
          <p:cNvPr id="36870" name="Text Box 7"/>
          <p:cNvSpPr txBox="1">
            <a:spLocks noChangeArrowheads="1"/>
          </p:cNvSpPr>
          <p:nvPr/>
        </p:nvSpPr>
        <p:spPr bwMode="auto">
          <a:xfrm>
            <a:off x="7315200" y="5440364"/>
            <a:ext cx="1981200" cy="274637"/>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Estimate of Counterfactual</a:t>
            </a:r>
          </a:p>
        </p:txBody>
      </p:sp>
      <p:sp>
        <p:nvSpPr>
          <p:cNvPr id="338952" name="Line 8"/>
          <p:cNvSpPr>
            <a:spLocks noChangeShapeType="1"/>
          </p:cNvSpPr>
          <p:nvPr/>
        </p:nvSpPr>
        <p:spPr bwMode="auto">
          <a:xfrm>
            <a:off x="6224588" y="2609851"/>
            <a:ext cx="0" cy="314642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6872" name="Text Box 9"/>
          <p:cNvSpPr txBox="1">
            <a:spLocks noChangeArrowheads="1"/>
          </p:cNvSpPr>
          <p:nvPr/>
        </p:nvSpPr>
        <p:spPr bwMode="auto">
          <a:xfrm>
            <a:off x="4343400" y="5222875"/>
            <a:ext cx="1752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Treaty Signature</a:t>
            </a:r>
          </a:p>
        </p:txBody>
      </p:sp>
      <p:sp>
        <p:nvSpPr>
          <p:cNvPr id="338956" name="Rectangle 12"/>
          <p:cNvSpPr>
            <a:spLocks noChangeArrowheads="1"/>
          </p:cNvSpPr>
          <p:nvPr/>
        </p:nvSpPr>
        <p:spPr bwMode="auto">
          <a:xfrm>
            <a:off x="7243763" y="3200400"/>
            <a:ext cx="2438400" cy="1905000"/>
          </a:xfrm>
          <a:prstGeom prst="rect">
            <a:avLst/>
          </a:prstGeom>
          <a:solidFill>
            <a:srgbClr val="C0C0C0"/>
          </a:solidFill>
          <a:ln>
            <a:noFill/>
          </a:ln>
          <a:effectLst/>
          <a:extLs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buFontTx/>
              <a:buChar char="–"/>
              <a:defRPr/>
            </a:pPr>
            <a:endParaRPr lang="en-US"/>
          </a:p>
        </p:txBody>
      </p:sp>
      <p:sp>
        <p:nvSpPr>
          <p:cNvPr id="338957" name="Rectangle 13"/>
          <p:cNvSpPr>
            <a:spLocks noChangeArrowheads="1"/>
          </p:cNvSpPr>
          <p:nvPr/>
        </p:nvSpPr>
        <p:spPr bwMode="auto">
          <a:xfrm>
            <a:off x="6248400" y="5181600"/>
            <a:ext cx="1066800" cy="547688"/>
          </a:xfrm>
          <a:prstGeom prst="rect">
            <a:avLst/>
          </a:prstGeom>
          <a:solidFill>
            <a:srgbClr val="C0C0C0"/>
          </a:solidFill>
          <a:ln>
            <a:noFill/>
          </a:ln>
          <a:effectLst/>
          <a:extLs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buFontTx/>
              <a:buChar char="–"/>
              <a:defRPr/>
            </a:pPr>
            <a:endParaRPr lang="en-US"/>
          </a:p>
        </p:txBody>
      </p:sp>
      <p:sp>
        <p:nvSpPr>
          <p:cNvPr id="338958" name="Rectangle 14"/>
          <p:cNvSpPr>
            <a:spLocks noChangeArrowheads="1"/>
          </p:cNvSpPr>
          <p:nvPr/>
        </p:nvSpPr>
        <p:spPr bwMode="auto">
          <a:xfrm>
            <a:off x="6248400" y="4876800"/>
            <a:ext cx="152400" cy="609600"/>
          </a:xfrm>
          <a:prstGeom prst="rect">
            <a:avLst/>
          </a:prstGeom>
          <a:solidFill>
            <a:srgbClr val="C0C0C0"/>
          </a:solidFill>
          <a:ln>
            <a:noFill/>
          </a:ln>
          <a:effectLst/>
          <a:extLs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buFontTx/>
              <a:buChar char="–"/>
              <a:defRPr/>
            </a:pPr>
            <a:endParaRPr lang="en-US"/>
          </a:p>
        </p:txBody>
      </p:sp>
    </p:spTree>
    <p:extLst>
      <p:ext uri="{BB962C8B-B14F-4D97-AF65-F5344CB8AC3E}">
        <p14:creationId xmlns:p14="http://schemas.microsoft.com/office/powerpoint/2010/main" val="26789474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p:txBody>
          <a:bodyPr>
            <a:normAutofit fontScale="90000"/>
          </a:bodyPr>
          <a:lstStyle/>
          <a:p>
            <a:pPr>
              <a:defRPr/>
            </a:pPr>
            <a:r>
              <a:rPr lang="en-US" altLang="en-US" smtClean="0"/>
              <a:t>Identifying Wildlife Treaty Effects:</a:t>
            </a:r>
            <a:br>
              <a:rPr lang="en-US" altLang="en-US" smtClean="0"/>
            </a:br>
            <a:r>
              <a:rPr lang="en-US" altLang="en-US" smtClean="0"/>
              <a:t>Inferring Treaty Effects</a:t>
            </a:r>
          </a:p>
        </p:txBody>
      </p:sp>
      <p:graphicFrame>
        <p:nvGraphicFramePr>
          <p:cNvPr id="37891" name="Object 3"/>
          <p:cNvGraphicFramePr>
            <a:graphicFrameLocks noChangeAspect="1"/>
          </p:cNvGraphicFramePr>
          <p:nvPr>
            <p:ph idx="1"/>
          </p:nvPr>
        </p:nvGraphicFramePr>
        <p:xfrm>
          <a:off x="2206626" y="1527176"/>
          <a:ext cx="7775575" cy="5172075"/>
        </p:xfrm>
        <a:graphic>
          <a:graphicData uri="http://schemas.openxmlformats.org/presentationml/2006/ole">
            <mc:AlternateContent xmlns:mc="http://schemas.openxmlformats.org/markup-compatibility/2006">
              <mc:Choice xmlns:v="urn:schemas-microsoft-com:vml" Requires="v">
                <p:oleObj spid="_x0000_s11266" name="Worksheet" r:id="rId3" imgW="6713372" imgH="4465254" progId="Excel.Sheet.8">
                  <p:embed/>
                </p:oleObj>
              </mc:Choice>
              <mc:Fallback>
                <p:oleObj name="Worksheet" r:id="rId3" imgW="6713372" imgH="4465254" progId="Excel.Sheet.8">
                  <p:embed/>
                  <p:pic>
                    <p:nvPicPr>
                      <p:cNvPr id="37891"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6626" y="1527176"/>
                        <a:ext cx="7775575" cy="517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892" name="Text Box 4"/>
          <p:cNvSpPr txBox="1">
            <a:spLocks noChangeArrowheads="1"/>
          </p:cNvSpPr>
          <p:nvPr/>
        </p:nvSpPr>
        <p:spPr bwMode="auto">
          <a:xfrm>
            <a:off x="3200400" y="3581400"/>
            <a:ext cx="1371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Overexploitation</a:t>
            </a:r>
            <a:endParaRPr lang="en-US" altLang="en-US" sz="2400" b="1">
              <a:solidFill>
                <a:schemeClr val="tx1"/>
              </a:solidFill>
            </a:endParaRPr>
          </a:p>
        </p:txBody>
      </p:sp>
      <p:sp>
        <p:nvSpPr>
          <p:cNvPr id="37893" name="Text Box 5"/>
          <p:cNvSpPr txBox="1">
            <a:spLocks noChangeArrowheads="1"/>
          </p:cNvSpPr>
          <p:nvPr/>
        </p:nvSpPr>
        <p:spPr bwMode="auto">
          <a:xfrm>
            <a:off x="4800600" y="3276600"/>
            <a:ext cx="1371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Population Crash</a:t>
            </a:r>
            <a:endParaRPr lang="en-US" altLang="en-US" sz="2400" b="1">
              <a:solidFill>
                <a:schemeClr val="tx1"/>
              </a:solidFill>
            </a:endParaRPr>
          </a:p>
        </p:txBody>
      </p:sp>
      <p:sp>
        <p:nvSpPr>
          <p:cNvPr id="37894" name="Text Box 6"/>
          <p:cNvSpPr txBox="1">
            <a:spLocks noChangeArrowheads="1"/>
          </p:cNvSpPr>
          <p:nvPr/>
        </p:nvSpPr>
        <p:spPr bwMode="auto">
          <a:xfrm>
            <a:off x="6248400" y="3657600"/>
            <a:ext cx="1752600" cy="457200"/>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Levels if Effective:</a:t>
            </a:r>
            <a:br>
              <a:rPr lang="en-US" altLang="en-US" sz="1200" b="1">
                <a:solidFill>
                  <a:schemeClr val="tx1"/>
                </a:solidFill>
              </a:rPr>
            </a:br>
            <a:r>
              <a:rPr lang="en-US" altLang="en-US" sz="1200" b="1">
                <a:solidFill>
                  <a:schemeClr val="tx1"/>
                </a:solidFill>
              </a:rPr>
              <a:t>Initial Restraint</a:t>
            </a:r>
          </a:p>
        </p:txBody>
      </p:sp>
      <p:sp>
        <p:nvSpPr>
          <p:cNvPr id="325640" name="Line 8"/>
          <p:cNvSpPr>
            <a:spLocks noChangeShapeType="1"/>
          </p:cNvSpPr>
          <p:nvPr/>
        </p:nvSpPr>
        <p:spPr bwMode="auto">
          <a:xfrm>
            <a:off x="6224588" y="2609851"/>
            <a:ext cx="0" cy="314642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7896" name="Text Box 9"/>
          <p:cNvSpPr txBox="1">
            <a:spLocks noChangeArrowheads="1"/>
          </p:cNvSpPr>
          <p:nvPr/>
        </p:nvSpPr>
        <p:spPr bwMode="auto">
          <a:xfrm>
            <a:off x="4343400" y="5222875"/>
            <a:ext cx="1752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Treaty Signature</a:t>
            </a:r>
          </a:p>
        </p:txBody>
      </p:sp>
      <p:sp>
        <p:nvSpPr>
          <p:cNvPr id="325642" name="Line 10"/>
          <p:cNvSpPr>
            <a:spLocks noChangeShapeType="1"/>
          </p:cNvSpPr>
          <p:nvPr/>
        </p:nvSpPr>
        <p:spPr bwMode="auto">
          <a:xfrm flipH="1">
            <a:off x="6934200" y="4114800"/>
            <a:ext cx="228600" cy="158115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25643" name="Line 11"/>
          <p:cNvSpPr>
            <a:spLocks noChangeShapeType="1"/>
          </p:cNvSpPr>
          <p:nvPr/>
        </p:nvSpPr>
        <p:spPr bwMode="auto">
          <a:xfrm>
            <a:off x="8763000" y="3581400"/>
            <a:ext cx="76200" cy="5715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25649" name="Line 17"/>
          <p:cNvSpPr>
            <a:spLocks noChangeShapeType="1"/>
          </p:cNvSpPr>
          <p:nvPr/>
        </p:nvSpPr>
        <p:spPr bwMode="auto">
          <a:xfrm>
            <a:off x="8458200" y="5410200"/>
            <a:ext cx="914400" cy="152400"/>
          </a:xfrm>
          <a:prstGeom prst="line">
            <a:avLst/>
          </a:prstGeom>
          <a:noFill/>
          <a:ln w="635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7900" name="Text Box 18"/>
          <p:cNvSpPr txBox="1">
            <a:spLocks noChangeArrowheads="1"/>
          </p:cNvSpPr>
          <p:nvPr/>
        </p:nvSpPr>
        <p:spPr bwMode="auto">
          <a:xfrm>
            <a:off x="8077200" y="3276600"/>
            <a:ext cx="1600200" cy="457200"/>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Levels if Effective:</a:t>
            </a:r>
            <a:br>
              <a:rPr lang="en-US" altLang="en-US" sz="1200" b="1">
                <a:solidFill>
                  <a:schemeClr val="tx1"/>
                </a:solidFill>
              </a:rPr>
            </a:br>
            <a:r>
              <a:rPr lang="en-US" altLang="en-US" sz="1200" b="1">
                <a:solidFill>
                  <a:schemeClr val="tx1"/>
                </a:solidFill>
              </a:rPr>
              <a:t>Subsequent Recovery</a:t>
            </a:r>
          </a:p>
        </p:txBody>
      </p:sp>
      <p:sp>
        <p:nvSpPr>
          <p:cNvPr id="37901" name="Text Box 19"/>
          <p:cNvSpPr txBox="1">
            <a:spLocks noChangeArrowheads="1"/>
          </p:cNvSpPr>
          <p:nvPr/>
        </p:nvSpPr>
        <p:spPr bwMode="auto">
          <a:xfrm>
            <a:off x="7315200" y="5440364"/>
            <a:ext cx="1981200" cy="274637"/>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Estimate of Counterfactual</a:t>
            </a:r>
          </a:p>
        </p:txBody>
      </p:sp>
    </p:spTree>
    <p:extLst>
      <p:ext uri="{BB962C8B-B14F-4D97-AF65-F5344CB8AC3E}">
        <p14:creationId xmlns:p14="http://schemas.microsoft.com/office/powerpoint/2010/main" val="4912317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normAutofit fontScale="90000"/>
          </a:bodyPr>
          <a:lstStyle/>
          <a:p>
            <a:pPr>
              <a:defRPr/>
            </a:pPr>
            <a:r>
              <a:rPr lang="en-US" altLang="en-US" smtClean="0"/>
              <a:t>Identifying Wildlife Treaty Effects:</a:t>
            </a:r>
            <a:br>
              <a:rPr lang="en-US" altLang="en-US" smtClean="0"/>
            </a:br>
            <a:r>
              <a:rPr lang="en-US" altLang="en-US" smtClean="0"/>
              <a:t>Inferring Treaty Effects</a:t>
            </a:r>
          </a:p>
        </p:txBody>
      </p:sp>
      <p:graphicFrame>
        <p:nvGraphicFramePr>
          <p:cNvPr id="38915" name="Object 3"/>
          <p:cNvGraphicFramePr>
            <a:graphicFrameLocks noChangeAspect="1"/>
          </p:cNvGraphicFramePr>
          <p:nvPr>
            <p:ph idx="1"/>
          </p:nvPr>
        </p:nvGraphicFramePr>
        <p:xfrm>
          <a:off x="2206626" y="1527176"/>
          <a:ext cx="7775575" cy="5172075"/>
        </p:xfrm>
        <a:graphic>
          <a:graphicData uri="http://schemas.openxmlformats.org/presentationml/2006/ole">
            <mc:AlternateContent xmlns:mc="http://schemas.openxmlformats.org/markup-compatibility/2006">
              <mc:Choice xmlns:v="urn:schemas-microsoft-com:vml" Requires="v">
                <p:oleObj spid="_x0000_s12290" name="Worksheet" r:id="rId3" imgW="6713372" imgH="4465254" progId="Excel.Sheet.8">
                  <p:embed/>
                </p:oleObj>
              </mc:Choice>
              <mc:Fallback>
                <p:oleObj name="Worksheet" r:id="rId3" imgW="6713372" imgH="4465254" progId="Excel.Sheet.8">
                  <p:embed/>
                  <p:pic>
                    <p:nvPicPr>
                      <p:cNvPr id="3891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6626" y="1527176"/>
                        <a:ext cx="7775575" cy="517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916" name="Text Box 4"/>
          <p:cNvSpPr txBox="1">
            <a:spLocks noChangeArrowheads="1"/>
          </p:cNvSpPr>
          <p:nvPr/>
        </p:nvSpPr>
        <p:spPr bwMode="auto">
          <a:xfrm>
            <a:off x="3200400" y="3581400"/>
            <a:ext cx="1371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Overexploitation</a:t>
            </a:r>
            <a:endParaRPr lang="en-US" altLang="en-US" sz="2400" b="1">
              <a:solidFill>
                <a:schemeClr val="tx1"/>
              </a:solidFill>
            </a:endParaRPr>
          </a:p>
        </p:txBody>
      </p:sp>
      <p:sp>
        <p:nvSpPr>
          <p:cNvPr id="38917" name="Text Box 5"/>
          <p:cNvSpPr txBox="1">
            <a:spLocks noChangeArrowheads="1"/>
          </p:cNvSpPr>
          <p:nvPr/>
        </p:nvSpPr>
        <p:spPr bwMode="auto">
          <a:xfrm>
            <a:off x="4800600" y="3276600"/>
            <a:ext cx="1371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Population Crash</a:t>
            </a:r>
            <a:endParaRPr lang="en-US" altLang="en-US" sz="2400" b="1">
              <a:solidFill>
                <a:schemeClr val="tx1"/>
              </a:solidFill>
            </a:endParaRPr>
          </a:p>
        </p:txBody>
      </p:sp>
      <p:sp>
        <p:nvSpPr>
          <p:cNvPr id="38918" name="Text Box 6"/>
          <p:cNvSpPr txBox="1">
            <a:spLocks noChangeArrowheads="1"/>
          </p:cNvSpPr>
          <p:nvPr/>
        </p:nvSpPr>
        <p:spPr bwMode="auto">
          <a:xfrm>
            <a:off x="6705600" y="3505200"/>
            <a:ext cx="1752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Levels if Effective</a:t>
            </a:r>
          </a:p>
        </p:txBody>
      </p:sp>
      <p:sp>
        <p:nvSpPr>
          <p:cNvPr id="38919" name="Text Box 7"/>
          <p:cNvSpPr txBox="1">
            <a:spLocks noChangeArrowheads="1"/>
          </p:cNvSpPr>
          <p:nvPr/>
        </p:nvSpPr>
        <p:spPr bwMode="auto">
          <a:xfrm>
            <a:off x="7315200" y="5486400"/>
            <a:ext cx="19812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Estimate of Counterfactual</a:t>
            </a:r>
          </a:p>
        </p:txBody>
      </p:sp>
      <p:sp>
        <p:nvSpPr>
          <p:cNvPr id="137224" name="Line 8"/>
          <p:cNvSpPr>
            <a:spLocks noChangeShapeType="1"/>
          </p:cNvSpPr>
          <p:nvPr/>
        </p:nvSpPr>
        <p:spPr bwMode="auto">
          <a:xfrm>
            <a:off x="6224588" y="2609851"/>
            <a:ext cx="0" cy="314642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8921" name="Text Box 9"/>
          <p:cNvSpPr txBox="1">
            <a:spLocks noChangeArrowheads="1"/>
          </p:cNvSpPr>
          <p:nvPr/>
        </p:nvSpPr>
        <p:spPr bwMode="auto">
          <a:xfrm>
            <a:off x="4343400" y="5222875"/>
            <a:ext cx="1752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Treaty Signature</a:t>
            </a:r>
          </a:p>
        </p:txBody>
      </p:sp>
      <p:sp>
        <p:nvSpPr>
          <p:cNvPr id="137226" name="Line 10"/>
          <p:cNvSpPr>
            <a:spLocks noChangeShapeType="1"/>
          </p:cNvSpPr>
          <p:nvPr/>
        </p:nvSpPr>
        <p:spPr bwMode="auto">
          <a:xfrm flipH="1">
            <a:off x="6934200" y="3790950"/>
            <a:ext cx="381000" cy="19050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137227" name="Line 11"/>
          <p:cNvSpPr>
            <a:spLocks noChangeShapeType="1"/>
          </p:cNvSpPr>
          <p:nvPr/>
        </p:nvSpPr>
        <p:spPr bwMode="auto">
          <a:xfrm>
            <a:off x="8458200" y="3657600"/>
            <a:ext cx="381000" cy="4953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8924" name="Text Box 12"/>
          <p:cNvSpPr txBox="1">
            <a:spLocks noChangeArrowheads="1"/>
          </p:cNvSpPr>
          <p:nvPr/>
        </p:nvSpPr>
        <p:spPr bwMode="auto">
          <a:xfrm>
            <a:off x="8305800" y="4649789"/>
            <a:ext cx="1371600" cy="274637"/>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Treaty Effects</a:t>
            </a:r>
          </a:p>
        </p:txBody>
      </p:sp>
      <p:sp>
        <p:nvSpPr>
          <p:cNvPr id="137230" name="AutoShape 14"/>
          <p:cNvSpPr>
            <a:spLocks/>
          </p:cNvSpPr>
          <p:nvPr/>
        </p:nvSpPr>
        <p:spPr bwMode="auto">
          <a:xfrm>
            <a:off x="6629400" y="4953000"/>
            <a:ext cx="228600" cy="762000"/>
          </a:xfrm>
          <a:prstGeom prst="rightBrace">
            <a:avLst>
              <a:gd name="adj1" fmla="val 27778"/>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buFontTx/>
              <a:buChar char="–"/>
              <a:defRPr/>
            </a:pPr>
            <a:endParaRPr lang="en-US"/>
          </a:p>
        </p:txBody>
      </p:sp>
      <p:sp>
        <p:nvSpPr>
          <p:cNvPr id="137231" name="Line 15"/>
          <p:cNvSpPr>
            <a:spLocks noChangeShapeType="1"/>
          </p:cNvSpPr>
          <p:nvPr/>
        </p:nvSpPr>
        <p:spPr bwMode="auto">
          <a:xfrm flipV="1">
            <a:off x="6858000" y="4724400"/>
            <a:ext cx="1447800" cy="6096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Tree>
    <p:extLst>
      <p:ext uri="{BB962C8B-B14F-4D97-AF65-F5344CB8AC3E}">
        <p14:creationId xmlns:p14="http://schemas.microsoft.com/office/powerpoint/2010/main" val="17610771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normAutofit fontScale="90000"/>
          </a:bodyPr>
          <a:lstStyle/>
          <a:p>
            <a:pPr>
              <a:defRPr/>
            </a:pPr>
            <a:r>
              <a:rPr lang="en-US" altLang="en-US" smtClean="0"/>
              <a:t>Identifying Wildlife Treaty Effects:</a:t>
            </a:r>
            <a:br>
              <a:rPr lang="en-US" altLang="en-US" smtClean="0"/>
            </a:br>
            <a:r>
              <a:rPr lang="en-US" altLang="en-US" smtClean="0"/>
              <a:t>Inferring Treaty Effects</a:t>
            </a:r>
          </a:p>
        </p:txBody>
      </p:sp>
      <p:graphicFrame>
        <p:nvGraphicFramePr>
          <p:cNvPr id="39939" name="Object 3"/>
          <p:cNvGraphicFramePr>
            <a:graphicFrameLocks noChangeAspect="1"/>
          </p:cNvGraphicFramePr>
          <p:nvPr>
            <p:ph idx="1"/>
          </p:nvPr>
        </p:nvGraphicFramePr>
        <p:xfrm>
          <a:off x="2206626" y="1527176"/>
          <a:ext cx="7775575" cy="5172075"/>
        </p:xfrm>
        <a:graphic>
          <a:graphicData uri="http://schemas.openxmlformats.org/presentationml/2006/ole">
            <mc:AlternateContent xmlns:mc="http://schemas.openxmlformats.org/markup-compatibility/2006">
              <mc:Choice xmlns:v="urn:schemas-microsoft-com:vml" Requires="v">
                <p:oleObj spid="_x0000_s13314" name="Worksheet" r:id="rId3" imgW="6713372" imgH="4465254" progId="Excel.Sheet.8">
                  <p:embed/>
                </p:oleObj>
              </mc:Choice>
              <mc:Fallback>
                <p:oleObj name="Worksheet" r:id="rId3" imgW="6713372" imgH="4465254" progId="Excel.Sheet.8">
                  <p:embed/>
                  <p:pic>
                    <p:nvPicPr>
                      <p:cNvPr id="39939"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6626" y="1527176"/>
                        <a:ext cx="7775575" cy="517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940" name="Text Box 4"/>
          <p:cNvSpPr txBox="1">
            <a:spLocks noChangeArrowheads="1"/>
          </p:cNvSpPr>
          <p:nvPr/>
        </p:nvSpPr>
        <p:spPr bwMode="auto">
          <a:xfrm>
            <a:off x="3200400" y="3581400"/>
            <a:ext cx="1371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Overexploitation</a:t>
            </a:r>
            <a:endParaRPr lang="en-US" altLang="en-US" sz="2400" b="1">
              <a:solidFill>
                <a:schemeClr val="tx1"/>
              </a:solidFill>
            </a:endParaRPr>
          </a:p>
        </p:txBody>
      </p:sp>
      <p:sp>
        <p:nvSpPr>
          <p:cNvPr id="39941" name="Text Box 5"/>
          <p:cNvSpPr txBox="1">
            <a:spLocks noChangeArrowheads="1"/>
          </p:cNvSpPr>
          <p:nvPr/>
        </p:nvSpPr>
        <p:spPr bwMode="auto">
          <a:xfrm>
            <a:off x="4800600" y="3276600"/>
            <a:ext cx="1371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Population Crash</a:t>
            </a:r>
            <a:endParaRPr lang="en-US" altLang="en-US" sz="2400" b="1">
              <a:solidFill>
                <a:schemeClr val="tx1"/>
              </a:solidFill>
            </a:endParaRPr>
          </a:p>
        </p:txBody>
      </p:sp>
      <p:sp>
        <p:nvSpPr>
          <p:cNvPr id="39942" name="Text Box 6"/>
          <p:cNvSpPr txBox="1">
            <a:spLocks noChangeArrowheads="1"/>
          </p:cNvSpPr>
          <p:nvPr/>
        </p:nvSpPr>
        <p:spPr bwMode="auto">
          <a:xfrm>
            <a:off x="6705600" y="3505200"/>
            <a:ext cx="1752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Levels if Effective</a:t>
            </a:r>
          </a:p>
        </p:txBody>
      </p:sp>
      <p:sp>
        <p:nvSpPr>
          <p:cNvPr id="39943" name="Text Box 7"/>
          <p:cNvSpPr txBox="1">
            <a:spLocks noChangeArrowheads="1"/>
          </p:cNvSpPr>
          <p:nvPr/>
        </p:nvSpPr>
        <p:spPr bwMode="auto">
          <a:xfrm>
            <a:off x="7315200" y="5486400"/>
            <a:ext cx="19812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Estimate of Counterfactual</a:t>
            </a:r>
          </a:p>
        </p:txBody>
      </p:sp>
      <p:sp>
        <p:nvSpPr>
          <p:cNvPr id="142344" name="Line 8"/>
          <p:cNvSpPr>
            <a:spLocks noChangeShapeType="1"/>
          </p:cNvSpPr>
          <p:nvPr/>
        </p:nvSpPr>
        <p:spPr bwMode="auto">
          <a:xfrm>
            <a:off x="6224588" y="2609851"/>
            <a:ext cx="0" cy="314642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9945" name="Text Box 9"/>
          <p:cNvSpPr txBox="1">
            <a:spLocks noChangeArrowheads="1"/>
          </p:cNvSpPr>
          <p:nvPr/>
        </p:nvSpPr>
        <p:spPr bwMode="auto">
          <a:xfrm>
            <a:off x="4343400" y="5222875"/>
            <a:ext cx="1752600" cy="274638"/>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Treaty Signature</a:t>
            </a:r>
          </a:p>
        </p:txBody>
      </p:sp>
      <p:sp>
        <p:nvSpPr>
          <p:cNvPr id="142346" name="Line 10"/>
          <p:cNvSpPr>
            <a:spLocks noChangeShapeType="1"/>
          </p:cNvSpPr>
          <p:nvPr/>
        </p:nvSpPr>
        <p:spPr bwMode="auto">
          <a:xfrm flipH="1">
            <a:off x="6934200" y="3790950"/>
            <a:ext cx="381000" cy="19050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142347" name="Line 11"/>
          <p:cNvSpPr>
            <a:spLocks noChangeShapeType="1"/>
          </p:cNvSpPr>
          <p:nvPr/>
        </p:nvSpPr>
        <p:spPr bwMode="auto">
          <a:xfrm>
            <a:off x="8458200" y="3657600"/>
            <a:ext cx="381000" cy="4953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
        <p:nvSpPr>
          <p:cNvPr id="39948" name="Text Box 12"/>
          <p:cNvSpPr txBox="1">
            <a:spLocks noChangeArrowheads="1"/>
          </p:cNvSpPr>
          <p:nvPr/>
        </p:nvSpPr>
        <p:spPr bwMode="auto">
          <a:xfrm>
            <a:off x="8305800" y="4649789"/>
            <a:ext cx="1371600" cy="274637"/>
          </a:xfrm>
          <a:prstGeom prst="rect">
            <a:avLst/>
          </a:prstGeom>
          <a:solidFill>
            <a:schemeClr val="bg1"/>
          </a:solidFill>
          <a:ln>
            <a:noFill/>
          </a:ln>
          <a:effectLst/>
          <a:extLst>
            <a:ext uri="{91240B29-F687-4F45-9708-019B960494DF}">
              <a14:hiddenLine xmlns:a14="http://schemas.microsoft.com/office/drawing/2010/main" w="152400" cmpd="tri">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00"/>
                </a:solidFill>
                <a:latin typeface="Times New Roman" panose="02020603050405020304" pitchFamily="18" charset="0"/>
              </a:defRPr>
            </a:lvl1pPr>
            <a:lvl2pPr marL="742950" indent="-285750">
              <a:spcBef>
                <a:spcPct val="20000"/>
              </a:spcBef>
              <a:buChar char="–"/>
              <a:defRPr sz="3200">
                <a:solidFill>
                  <a:srgbClr val="FFFF00"/>
                </a:solidFill>
                <a:latin typeface="Times New Roman" panose="02020603050405020304" pitchFamily="18" charset="0"/>
              </a:defRPr>
            </a:lvl2pPr>
            <a:lvl3pPr marL="1143000" indent="-228600">
              <a:spcBef>
                <a:spcPct val="20000"/>
              </a:spcBef>
              <a:buChar char="•"/>
              <a:defRPr sz="3200">
                <a:solidFill>
                  <a:srgbClr val="FFFF00"/>
                </a:solidFill>
                <a:latin typeface="Times New Roman" panose="02020603050405020304" pitchFamily="18" charset="0"/>
              </a:defRPr>
            </a:lvl3pPr>
            <a:lvl4pPr marL="1600200" indent="-228600">
              <a:spcBef>
                <a:spcPct val="20000"/>
              </a:spcBef>
              <a:buChar char="–"/>
              <a:defRPr sz="3200">
                <a:solidFill>
                  <a:srgbClr val="FFFF00"/>
                </a:solidFill>
                <a:latin typeface="Times New Roman" panose="02020603050405020304" pitchFamily="18" charset="0"/>
              </a:defRPr>
            </a:lvl4pPr>
            <a:lvl5pPr marL="2057400" indent="-228600">
              <a:spcBef>
                <a:spcPct val="20000"/>
              </a:spcBef>
              <a:buChar char="»"/>
              <a:defRPr sz="3200">
                <a:solidFill>
                  <a:srgbClr val="FFFF00"/>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rgbClr val="FFFF00"/>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rgbClr val="FFFF00"/>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rgbClr val="FFFF00"/>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rgbClr val="FFFF00"/>
                </a:solidFill>
                <a:latin typeface="Times New Roman" panose="02020603050405020304" pitchFamily="18" charset="0"/>
              </a:defRPr>
            </a:lvl9pPr>
          </a:lstStyle>
          <a:p>
            <a:pPr algn="ctr">
              <a:spcBef>
                <a:spcPct val="50000"/>
              </a:spcBef>
              <a:buFontTx/>
              <a:buNone/>
            </a:pPr>
            <a:r>
              <a:rPr lang="en-US" altLang="en-US" sz="1200" b="1">
                <a:solidFill>
                  <a:schemeClr val="tx1"/>
                </a:solidFill>
              </a:rPr>
              <a:t>2 Treaty Effects</a:t>
            </a:r>
          </a:p>
        </p:txBody>
      </p:sp>
      <p:sp>
        <p:nvSpPr>
          <p:cNvPr id="142349" name="AutoShape 13"/>
          <p:cNvSpPr>
            <a:spLocks/>
          </p:cNvSpPr>
          <p:nvPr/>
        </p:nvSpPr>
        <p:spPr bwMode="auto">
          <a:xfrm>
            <a:off x="8077200" y="4238625"/>
            <a:ext cx="228600" cy="1066800"/>
          </a:xfrm>
          <a:prstGeom prst="rightBrace">
            <a:avLst>
              <a:gd name="adj1" fmla="val 38889"/>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buFontTx/>
              <a:buChar char="–"/>
              <a:defRPr/>
            </a:pPr>
            <a:endParaRPr lang="en-US"/>
          </a:p>
        </p:txBody>
      </p:sp>
      <p:sp>
        <p:nvSpPr>
          <p:cNvPr id="142350" name="AutoShape 14"/>
          <p:cNvSpPr>
            <a:spLocks/>
          </p:cNvSpPr>
          <p:nvPr/>
        </p:nvSpPr>
        <p:spPr bwMode="auto">
          <a:xfrm>
            <a:off x="6629400" y="4953000"/>
            <a:ext cx="228600" cy="762000"/>
          </a:xfrm>
          <a:prstGeom prst="rightBrace">
            <a:avLst>
              <a:gd name="adj1" fmla="val 27778"/>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buFontTx/>
              <a:buChar char="–"/>
              <a:defRPr/>
            </a:pPr>
            <a:endParaRPr lang="en-US"/>
          </a:p>
        </p:txBody>
      </p:sp>
      <p:sp>
        <p:nvSpPr>
          <p:cNvPr id="142351" name="Line 15"/>
          <p:cNvSpPr>
            <a:spLocks noChangeShapeType="1"/>
          </p:cNvSpPr>
          <p:nvPr/>
        </p:nvSpPr>
        <p:spPr bwMode="auto">
          <a:xfrm flipV="1">
            <a:off x="6858000" y="4724400"/>
            <a:ext cx="1447800" cy="6096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Char char="–"/>
              <a:defRPr/>
            </a:pPr>
            <a:endParaRPr lang="en-US"/>
          </a:p>
        </p:txBody>
      </p:sp>
    </p:spTree>
    <p:extLst>
      <p:ext uri="{BB962C8B-B14F-4D97-AF65-F5344CB8AC3E}">
        <p14:creationId xmlns:p14="http://schemas.microsoft.com/office/powerpoint/2010/main" val="25054995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Methods of inducing </a:t>
            </a:r>
            <a:br>
              <a:rPr lang="en-US" dirty="0" smtClean="0"/>
            </a:br>
            <a:r>
              <a:rPr lang="en-US" dirty="0" smtClean="0"/>
              <a:t>Behavior change</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872891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How do we change behavior when actors have incentives NOT to change behavior</a:t>
            </a:r>
            <a:endParaRPr lang="en-US" dirty="0"/>
          </a:p>
        </p:txBody>
      </p:sp>
      <p:sp>
        <p:nvSpPr>
          <p:cNvPr id="3" name="Content Placeholder 2"/>
          <p:cNvSpPr>
            <a:spLocks noGrp="1"/>
          </p:cNvSpPr>
          <p:nvPr>
            <p:ph idx="1"/>
          </p:nvPr>
        </p:nvSpPr>
        <p:spPr/>
        <p:txBody>
          <a:bodyPr/>
          <a:lstStyle/>
          <a:p>
            <a:pPr>
              <a:defRPr/>
            </a:pPr>
            <a:r>
              <a:rPr lang="en-US" dirty="0" smtClean="0"/>
              <a:t>Specificity</a:t>
            </a:r>
          </a:p>
          <a:p>
            <a:pPr>
              <a:defRPr/>
            </a:pPr>
            <a:r>
              <a:rPr lang="en-US" dirty="0" smtClean="0"/>
              <a:t>Transparency</a:t>
            </a:r>
          </a:p>
          <a:p>
            <a:pPr>
              <a:defRPr/>
            </a:pPr>
            <a:r>
              <a:rPr lang="en-US" dirty="0" smtClean="0"/>
              <a:t>Reciprocity and iteration</a:t>
            </a:r>
          </a:p>
          <a:p>
            <a:pPr>
              <a:defRPr/>
            </a:pPr>
            <a:r>
              <a:rPr lang="en-US" dirty="0" smtClean="0"/>
              <a:t>Compliance/effectiveness subsystems</a:t>
            </a:r>
          </a:p>
          <a:p>
            <a:pPr lvl="1">
              <a:defRPr/>
            </a:pPr>
            <a:r>
              <a:rPr lang="en-US" dirty="0" smtClean="0"/>
              <a:t>Primary rule subsystem</a:t>
            </a:r>
          </a:p>
          <a:p>
            <a:pPr lvl="1">
              <a:defRPr/>
            </a:pPr>
            <a:r>
              <a:rPr lang="en-US" dirty="0" smtClean="0"/>
              <a:t>Information subsystem</a:t>
            </a:r>
          </a:p>
          <a:p>
            <a:pPr lvl="1">
              <a:defRPr/>
            </a:pPr>
            <a:r>
              <a:rPr lang="en-US" dirty="0" smtClean="0"/>
              <a:t>Response subsystem</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Which of these would influence YOU?</a:t>
            </a:r>
            <a:endParaRPr lang="en-US" dirty="0"/>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5263" r="23961" b="11465"/>
          <a:stretch/>
        </p:blipFill>
        <p:spPr>
          <a:xfrm>
            <a:off x="990600" y="1515209"/>
            <a:ext cx="2823763" cy="3694556"/>
          </a:xfr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27965" t="-848" r="27543" b="16949"/>
          <a:stretch/>
        </p:blipFill>
        <p:spPr>
          <a:xfrm>
            <a:off x="7696200" y="1447800"/>
            <a:ext cx="2895600" cy="3786553"/>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1647" t="7663" r="24138" b="17241"/>
          <a:stretch/>
        </p:blipFill>
        <p:spPr>
          <a:xfrm rot="16200000">
            <a:off x="4138646" y="3405155"/>
            <a:ext cx="3332285" cy="2922776"/>
          </a:xfrm>
          <a:prstGeom prst="rect">
            <a:avLst/>
          </a:prstGeom>
        </p:spPr>
      </p:pic>
    </p:spTree>
    <p:extLst>
      <p:ext uri="{BB962C8B-B14F-4D97-AF65-F5344CB8AC3E}">
        <p14:creationId xmlns:p14="http://schemas.microsoft.com/office/powerpoint/2010/main" val="31559964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Which of these would influence YOU?</a:t>
            </a:r>
            <a:endParaRPr lang="en-US" dirty="0"/>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5263" r="23961" b="11465"/>
          <a:stretch/>
        </p:blipFill>
        <p:spPr>
          <a:xfrm>
            <a:off x="990600" y="1515209"/>
            <a:ext cx="2823763" cy="3694556"/>
          </a:xfr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27965" t="-848" r="27543" b="16949"/>
          <a:stretch/>
        </p:blipFill>
        <p:spPr>
          <a:xfrm>
            <a:off x="7696200" y="1447800"/>
            <a:ext cx="2895600" cy="3786553"/>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1647" t="7663" r="24138" b="17241"/>
          <a:stretch/>
        </p:blipFill>
        <p:spPr>
          <a:xfrm rot="16200000">
            <a:off x="4138646" y="3405155"/>
            <a:ext cx="3332285" cy="2922776"/>
          </a:xfrm>
          <a:prstGeom prst="rect">
            <a:avLst/>
          </a:prstGeom>
        </p:spPr>
      </p:pic>
      <p:sp>
        <p:nvSpPr>
          <p:cNvPr id="11" name="TextBox 10"/>
          <p:cNvSpPr txBox="1"/>
          <p:nvPr/>
        </p:nvSpPr>
        <p:spPr>
          <a:xfrm>
            <a:off x="623587" y="5334000"/>
            <a:ext cx="3477234" cy="1323439"/>
          </a:xfrm>
          <a:prstGeom prst="rect">
            <a:avLst/>
          </a:prstGeom>
          <a:noFill/>
        </p:spPr>
        <p:txBody>
          <a:bodyPr wrap="none" rtlCol="0">
            <a:spAutoFit/>
          </a:bodyPr>
          <a:lstStyle/>
          <a:p>
            <a:pPr>
              <a:buNone/>
            </a:pPr>
            <a:r>
              <a:rPr lang="en-US" dirty="0" smtClean="0">
                <a:solidFill>
                  <a:schemeClr val="tx1"/>
                </a:solidFill>
                <a:effectLst/>
              </a:rPr>
              <a:t>Normative:</a:t>
            </a:r>
            <a:br>
              <a:rPr lang="en-US" dirty="0" smtClean="0">
                <a:solidFill>
                  <a:schemeClr val="tx1"/>
                </a:solidFill>
                <a:effectLst/>
              </a:rPr>
            </a:br>
            <a:r>
              <a:rPr lang="en-US" dirty="0" smtClean="0">
                <a:solidFill>
                  <a:schemeClr val="tx1"/>
                </a:solidFill>
                <a:effectLst/>
              </a:rPr>
              <a:t>private property</a:t>
            </a:r>
            <a:endParaRPr lang="en-US" dirty="0">
              <a:solidFill>
                <a:schemeClr val="tx1"/>
              </a:solidFill>
              <a:effectLst/>
            </a:endParaRPr>
          </a:p>
        </p:txBody>
      </p:sp>
      <p:sp>
        <p:nvSpPr>
          <p:cNvPr id="12" name="TextBox 11"/>
          <p:cNvSpPr txBox="1"/>
          <p:nvPr/>
        </p:nvSpPr>
        <p:spPr>
          <a:xfrm>
            <a:off x="3854917" y="1524000"/>
            <a:ext cx="3748142" cy="1323439"/>
          </a:xfrm>
          <a:prstGeom prst="rect">
            <a:avLst/>
          </a:prstGeom>
          <a:noFill/>
        </p:spPr>
        <p:txBody>
          <a:bodyPr wrap="none" rtlCol="0">
            <a:spAutoFit/>
          </a:bodyPr>
          <a:lstStyle/>
          <a:p>
            <a:pPr>
              <a:buNone/>
            </a:pPr>
            <a:r>
              <a:rPr lang="en-US" dirty="0" smtClean="0">
                <a:solidFill>
                  <a:schemeClr val="tx1"/>
                </a:solidFill>
                <a:effectLst/>
              </a:rPr>
              <a:t>Punitive:</a:t>
            </a:r>
            <a:br>
              <a:rPr lang="en-US" dirty="0" smtClean="0">
                <a:solidFill>
                  <a:schemeClr val="tx1"/>
                </a:solidFill>
                <a:effectLst/>
              </a:rPr>
            </a:br>
            <a:r>
              <a:rPr lang="en-US" dirty="0" smtClean="0">
                <a:solidFill>
                  <a:schemeClr val="tx1"/>
                </a:solidFill>
                <a:effectLst/>
              </a:rPr>
              <a:t>threat of sanction</a:t>
            </a:r>
            <a:endParaRPr lang="en-US" dirty="0">
              <a:solidFill>
                <a:schemeClr val="tx1"/>
              </a:solidFill>
              <a:effectLst/>
            </a:endParaRPr>
          </a:p>
        </p:txBody>
      </p:sp>
      <p:sp>
        <p:nvSpPr>
          <p:cNvPr id="13" name="TextBox 12"/>
          <p:cNvSpPr txBox="1"/>
          <p:nvPr/>
        </p:nvSpPr>
        <p:spPr>
          <a:xfrm>
            <a:off x="7465039" y="5334000"/>
            <a:ext cx="3482365" cy="1323439"/>
          </a:xfrm>
          <a:prstGeom prst="rect">
            <a:avLst/>
          </a:prstGeom>
          <a:noFill/>
        </p:spPr>
        <p:txBody>
          <a:bodyPr wrap="none" rtlCol="0">
            <a:spAutoFit/>
          </a:bodyPr>
          <a:lstStyle/>
          <a:p>
            <a:pPr>
              <a:buNone/>
            </a:pPr>
            <a:r>
              <a:rPr lang="en-US" dirty="0" smtClean="0">
                <a:solidFill>
                  <a:schemeClr val="tx1"/>
                </a:solidFill>
                <a:effectLst/>
              </a:rPr>
              <a:t>Cognitive:</a:t>
            </a:r>
            <a:br>
              <a:rPr lang="en-US" dirty="0" smtClean="0">
                <a:solidFill>
                  <a:schemeClr val="tx1"/>
                </a:solidFill>
                <a:effectLst/>
              </a:rPr>
            </a:br>
            <a:r>
              <a:rPr lang="en-US" dirty="0" smtClean="0">
                <a:solidFill>
                  <a:schemeClr val="tx1"/>
                </a:solidFill>
                <a:effectLst/>
              </a:rPr>
              <a:t>effects of action</a:t>
            </a:r>
          </a:p>
        </p:txBody>
      </p:sp>
    </p:spTree>
    <p:extLst>
      <p:ext uri="{BB962C8B-B14F-4D97-AF65-F5344CB8AC3E}">
        <p14:creationId xmlns:p14="http://schemas.microsoft.com/office/powerpoint/2010/main" val="38124815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Six types of social control</a:t>
            </a:r>
            <a:endParaRPr lang="en-US" dirty="0"/>
          </a:p>
        </p:txBody>
      </p:sp>
      <p:sp>
        <p:nvSpPr>
          <p:cNvPr id="3" name="Content Placeholder 2"/>
          <p:cNvSpPr>
            <a:spLocks noGrp="1"/>
          </p:cNvSpPr>
          <p:nvPr>
            <p:ph idx="1"/>
          </p:nvPr>
        </p:nvSpPr>
        <p:spPr/>
        <p:txBody>
          <a:bodyPr>
            <a:normAutofit lnSpcReduction="10000"/>
          </a:bodyPr>
          <a:lstStyle/>
          <a:p>
            <a:r>
              <a:rPr lang="en-US" dirty="0" smtClean="0"/>
              <a:t>Consequences: change </a:t>
            </a:r>
            <a:r>
              <a:rPr lang="en-US" b="1" i="1" dirty="0" smtClean="0"/>
              <a:t>costs of HAVING engaged </a:t>
            </a:r>
            <a:r>
              <a:rPr lang="en-US" dirty="0" smtClean="0"/>
              <a:t>in behavior</a:t>
            </a:r>
          </a:p>
          <a:p>
            <a:pPr lvl="1"/>
            <a:r>
              <a:rPr lang="en-US" dirty="0" smtClean="0"/>
              <a:t>Deterrence – increase expected costs of violation</a:t>
            </a:r>
          </a:p>
          <a:p>
            <a:pPr lvl="1"/>
            <a:r>
              <a:rPr lang="en-US" dirty="0" smtClean="0"/>
              <a:t>Remuneration – increase expected benefit of compliance</a:t>
            </a:r>
          </a:p>
          <a:p>
            <a:r>
              <a:rPr lang="en-US" dirty="0" smtClean="0"/>
              <a:t>Opportunities: change </a:t>
            </a:r>
            <a:r>
              <a:rPr lang="en-US" b="1" i="1" dirty="0" smtClean="0"/>
              <a:t>costs/options OF engaging</a:t>
            </a:r>
            <a:r>
              <a:rPr lang="en-US" dirty="0" smtClean="0"/>
              <a:t> in behavior</a:t>
            </a:r>
          </a:p>
          <a:p>
            <a:pPr lvl="1"/>
            <a:r>
              <a:rPr lang="en-US" dirty="0" smtClean="0"/>
              <a:t>Generative – new capacities and opportunities</a:t>
            </a:r>
          </a:p>
          <a:p>
            <a:pPr lvl="1"/>
            <a:r>
              <a:rPr lang="en-US" dirty="0" smtClean="0"/>
              <a:t>Preclusive – remove opportunities</a:t>
            </a:r>
          </a:p>
          <a:p>
            <a:r>
              <a:rPr lang="en-US" dirty="0" smtClean="0"/>
              <a:t>Perceptions: change </a:t>
            </a:r>
            <a:r>
              <a:rPr lang="en-US" b="1" i="1" dirty="0" smtClean="0"/>
              <a:t>perceived costs </a:t>
            </a:r>
            <a:r>
              <a:rPr lang="en-US" dirty="0" smtClean="0"/>
              <a:t>of engaging in behavior</a:t>
            </a:r>
          </a:p>
          <a:p>
            <a:pPr lvl="1"/>
            <a:r>
              <a:rPr lang="en-US" dirty="0" smtClean="0"/>
              <a:t>Cognitive – new information </a:t>
            </a:r>
          </a:p>
          <a:p>
            <a:pPr lvl="1"/>
            <a:r>
              <a:rPr lang="en-US" dirty="0" smtClean="0"/>
              <a:t>Normative – new values</a:t>
            </a:r>
          </a:p>
          <a:p>
            <a:r>
              <a:rPr lang="en-US" dirty="0" smtClean="0"/>
              <a:t>Which strategies are available depends on type of problem</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0" eaLnBrk="1" latinLnBrk="0" hangingPunct="1"/>
            <a:r>
              <a:rPr lang="en-US" dirty="0"/>
              <a:t>Deterrence (“make it costly”)</a:t>
            </a:r>
            <a:br>
              <a:rPr lang="en-US" dirty="0"/>
            </a:br>
            <a:r>
              <a:rPr lang="en-US" dirty="0"/>
              <a:t>increase expected costs of bad</a:t>
            </a:r>
          </a:p>
        </p:txBody>
      </p:sp>
      <p:sp>
        <p:nvSpPr>
          <p:cNvPr id="3" name="Content Placeholder 2"/>
          <p:cNvSpPr>
            <a:spLocks noGrp="1"/>
          </p:cNvSpPr>
          <p:nvPr>
            <p:ph idx="1"/>
          </p:nvPr>
        </p:nvSpPr>
        <p:spPr/>
        <p:txBody>
          <a:bodyPr/>
          <a:lstStyle/>
          <a:p>
            <a:r>
              <a:rPr lang="en-US" dirty="0" smtClean="0"/>
              <a:t>How do we make people</a:t>
            </a:r>
            <a:br>
              <a:rPr lang="en-US" dirty="0" smtClean="0"/>
            </a:br>
            <a:r>
              <a:rPr lang="en-US" dirty="0" smtClean="0"/>
              <a:t>drive slower?</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3276600"/>
            <a:ext cx="4504267" cy="2895600"/>
          </a:xfrm>
          <a:prstGeom prst="rect">
            <a:avLst/>
          </a:prstGeom>
        </p:spPr>
      </p:pic>
    </p:spTree>
    <p:extLst>
      <p:ext uri="{BB962C8B-B14F-4D97-AF65-F5344CB8AC3E}">
        <p14:creationId xmlns:p14="http://schemas.microsoft.com/office/powerpoint/2010/main" val="14022736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088"/>
            <a:ext cx="8534400" cy="1143000"/>
          </a:xfrm>
        </p:spPr>
        <p:txBody>
          <a:bodyPr>
            <a:normAutofit fontScale="90000"/>
          </a:bodyPr>
          <a:lstStyle/>
          <a:p>
            <a:pPr rtl="0" eaLnBrk="1" latinLnBrk="0" hangingPunct="1"/>
            <a:r>
              <a:rPr lang="en-US" dirty="0"/>
              <a:t>Remuneration (“make it beneficial”)</a:t>
            </a:r>
            <a:br>
              <a:rPr lang="en-US" dirty="0"/>
            </a:br>
            <a:r>
              <a:rPr lang="en-US" dirty="0"/>
              <a:t>increase expected benefits of good</a:t>
            </a:r>
          </a:p>
        </p:txBody>
      </p:sp>
      <p:sp>
        <p:nvSpPr>
          <p:cNvPr id="3" name="Content Placeholder 2"/>
          <p:cNvSpPr>
            <a:spLocks noGrp="1"/>
          </p:cNvSpPr>
          <p:nvPr>
            <p:ph idx="1"/>
          </p:nvPr>
        </p:nvSpPr>
        <p:spPr/>
        <p:txBody>
          <a:bodyPr/>
          <a:lstStyle/>
          <a:p>
            <a:r>
              <a:rPr lang="en-US" dirty="0"/>
              <a:t>How do we make people</a:t>
            </a:r>
            <a:br>
              <a:rPr lang="en-US" dirty="0"/>
            </a:br>
            <a:r>
              <a:rPr lang="en-US" dirty="0" smtClean="0"/>
              <a:t>recycle bottles?</a:t>
            </a:r>
            <a:endParaRPr lang="en-US" dirty="0"/>
          </a:p>
          <a:p>
            <a:endParaRPr lang="en-US"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1" y="2895600"/>
            <a:ext cx="4545771" cy="3744754"/>
          </a:xfrm>
          <a:prstGeom prst="rect">
            <a:avLst/>
          </a:prstGeom>
        </p:spPr>
      </p:pic>
    </p:spTree>
    <p:extLst>
      <p:ext uri="{BB962C8B-B14F-4D97-AF65-F5344CB8AC3E}">
        <p14:creationId xmlns:p14="http://schemas.microsoft.com/office/powerpoint/2010/main" val="40066125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088"/>
            <a:ext cx="8686800" cy="1143000"/>
          </a:xfrm>
        </p:spPr>
        <p:txBody>
          <a:bodyPr>
            <a:normAutofit fontScale="90000"/>
          </a:bodyPr>
          <a:lstStyle/>
          <a:p>
            <a:pPr rtl="0" eaLnBrk="1" latinLnBrk="0" hangingPunct="1"/>
            <a:r>
              <a:rPr lang="en-US" dirty="0"/>
              <a:t>Generative (“make it possible/easy”)</a:t>
            </a:r>
            <a:br>
              <a:rPr lang="en-US" dirty="0"/>
            </a:br>
            <a:r>
              <a:rPr lang="en-US" dirty="0"/>
              <a:t>new capacities and opportunities</a:t>
            </a:r>
          </a:p>
        </p:txBody>
      </p:sp>
      <p:sp>
        <p:nvSpPr>
          <p:cNvPr id="3" name="Content Placeholder 2"/>
          <p:cNvSpPr>
            <a:spLocks noGrp="1"/>
          </p:cNvSpPr>
          <p:nvPr>
            <p:ph idx="1"/>
          </p:nvPr>
        </p:nvSpPr>
        <p:spPr/>
        <p:txBody>
          <a:bodyPr/>
          <a:lstStyle/>
          <a:p>
            <a:r>
              <a:rPr lang="en-US" dirty="0"/>
              <a:t>How do we make people</a:t>
            </a:r>
            <a:br>
              <a:rPr lang="en-US" dirty="0"/>
            </a:br>
            <a:r>
              <a:rPr lang="en-US" dirty="0" smtClean="0"/>
              <a:t>recycle other stuff?</a:t>
            </a:r>
            <a:endParaRPr lang="en-US" dirty="0"/>
          </a:p>
          <a:p>
            <a:endParaRPr lang="en-US"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0" y="3479956"/>
            <a:ext cx="4800600" cy="3201154"/>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4320" r="16827"/>
          <a:stretch/>
        </p:blipFill>
        <p:spPr>
          <a:xfrm>
            <a:off x="7239000" y="1935480"/>
            <a:ext cx="2743200" cy="3984172"/>
          </a:xfrm>
          <a:prstGeom prst="rect">
            <a:avLst/>
          </a:prstGeom>
        </p:spPr>
      </p:pic>
    </p:spTree>
    <p:extLst>
      <p:ext uri="{BB962C8B-B14F-4D97-AF65-F5344CB8AC3E}">
        <p14:creationId xmlns:p14="http://schemas.microsoft.com/office/powerpoint/2010/main" val="10500157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0" eaLnBrk="1" latinLnBrk="0" hangingPunct="1"/>
            <a:r>
              <a:rPr lang="en-US" dirty="0"/>
              <a:t>Preclusive (“make it difficult”)</a:t>
            </a:r>
            <a:br>
              <a:rPr lang="en-US" dirty="0"/>
            </a:br>
            <a:r>
              <a:rPr lang="en-US" dirty="0"/>
              <a:t>remove opportunities</a:t>
            </a:r>
          </a:p>
        </p:txBody>
      </p:sp>
      <p:sp>
        <p:nvSpPr>
          <p:cNvPr id="3" name="Content Placeholder 2"/>
          <p:cNvSpPr>
            <a:spLocks noGrp="1"/>
          </p:cNvSpPr>
          <p:nvPr>
            <p:ph idx="1"/>
          </p:nvPr>
        </p:nvSpPr>
        <p:spPr/>
        <p:txBody>
          <a:bodyPr/>
          <a:lstStyle/>
          <a:p>
            <a:r>
              <a:rPr lang="en-US" dirty="0"/>
              <a:t>How do we make people</a:t>
            </a:r>
            <a:br>
              <a:rPr lang="en-US" dirty="0"/>
            </a:br>
            <a:r>
              <a:rPr lang="en-US" dirty="0" smtClean="0"/>
              <a:t>not steal money or enter the US?</a:t>
            </a:r>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6643" y="3276600"/>
            <a:ext cx="3048000" cy="3048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5529" y="2956866"/>
            <a:ext cx="5181600" cy="3456127"/>
          </a:xfrm>
          <a:prstGeom prst="rect">
            <a:avLst/>
          </a:prstGeom>
        </p:spPr>
      </p:pic>
    </p:spTree>
    <p:extLst>
      <p:ext uri="{BB962C8B-B14F-4D97-AF65-F5344CB8AC3E}">
        <p14:creationId xmlns:p14="http://schemas.microsoft.com/office/powerpoint/2010/main" val="5719968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0" eaLnBrk="1" latinLnBrk="0" hangingPunct="1"/>
            <a:r>
              <a:rPr lang="en-US" dirty="0"/>
              <a:t>Cognitive (“mak</a:t>
            </a:r>
            <a:r>
              <a:rPr lang="en-US" dirty="0" smtClean="0"/>
              <a:t>e people aware”)</a:t>
            </a:r>
            <a:r>
              <a:rPr lang="en-US" dirty="0"/>
              <a:t/>
            </a:r>
            <a:br>
              <a:rPr lang="en-US" dirty="0"/>
            </a:br>
            <a:r>
              <a:rPr lang="en-US" dirty="0"/>
              <a:t>new information </a:t>
            </a:r>
          </a:p>
        </p:txBody>
      </p:sp>
      <p:sp>
        <p:nvSpPr>
          <p:cNvPr id="3" name="Content Placeholder 2"/>
          <p:cNvSpPr>
            <a:spLocks noGrp="1"/>
          </p:cNvSpPr>
          <p:nvPr>
            <p:ph idx="1"/>
          </p:nvPr>
        </p:nvSpPr>
        <p:spPr/>
        <p:txBody>
          <a:bodyPr/>
          <a:lstStyle/>
          <a:p>
            <a:r>
              <a:rPr lang="en-US" dirty="0"/>
              <a:t>How do we make people</a:t>
            </a:r>
            <a:br>
              <a:rPr lang="en-US" dirty="0"/>
            </a:br>
            <a:r>
              <a:rPr lang="en-US" dirty="0" smtClean="0"/>
              <a:t>buy organic or be safe?</a:t>
            </a:r>
            <a:endParaRPr lang="en-US" dirty="0"/>
          </a:p>
          <a:p>
            <a:endParaRPr lang="en-US" b="1"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42500"/>
          <a:stretch/>
        </p:blipFill>
        <p:spPr>
          <a:xfrm>
            <a:off x="1562101" y="3107268"/>
            <a:ext cx="4579027" cy="359833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935480"/>
            <a:ext cx="4408170" cy="2712720"/>
          </a:xfrm>
          <a:prstGeom prst="rect">
            <a:avLst/>
          </a:prstGeom>
        </p:spPr>
      </p:pic>
    </p:spTree>
    <p:extLst>
      <p:ext uri="{BB962C8B-B14F-4D97-AF65-F5344CB8AC3E}">
        <p14:creationId xmlns:p14="http://schemas.microsoft.com/office/powerpoint/2010/main" val="30224825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088"/>
            <a:ext cx="8534400" cy="1143000"/>
          </a:xfrm>
        </p:spPr>
        <p:txBody>
          <a:bodyPr>
            <a:normAutofit fontScale="90000"/>
          </a:bodyPr>
          <a:lstStyle/>
          <a:p>
            <a:r>
              <a:rPr lang="en-US" dirty="0"/>
              <a:t>Normative (“make people be good”)</a:t>
            </a:r>
            <a:br>
              <a:rPr lang="en-US" dirty="0"/>
            </a:br>
            <a:r>
              <a:rPr lang="en-US" dirty="0"/>
              <a:t>new values</a:t>
            </a:r>
          </a:p>
        </p:txBody>
      </p:sp>
      <p:sp>
        <p:nvSpPr>
          <p:cNvPr id="3" name="Content Placeholder 2"/>
          <p:cNvSpPr>
            <a:spLocks noGrp="1"/>
          </p:cNvSpPr>
          <p:nvPr>
            <p:ph idx="1"/>
          </p:nvPr>
        </p:nvSpPr>
        <p:spPr/>
        <p:txBody>
          <a:bodyPr/>
          <a:lstStyle/>
          <a:p>
            <a:r>
              <a:rPr lang="en-US" dirty="0"/>
              <a:t>How do we </a:t>
            </a:r>
            <a:r>
              <a:rPr lang="en-US" dirty="0" smtClean="0"/>
              <a:t>make </a:t>
            </a:r>
            <a:r>
              <a:rPr lang="en-US" dirty="0"/>
              <a:t>people</a:t>
            </a:r>
            <a:br>
              <a:rPr lang="en-US" dirty="0"/>
            </a:br>
            <a:r>
              <a:rPr lang="en-US" dirty="0" smtClean="0"/>
              <a:t>protect natural areas or </a:t>
            </a:r>
            <a:br>
              <a:rPr lang="en-US" dirty="0" smtClean="0"/>
            </a:br>
            <a:r>
              <a:rPr lang="en-US" dirty="0" smtClean="0"/>
              <a:t>be respectful?</a:t>
            </a:r>
            <a:endParaRPr lang="en-US" dirty="0"/>
          </a:p>
          <a:p>
            <a:endParaRPr lang="en-US" b="1"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43961"/>
          <a:stretch/>
        </p:blipFill>
        <p:spPr>
          <a:xfrm>
            <a:off x="7679420" y="1485998"/>
            <a:ext cx="2653812" cy="1944267"/>
          </a:xfrm>
          <a:prstGeom prst="rect">
            <a:avLst/>
          </a:prstGeo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23857"/>
          <a:stretch/>
        </p:blipFill>
        <p:spPr>
          <a:xfrm>
            <a:off x="4559141" y="3589567"/>
            <a:ext cx="5830493" cy="2971800"/>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26055" r="26429"/>
          <a:stretch/>
        </p:blipFill>
        <p:spPr>
          <a:xfrm>
            <a:off x="1676401" y="3347358"/>
            <a:ext cx="2189673" cy="3456221"/>
          </a:xfrm>
          <a:prstGeom prst="rect">
            <a:avLst/>
          </a:prstGeom>
        </p:spPr>
      </p:pic>
    </p:spTree>
    <p:extLst>
      <p:ext uri="{BB962C8B-B14F-4D97-AF65-F5344CB8AC3E}">
        <p14:creationId xmlns:p14="http://schemas.microsoft.com/office/powerpoint/2010/main" val="91887368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1150</TotalTime>
  <Words>2388</Words>
  <Application>Microsoft Office PowerPoint</Application>
  <PresentationFormat>Widescreen</PresentationFormat>
  <Paragraphs>247</Paragraphs>
  <Slides>38</Slides>
  <Notes>6</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38</vt:i4>
      </vt:variant>
    </vt:vector>
  </HeadingPairs>
  <TitlesOfParts>
    <vt:vector size="45" baseType="lpstr">
      <vt:lpstr>Calibri</vt:lpstr>
      <vt:lpstr>Constantia</vt:lpstr>
      <vt:lpstr>Times New Roman</vt:lpstr>
      <vt:lpstr>Wingdings 2</vt:lpstr>
      <vt:lpstr>Flow</vt:lpstr>
      <vt:lpstr>Microsoft Excel Worksheet</vt:lpstr>
      <vt:lpstr>Worksheet</vt:lpstr>
      <vt:lpstr>Lecture 11: Compliance and Effectiveness</vt:lpstr>
      <vt:lpstr>https://tiny.cc/ballotboxes </vt:lpstr>
      <vt:lpstr>In the news: Trump withdraws from Paris What belief do you share with climate skeptics?</vt:lpstr>
      <vt:lpstr>Outline</vt:lpstr>
      <vt:lpstr>Discussion paper Thurs, this week, by class Relative Effectiveness</vt:lpstr>
      <vt:lpstr>Institutional effects and terminology</vt:lpstr>
      <vt:lpstr>Compliance vs. Effectiveness</vt:lpstr>
      <vt:lpstr>Compliance vs. Effectiveness</vt:lpstr>
      <vt:lpstr>Evaluating Effectiveness</vt:lpstr>
      <vt:lpstr>Institutional effectiveness in the real world</vt:lpstr>
      <vt:lpstr>Why nations DO change their behavior</vt:lpstr>
      <vt:lpstr>Why nations DON’T  change their behavior</vt:lpstr>
      <vt:lpstr>Evaluating Effectiveness</vt:lpstr>
      <vt:lpstr>Pollution Agreements: Evaluating Effectiveness</vt:lpstr>
      <vt:lpstr>Pollution Agreements: Evaluating Effectiveness</vt:lpstr>
      <vt:lpstr>Pollution Agreements: Evaluating Effectiveness</vt:lpstr>
      <vt:lpstr>Pollution Agreements: Evaluating Effectiveness</vt:lpstr>
      <vt:lpstr>Pollution Agreements: Evaluating Effectiveness</vt:lpstr>
      <vt:lpstr>Pollution Agreements: Evaluating Effectiveness</vt:lpstr>
      <vt:lpstr>Wildlife Agreements: Evaluating Effectiveness</vt:lpstr>
      <vt:lpstr>Identifying Wildlife Treaty Effects: What We Observe</vt:lpstr>
      <vt:lpstr>Identifying Wildlife Treaty Effects: What We Observe</vt:lpstr>
      <vt:lpstr>Identifying Wildlife Treaty Effects: What We Observe</vt:lpstr>
      <vt:lpstr>Identifying Wildlife Treaty Effects: Estimating the Counterfactual</vt:lpstr>
      <vt:lpstr>Identifying Wildlife Treaty Effects: Inferring Treaty Effects</vt:lpstr>
      <vt:lpstr>Identifying Wildlife Treaty Effects: Inferring Treaty Effects</vt:lpstr>
      <vt:lpstr>Identifying Wildlife Treaty Effects: Inferring Treaty Effects</vt:lpstr>
      <vt:lpstr>Methods of inducing  Behavior change</vt:lpstr>
      <vt:lpstr>How do we change behavior when actors have incentives NOT to change behavior</vt:lpstr>
      <vt:lpstr>Which of these would influence YOU?</vt:lpstr>
      <vt:lpstr>Which of these would influence YOU?</vt:lpstr>
      <vt:lpstr>Six types of social control</vt:lpstr>
      <vt:lpstr>Deterrence (“make it costly”) increase expected costs of bad</vt:lpstr>
      <vt:lpstr>Remuneration (“make it beneficial”) increase expected benefits of good</vt:lpstr>
      <vt:lpstr>Generative (“make it possible/easy”) new capacities and opportunities</vt:lpstr>
      <vt:lpstr>Preclusive (“make it difficult”) remove opportunities</vt:lpstr>
      <vt:lpstr>Cognitive (“make people aware”) new information </vt:lpstr>
      <vt:lpstr>Normative (“make people be good”) new values</vt:lpstr>
    </vt:vector>
  </TitlesOfParts>
  <Company>University of Oregon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Motivation for the study</dc:title>
  <dc:creator>RBM</dc:creator>
  <cp:lastModifiedBy>Ronald Mitchell</cp:lastModifiedBy>
  <cp:revision>221</cp:revision>
  <cp:lastPrinted>2001-10-26T00:10:22Z</cp:lastPrinted>
  <dcterms:created xsi:type="dcterms:W3CDTF">2001-10-25T18:39:28Z</dcterms:created>
  <dcterms:modified xsi:type="dcterms:W3CDTF">2020-11-02T01:40:12Z</dcterms:modified>
</cp:coreProperties>
</file>