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5"/>
  </p:notesMasterIdLst>
  <p:sldIdLst>
    <p:sldId id="323" r:id="rId2"/>
    <p:sldId id="259" r:id="rId3"/>
    <p:sldId id="339" r:id="rId4"/>
    <p:sldId id="340" r:id="rId5"/>
    <p:sldId id="324" r:id="rId6"/>
    <p:sldId id="334" r:id="rId7"/>
    <p:sldId id="257" r:id="rId8"/>
    <p:sldId id="333" r:id="rId9"/>
    <p:sldId id="341" r:id="rId10"/>
    <p:sldId id="329" r:id="rId11"/>
    <p:sldId id="342" r:id="rId12"/>
    <p:sldId id="343" r:id="rId13"/>
    <p:sldId id="328" r:id="rId14"/>
    <p:sldId id="327" r:id="rId15"/>
    <p:sldId id="330" r:id="rId16"/>
    <p:sldId id="345" r:id="rId17"/>
    <p:sldId id="283" r:id="rId18"/>
    <p:sldId id="317" r:id="rId19"/>
    <p:sldId id="284" r:id="rId20"/>
    <p:sldId id="285" r:id="rId21"/>
    <p:sldId id="318" r:id="rId22"/>
    <p:sldId id="320" r:id="rId23"/>
    <p:sldId id="26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72" y="27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1C779B-7129-4657-85AF-6AE5F2155C51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A1253A-BF5E-4666-A928-0DDAA02C1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203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115A1-1281-43E7-8EC6-0B4E18C77FF6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4A368-E3B8-4183-8A09-D88392B9A6D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115A1-1281-43E7-8EC6-0B4E18C77FF6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4A368-E3B8-4183-8A09-D88392B9A6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115A1-1281-43E7-8EC6-0B4E18C77FF6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4A368-E3B8-4183-8A09-D88392B9A6D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115A1-1281-43E7-8EC6-0B4E18C77FF6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4A368-E3B8-4183-8A09-D88392B9A6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115A1-1281-43E7-8EC6-0B4E18C77FF6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4A368-E3B8-4183-8A09-D88392B9A6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115A1-1281-43E7-8EC6-0B4E18C77FF6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4A368-E3B8-4183-8A09-D88392B9A6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115A1-1281-43E7-8EC6-0B4E18C77FF6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4A368-E3B8-4183-8A09-D88392B9A6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115A1-1281-43E7-8EC6-0B4E18C77FF6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4A368-E3B8-4183-8A09-D88392B9A6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115A1-1281-43E7-8EC6-0B4E18C77FF6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4EC4A368-E3B8-4183-8A09-D88392B9A6D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115A1-1281-43E7-8EC6-0B4E18C77FF6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4A368-E3B8-4183-8A09-D88392B9A6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115A1-1281-43E7-8EC6-0B4E18C77FF6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4A368-E3B8-4183-8A09-D88392B9A6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8E115A1-1281-43E7-8EC6-0B4E18C77FF6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EC4A368-E3B8-4183-8A09-D88392B9A6D8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pa.org/research/action/shaping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l5d8GW6GdR0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injuryfacts.nsc.org/all-injuries/preventable-death-overview/odds-of-dying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injuryfacts.nsc.org/all-injuries/preventable-death-overview/odds-of-dying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Different Explanations of</a:t>
            </a:r>
            <a:br>
              <a:rPr lang="en-US" smtClean="0"/>
            </a:br>
            <a:r>
              <a:rPr lang="en-US" smtClean="0"/>
              <a:t>Climate 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Economics (last class)</a:t>
            </a:r>
          </a:p>
          <a:p>
            <a:pPr lvl="1"/>
            <a:r>
              <a:rPr lang="en-US" smtClean="0"/>
              <a:t>Explanations of human responses to climate change arise due to factors related to economic structures</a:t>
            </a:r>
          </a:p>
          <a:p>
            <a:r>
              <a:rPr lang="en-US" smtClean="0"/>
              <a:t>Psychology (today)</a:t>
            </a:r>
          </a:p>
          <a:p>
            <a:pPr lvl="1"/>
            <a:r>
              <a:rPr lang="en-US" smtClean="0"/>
              <a:t>Explanations of human responses to climate change arise due to factors related to individuals</a:t>
            </a:r>
          </a:p>
          <a:p>
            <a:r>
              <a:rPr lang="en-US" smtClean="0"/>
              <a:t>Sociology (Thursday): </a:t>
            </a:r>
          </a:p>
          <a:p>
            <a:pPr lvl="1"/>
            <a:r>
              <a:rPr lang="en-US" smtClean="0"/>
              <a:t>Explanations of human responses to climate change arise due to factors related to social groups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32704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Final Paper 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Intro</a:t>
            </a:r>
          </a:p>
          <a:p>
            <a:r>
              <a:rPr lang="en-US" smtClean="0"/>
              <a:t>Theory</a:t>
            </a:r>
          </a:p>
          <a:p>
            <a:pPr lvl="1"/>
            <a:r>
              <a:rPr lang="en-US" smtClean="0"/>
              <a:t>How scholars discuss the DV (negotiating position and emissions trajectory in the future)</a:t>
            </a:r>
          </a:p>
          <a:p>
            <a:pPr lvl="1"/>
            <a:r>
              <a:rPr lang="en-US" smtClean="0"/>
              <a:t>What IVs scholars suggest cause variation in the DV (e.g., S&amp;V: abatement costs and ecological vulnerability)</a:t>
            </a:r>
          </a:p>
          <a:p>
            <a:r>
              <a:rPr lang="en-US" smtClean="0"/>
              <a:t>Describe countries you selected &amp; negotiating positions</a:t>
            </a:r>
          </a:p>
          <a:p>
            <a:r>
              <a:rPr lang="en-US" smtClean="0"/>
              <a:t>Assess which IVs best explain differences in negotiating position</a:t>
            </a:r>
          </a:p>
          <a:p>
            <a:r>
              <a:rPr lang="en-US" smtClean="0"/>
              <a:t>Conclusion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447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countries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altLang="en-US" sz="2400" dirty="0" smtClean="0"/>
              <a:t>Mali less aggressive than Ghana: same decrease in longer time</a:t>
            </a:r>
          </a:p>
          <a:p>
            <a:pPr lvl="0"/>
            <a:r>
              <a:rPr lang="en-US" altLang="en-US" sz="2400" dirty="0" smtClean="0"/>
              <a:t>Malawi more aggressive than Ghana: much bigger decrease in only slightly longer time</a:t>
            </a:r>
          </a:p>
          <a:p>
            <a:pPr lvl="0"/>
            <a:r>
              <a:rPr lang="en-US" altLang="en-US" sz="2400" dirty="0" smtClean="0"/>
              <a:t>S. Africa less aggressive than Ghana: less decrease in same time</a:t>
            </a:r>
          </a:p>
        </p:txBody>
      </p:sp>
      <p:graphicFrame>
        <p:nvGraphicFramePr>
          <p:cNvPr id="17" name="Content Placeholder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4284034"/>
              </p:ext>
            </p:extLst>
          </p:nvPr>
        </p:nvGraphicFramePr>
        <p:xfrm>
          <a:off x="6400800" y="696976"/>
          <a:ext cx="5384800" cy="28035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7570">
                  <a:extLst>
                    <a:ext uri="{9D8B030D-6E8A-4147-A177-3AD203B41FA5}">
                      <a16:colId xmlns:a16="http://schemas.microsoft.com/office/drawing/2014/main" val="4082900440"/>
                    </a:ext>
                  </a:extLst>
                </a:gridCol>
                <a:gridCol w="1114097">
                  <a:extLst>
                    <a:ext uri="{9D8B030D-6E8A-4147-A177-3AD203B41FA5}">
                      <a16:colId xmlns:a16="http://schemas.microsoft.com/office/drawing/2014/main" val="2678762424"/>
                    </a:ext>
                  </a:extLst>
                </a:gridCol>
                <a:gridCol w="875362">
                  <a:extLst>
                    <a:ext uri="{9D8B030D-6E8A-4147-A177-3AD203B41FA5}">
                      <a16:colId xmlns:a16="http://schemas.microsoft.com/office/drawing/2014/main" val="954614533"/>
                    </a:ext>
                  </a:extLst>
                </a:gridCol>
                <a:gridCol w="707571">
                  <a:extLst>
                    <a:ext uri="{9D8B030D-6E8A-4147-A177-3AD203B41FA5}">
                      <a16:colId xmlns:a16="http://schemas.microsoft.com/office/drawing/2014/main" val="9976100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263621917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846527788"/>
                    </a:ext>
                  </a:extLst>
                </a:gridCol>
              </a:tblGrid>
              <a:tr h="660516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Country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What</a:t>
                      </a:r>
                      <a:r>
                        <a:rPr lang="en-US" sz="1200" baseline="0" dirty="0" smtClean="0"/>
                        <a:t> reduced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% decrease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Base year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Target </a:t>
                      </a:r>
                      <a:r>
                        <a:rPr lang="en-US" sz="1200" dirty="0" smtClean="0"/>
                        <a:t>year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Compare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403665"/>
                  </a:ext>
                </a:extLst>
              </a:tr>
              <a:tr h="535752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Mali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All </a:t>
                      </a:r>
                      <a:r>
                        <a:rPr lang="en-US" sz="1800" dirty="0" err="1" smtClean="0"/>
                        <a:t>GHG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20%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2005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2045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0.5%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059744"/>
                  </a:ext>
                </a:extLst>
              </a:tr>
              <a:tr h="535752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Ghana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All </a:t>
                      </a:r>
                      <a:r>
                        <a:rPr lang="en-US" sz="1800" dirty="0" err="1" smtClean="0"/>
                        <a:t>GHG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20%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2005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2025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1.0%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820347"/>
                  </a:ext>
                </a:extLst>
              </a:tr>
              <a:tr h="535752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Malawi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All </a:t>
                      </a:r>
                      <a:r>
                        <a:rPr lang="en-US" sz="1800" dirty="0" err="1" smtClean="0"/>
                        <a:t>GHG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60%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1995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2025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2.0%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459526"/>
                  </a:ext>
                </a:extLst>
              </a:tr>
              <a:tr h="535752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S.</a:t>
                      </a:r>
                      <a:r>
                        <a:rPr lang="en-US" sz="1800" baseline="0" dirty="0" smtClean="0"/>
                        <a:t> Africa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All </a:t>
                      </a:r>
                      <a:r>
                        <a:rPr lang="en-US" sz="1800" dirty="0" err="1" smtClean="0"/>
                        <a:t>GHG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10%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2005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2025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0.5%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089796"/>
                  </a:ext>
                </a:extLst>
              </a:tr>
            </a:tbl>
          </a:graphicData>
        </a:graphic>
      </p:graphicFrame>
      <p:sp>
        <p:nvSpPr>
          <p:cNvPr id="15" name="Content Placeholder 1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544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countries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4"/>
            <a:ext cx="5384800" cy="4937915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altLang="en-US" dirty="0" smtClean="0"/>
              <a:t>Mali less aggressive than Ghana: same decrease in longer time</a:t>
            </a:r>
          </a:p>
          <a:p>
            <a:pPr lvl="0"/>
            <a:r>
              <a:rPr lang="en-US" altLang="en-US" dirty="0" smtClean="0"/>
              <a:t>Malawi more aggressive than Ghana: much bigger decrease in only slightly longer time</a:t>
            </a:r>
          </a:p>
          <a:p>
            <a:pPr lvl="0"/>
            <a:r>
              <a:rPr lang="en-US" altLang="en-US" dirty="0" smtClean="0"/>
              <a:t>S. Africa less aggressive than Ghana: less decrease in same time</a:t>
            </a:r>
          </a:p>
          <a:p>
            <a:pPr lvl="0"/>
            <a:r>
              <a:rPr lang="en-US" altLang="en-US" b="1" i="1" dirty="0" smtClean="0"/>
              <a:t>But why not calculate rate of decrease?</a:t>
            </a:r>
          </a:p>
          <a:p>
            <a:pPr lvl="1"/>
            <a:r>
              <a:rPr lang="en-US" altLang="en-US" b="1" i="1" dirty="0" smtClean="0"/>
              <a:t>Count number of years (Target–Base)</a:t>
            </a:r>
          </a:p>
          <a:p>
            <a:pPr lvl="1"/>
            <a:r>
              <a:rPr lang="en-US" altLang="en-US" b="1" i="1" dirty="0" smtClean="0"/>
              <a:t>% decrease by years</a:t>
            </a:r>
          </a:p>
          <a:p>
            <a:pPr lvl="1"/>
            <a:r>
              <a:rPr lang="en-US" altLang="en-US" b="1" i="1" dirty="0" smtClean="0"/>
              <a:t>Voila: a way to compare!!!</a:t>
            </a:r>
            <a:endParaRPr lang="en-US" altLang="en-US" b="1" i="1" dirty="0"/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190334763"/>
              </p:ext>
            </p:extLst>
          </p:nvPr>
        </p:nvGraphicFramePr>
        <p:xfrm>
          <a:off x="6400800" y="696976"/>
          <a:ext cx="5384800" cy="28035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7570">
                  <a:extLst>
                    <a:ext uri="{9D8B030D-6E8A-4147-A177-3AD203B41FA5}">
                      <a16:colId xmlns:a16="http://schemas.microsoft.com/office/drawing/2014/main" val="4082900440"/>
                    </a:ext>
                  </a:extLst>
                </a:gridCol>
                <a:gridCol w="1114097">
                  <a:extLst>
                    <a:ext uri="{9D8B030D-6E8A-4147-A177-3AD203B41FA5}">
                      <a16:colId xmlns:a16="http://schemas.microsoft.com/office/drawing/2014/main" val="2678762424"/>
                    </a:ext>
                  </a:extLst>
                </a:gridCol>
                <a:gridCol w="875362">
                  <a:extLst>
                    <a:ext uri="{9D8B030D-6E8A-4147-A177-3AD203B41FA5}">
                      <a16:colId xmlns:a16="http://schemas.microsoft.com/office/drawing/2014/main" val="954614533"/>
                    </a:ext>
                  </a:extLst>
                </a:gridCol>
                <a:gridCol w="707571">
                  <a:extLst>
                    <a:ext uri="{9D8B030D-6E8A-4147-A177-3AD203B41FA5}">
                      <a16:colId xmlns:a16="http://schemas.microsoft.com/office/drawing/2014/main" val="9976100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263621917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846527788"/>
                    </a:ext>
                  </a:extLst>
                </a:gridCol>
              </a:tblGrid>
              <a:tr h="660516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Country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What</a:t>
                      </a:r>
                      <a:r>
                        <a:rPr lang="en-US" sz="1200" baseline="0" dirty="0" smtClean="0"/>
                        <a:t> reduced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% decrease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Base year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Target </a:t>
                      </a:r>
                      <a:r>
                        <a:rPr lang="en-US" sz="1200" dirty="0" smtClean="0"/>
                        <a:t>year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Compare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403665"/>
                  </a:ext>
                </a:extLst>
              </a:tr>
              <a:tr h="535752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Mali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All </a:t>
                      </a:r>
                      <a:r>
                        <a:rPr lang="en-US" sz="1800" dirty="0" err="1" smtClean="0"/>
                        <a:t>GHG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20%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2005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2045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0.5%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059744"/>
                  </a:ext>
                </a:extLst>
              </a:tr>
              <a:tr h="535752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Ghana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All </a:t>
                      </a:r>
                      <a:r>
                        <a:rPr lang="en-US" sz="1800" dirty="0" err="1" smtClean="0"/>
                        <a:t>GHG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20%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2005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2025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1.0%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820347"/>
                  </a:ext>
                </a:extLst>
              </a:tr>
              <a:tr h="535752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Malawi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All </a:t>
                      </a:r>
                      <a:r>
                        <a:rPr lang="en-US" sz="1800" dirty="0" err="1" smtClean="0"/>
                        <a:t>GHG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60%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1995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2025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2.0%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459526"/>
                  </a:ext>
                </a:extLst>
              </a:tr>
              <a:tr h="535752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S.</a:t>
                      </a:r>
                      <a:r>
                        <a:rPr lang="en-US" sz="1800" baseline="0" dirty="0" smtClean="0"/>
                        <a:t> Africa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All </a:t>
                      </a:r>
                      <a:r>
                        <a:rPr lang="en-US" sz="1800" dirty="0" err="1" smtClean="0"/>
                        <a:t>GHG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10%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2005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2025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0.5%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089796"/>
                  </a:ext>
                </a:extLst>
              </a:tr>
            </a:tbl>
          </a:graphicData>
        </a:graphic>
      </p:graphicFrame>
      <p:graphicFrame>
        <p:nvGraphicFramePr>
          <p:cNvPr id="5" name="Content Placeholder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2134776"/>
              </p:ext>
            </p:extLst>
          </p:nvPr>
        </p:nvGraphicFramePr>
        <p:xfrm>
          <a:off x="6400800" y="3825876"/>
          <a:ext cx="5384800" cy="28035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7570">
                  <a:extLst>
                    <a:ext uri="{9D8B030D-6E8A-4147-A177-3AD203B41FA5}">
                      <a16:colId xmlns:a16="http://schemas.microsoft.com/office/drawing/2014/main" val="4082900440"/>
                    </a:ext>
                  </a:extLst>
                </a:gridCol>
                <a:gridCol w="1114097">
                  <a:extLst>
                    <a:ext uri="{9D8B030D-6E8A-4147-A177-3AD203B41FA5}">
                      <a16:colId xmlns:a16="http://schemas.microsoft.com/office/drawing/2014/main" val="2678762424"/>
                    </a:ext>
                  </a:extLst>
                </a:gridCol>
                <a:gridCol w="875362">
                  <a:extLst>
                    <a:ext uri="{9D8B030D-6E8A-4147-A177-3AD203B41FA5}">
                      <a16:colId xmlns:a16="http://schemas.microsoft.com/office/drawing/2014/main" val="954614533"/>
                    </a:ext>
                  </a:extLst>
                </a:gridCol>
                <a:gridCol w="707571">
                  <a:extLst>
                    <a:ext uri="{9D8B030D-6E8A-4147-A177-3AD203B41FA5}">
                      <a16:colId xmlns:a16="http://schemas.microsoft.com/office/drawing/2014/main" val="9976100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263621917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846527788"/>
                    </a:ext>
                  </a:extLst>
                </a:gridCol>
              </a:tblGrid>
              <a:tr h="660516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Country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What</a:t>
                      </a:r>
                      <a:r>
                        <a:rPr lang="en-US" sz="1200" baseline="0" dirty="0" smtClean="0"/>
                        <a:t> reduced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% decrease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Base year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Target </a:t>
                      </a:r>
                      <a:r>
                        <a:rPr lang="en-US" sz="1200" dirty="0" smtClean="0"/>
                        <a:t>year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Compare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403665"/>
                  </a:ext>
                </a:extLst>
              </a:tr>
              <a:tr h="535752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S.</a:t>
                      </a:r>
                      <a:r>
                        <a:rPr lang="en-US" sz="1800" baseline="0" dirty="0" smtClean="0"/>
                        <a:t> Africa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All </a:t>
                      </a:r>
                      <a:r>
                        <a:rPr lang="en-US" sz="1800" dirty="0" err="1" smtClean="0"/>
                        <a:t>GHG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10%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2005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2025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0.5%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059744"/>
                  </a:ext>
                </a:extLst>
              </a:tr>
              <a:tr h="535752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Mali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All </a:t>
                      </a:r>
                      <a:r>
                        <a:rPr lang="en-US" sz="1800" dirty="0" err="1" smtClean="0"/>
                        <a:t>GHG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20%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2005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2045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0.5%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820347"/>
                  </a:ext>
                </a:extLst>
              </a:tr>
              <a:tr h="535752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Ghana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All </a:t>
                      </a:r>
                      <a:r>
                        <a:rPr lang="en-US" sz="1800" dirty="0" err="1" smtClean="0"/>
                        <a:t>GHG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20%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2005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2025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1.0%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459526"/>
                  </a:ext>
                </a:extLst>
              </a:tr>
              <a:tr h="535752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Malawi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All </a:t>
                      </a:r>
                      <a:r>
                        <a:rPr lang="en-US" sz="1800" dirty="0" err="1" smtClean="0"/>
                        <a:t>GHG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60%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1995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2025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2.0%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0897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284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Introduction to psychology of climate change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Many slides courtesy of Ezra Markowitz</a:t>
            </a:r>
          </a:p>
          <a:p>
            <a:r>
              <a:rPr lang="en-US" smtClean="0"/>
              <a:t>Used with permisson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232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I&gt;clicker: “Reuse towels” message in hotel: Which do you think will work best?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"Help our hotel save energy"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"Help save the environment"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"Partner with us to help save the environment"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"Help save resources for future generations"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"Join your fellow citizens in saving the environment“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 algn="ctr">
              <a:buNone/>
            </a:pPr>
            <a:r>
              <a:rPr lang="en-US" sz="1800" dirty="0" smtClean="0"/>
              <a:t>Source: Shaping Pro-Environment Behaviors, Research in Action American Psychological Association </a:t>
            </a:r>
            <a:r>
              <a:rPr lang="en-US" sz="1800" dirty="0" smtClean="0">
                <a:hlinkClick r:id="rId2"/>
              </a:rPr>
              <a:t>https://www.apa.org/research/action/shaping</a:t>
            </a:r>
            <a:r>
              <a:rPr lang="en-US" sz="1800" dirty="0" smtClean="0"/>
              <a:t>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4291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Psychology and Climate 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mtClean="0"/>
              <a:t>People are not as “rational” as you might think</a:t>
            </a:r>
          </a:p>
          <a:p>
            <a:r>
              <a:rPr lang="en-US" smtClean="0"/>
              <a:t>People use 2 types of thinking (Kahneman, 2011)</a:t>
            </a:r>
          </a:p>
          <a:p>
            <a:pPr lvl="1"/>
            <a:r>
              <a:rPr lang="en-US" smtClean="0"/>
              <a:t>Associative/affective reasoning: fast, intuitive, emotional, personal</a:t>
            </a:r>
          </a:p>
          <a:p>
            <a:pPr lvl="1"/>
            <a:r>
              <a:rPr lang="en-US" smtClean="0"/>
              <a:t>Analytic/intellectual reasoning: “slower, deliberative, logical, statistical</a:t>
            </a:r>
          </a:p>
          <a:p>
            <a:r>
              <a:rPr lang="en-US" smtClean="0"/>
              <a:t>Psych and what we understand: </a:t>
            </a:r>
          </a:p>
          <a:p>
            <a:pPr lvl="1"/>
            <a:r>
              <a:rPr lang="en-US" smtClean="0"/>
              <a:t>Availability heuristics</a:t>
            </a:r>
          </a:p>
          <a:p>
            <a:r>
              <a:rPr lang="en-US" smtClean="0"/>
              <a:t>Psych and what we worry about:</a:t>
            </a:r>
          </a:p>
          <a:p>
            <a:pPr lvl="1"/>
            <a:r>
              <a:rPr lang="en-US" smtClean="0"/>
              <a:t>Finite pool of worry</a:t>
            </a:r>
          </a:p>
          <a:p>
            <a:r>
              <a:rPr lang="en-US" smtClean="0"/>
              <a:t>Psych and what we do</a:t>
            </a:r>
          </a:p>
          <a:p>
            <a:pPr lvl="1"/>
            <a:r>
              <a:rPr lang="en-US" smtClean="0"/>
              <a:t>Single action bias</a:t>
            </a:r>
          </a:p>
          <a:p>
            <a:pPr lvl="1"/>
            <a:r>
              <a:rPr lang="en-US" smtClean="0"/>
              <a:t>Status quo bias</a:t>
            </a:r>
          </a:p>
          <a:p>
            <a:pPr lvl="1"/>
            <a:r>
              <a:rPr lang="en-US" smtClean="0"/>
              <a:t>Social norms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2541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People not as “rational” as you think</a:t>
            </a:r>
            <a:br>
              <a:rPr lang="en-US" dirty="0" smtClean="0"/>
            </a:br>
            <a:r>
              <a:rPr lang="en-US" dirty="0" smtClean="0"/>
              <a:t>Three myths of Behavior 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“Education will change behavior”</a:t>
            </a:r>
          </a:p>
          <a:p>
            <a:pPr lvl="1"/>
            <a:r>
              <a:rPr lang="en-US" dirty="0" smtClean="0"/>
              <a:t>More/better information =&gt; better decision-making</a:t>
            </a:r>
          </a:p>
          <a:p>
            <a:pPr lvl="1"/>
            <a:r>
              <a:rPr lang="en-US" dirty="0" smtClean="0"/>
              <a:t>We seek confirming info, ignore other info, &amp; decide in ways that don’t reflect info</a:t>
            </a:r>
          </a:p>
          <a:p>
            <a:r>
              <a:rPr lang="en-US" dirty="0" smtClean="0"/>
              <a:t>“You can’t change attitudes unless you change behavior”</a:t>
            </a:r>
          </a:p>
          <a:p>
            <a:pPr lvl="1"/>
            <a:r>
              <a:rPr lang="en-US" dirty="0" smtClean="0"/>
              <a:t>Attitudes follow behavior, they do not predict it</a:t>
            </a:r>
          </a:p>
          <a:p>
            <a:pPr lvl="1"/>
            <a:r>
              <a:rPr lang="en-US" dirty="0" smtClean="0"/>
              <a:t>So, set behavioral expectations </a:t>
            </a:r>
          </a:p>
          <a:p>
            <a:r>
              <a:rPr lang="en-US" dirty="0" smtClean="0"/>
              <a:t>“People know what motivates them to take action”</a:t>
            </a:r>
          </a:p>
          <a:p>
            <a:pPr lvl="1"/>
            <a:r>
              <a:rPr lang="en-US" dirty="0" smtClean="0"/>
              <a:t>Buskers and tip jars – social norms not your generosity</a:t>
            </a:r>
          </a:p>
          <a:p>
            <a:pPr lvl="1"/>
            <a:r>
              <a:rPr lang="en-US" dirty="0" smtClean="0"/>
              <a:t>So, “seed your tip jar”</a:t>
            </a:r>
          </a:p>
          <a:p>
            <a:r>
              <a:rPr lang="en-US" dirty="0" smtClean="0"/>
              <a:t>Source: </a:t>
            </a:r>
            <a:r>
              <a:rPr lang="en-US" dirty="0" err="1" smtClean="0"/>
              <a:t>Jeni</a:t>
            </a:r>
            <a:r>
              <a:rPr lang="en-US" dirty="0" smtClean="0"/>
              <a:t> Cross, 2013, </a:t>
            </a:r>
            <a:r>
              <a:rPr lang="en-US" dirty="0" err="1" smtClean="0"/>
              <a:t>TEDxCSU</a:t>
            </a:r>
            <a:r>
              <a:rPr lang="en-US" dirty="0" smtClean="0"/>
              <a:t>  Three Myths of Behavior Change, </a:t>
            </a:r>
            <a:r>
              <a:rPr lang="en-US" dirty="0" smtClean="0">
                <a:hlinkClick r:id="rId2"/>
              </a:rPr>
              <a:t>https://www.youtube.com/watch?v=l5d8GW6GdR0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683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Lots of evidence that </a:t>
            </a:r>
            <a:br>
              <a:rPr lang="en-US" dirty="0" smtClean="0"/>
            </a:br>
            <a:r>
              <a:rPr lang="en-US" i="1" dirty="0" smtClean="0"/>
              <a:t>we do not act rationally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4320" lvl="1" indent="-274320">
              <a:buClr>
                <a:schemeClr val="accent3"/>
              </a:buClr>
              <a:buSzPct val="95000"/>
            </a:pPr>
            <a:r>
              <a:rPr lang="en-US" smtClean="0"/>
              <a:t>Game presented you with information that is objectively the same, but often people make different decisions in the two cases</a:t>
            </a:r>
          </a:p>
          <a:p>
            <a:pPr marL="274320" lvl="1" indent="-274320">
              <a:buClr>
                <a:schemeClr val="accent3"/>
              </a:buClr>
              <a:buSzPct val="95000"/>
            </a:pPr>
            <a:r>
              <a:rPr lang="en-US" smtClean="0"/>
              <a:t>Small</a:t>
            </a:r>
            <a:r>
              <a:rPr lang="en-US" dirty="0" smtClean="0"/>
              <a:t>, irrelevant, things often influence our decisions (parole judges)</a:t>
            </a:r>
          </a:p>
          <a:p>
            <a:pPr marL="274320" lvl="1" indent="-274320">
              <a:buClr>
                <a:schemeClr val="accent3"/>
              </a:buClr>
              <a:buSzPct val="95000"/>
            </a:pPr>
            <a:r>
              <a:rPr lang="en-US" dirty="0" smtClean="0"/>
              <a:t>We overestimate risks of certain TYPES of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actions, unrelated to their actual risks</a:t>
            </a:r>
          </a:p>
        </p:txBody>
      </p:sp>
      <p:pic>
        <p:nvPicPr>
          <p:cNvPr id="2050" name="Picture 2" descr="http://media.economist.com/images/images-magazine/2011/04/16/st/20110416_stc544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3140754"/>
            <a:ext cx="3733800" cy="3617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773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Psychological insight: </a:t>
            </a:r>
            <a:br>
              <a:rPr lang="en-US" dirty="0" smtClean="0"/>
            </a:br>
            <a:r>
              <a:rPr lang="en-US" dirty="0" smtClean="0"/>
              <a:t>Experience </a:t>
            </a:r>
            <a:r>
              <a:rPr lang="en-US" dirty="0" smtClean="0"/>
              <a:t>more important than description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Learn about risks from description vs. experience</a:t>
            </a:r>
          </a:p>
          <a:p>
            <a:r>
              <a:rPr lang="en-US" dirty="0" smtClean="0"/>
              <a:t>Descriptions of climate change generally from scientists</a:t>
            </a:r>
          </a:p>
          <a:p>
            <a:r>
              <a:rPr lang="en-US" dirty="0" smtClean="0"/>
              <a:t>Experience of climate change is more important driver of how risky things seem </a:t>
            </a:r>
          </a:p>
          <a:p>
            <a:pPr lvl="1"/>
            <a:r>
              <a:rPr lang="en-US" dirty="0" smtClean="0"/>
              <a:t>But we experience weather, not climate</a:t>
            </a:r>
          </a:p>
          <a:p>
            <a:r>
              <a:rPr lang="en-US" dirty="0" smtClean="0"/>
              <a:t>So, we tend to underestimate the risks of climate change </a:t>
            </a:r>
          </a:p>
        </p:txBody>
      </p:sp>
    </p:spTree>
    <p:extLst>
      <p:ext uri="{BB962C8B-B14F-4D97-AF65-F5344CB8AC3E}">
        <p14:creationId xmlns:p14="http://schemas.microsoft.com/office/powerpoint/2010/main" val="193889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I&gt;Clicker</a:t>
            </a:r>
            <a:br>
              <a:rPr lang="en-US" dirty="0" smtClean="0"/>
            </a:br>
            <a:r>
              <a:rPr lang="en-US" dirty="0" smtClean="0"/>
              <a:t>Lifetime risk of death by type of vehicle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609600" y="1847088"/>
          <a:ext cx="10972800" cy="44013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498208259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1606361576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3689898945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1233462612"/>
                    </a:ext>
                  </a:extLst>
                </a:gridCol>
              </a:tblGrid>
              <a:tr h="709723"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Highest Risk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Medium</a:t>
                      </a:r>
                      <a:r>
                        <a:rPr lang="en-US" sz="2800" baseline="0" dirty="0" smtClean="0"/>
                        <a:t> Risk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Lowest Risk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379294"/>
                  </a:ext>
                </a:extLst>
              </a:tr>
              <a:tr h="709723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A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Car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Plane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Bike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538543"/>
                  </a:ext>
                </a:extLst>
              </a:tr>
              <a:tr h="709723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B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Car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Bike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Plane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164545"/>
                  </a:ext>
                </a:extLst>
              </a:tr>
              <a:tr h="709723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C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Plane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Car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Bike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098097"/>
                  </a:ext>
                </a:extLst>
              </a:tr>
              <a:tr h="709723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D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Bike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Plane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Car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372834"/>
                  </a:ext>
                </a:extLst>
              </a:tr>
              <a:tr h="852699">
                <a:tc>
                  <a:txBody>
                    <a:bodyPr/>
                    <a:lstStyle/>
                    <a:p>
                      <a:pPr algn="ctr"/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400786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52400" y="6459639"/>
            <a:ext cx="11669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</a:t>
            </a:r>
            <a:r>
              <a:rPr lang="en-US" dirty="0" smtClean="0"/>
              <a:t>National Safety Council </a:t>
            </a: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://injuryfacts.nsc.org/all-injuries/preventable-death-overview/odds-of-dying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106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I&gt;Clicker</a:t>
            </a:r>
            <a:br>
              <a:rPr lang="en-US" dirty="0" smtClean="0"/>
            </a:br>
            <a:r>
              <a:rPr lang="en-US" dirty="0" smtClean="0"/>
              <a:t>Lifetime risk of death by type of vehicle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609600" y="1847088"/>
          <a:ext cx="10972800" cy="44934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498208259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1606361576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3689898945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1233462612"/>
                    </a:ext>
                  </a:extLst>
                </a:gridCol>
              </a:tblGrid>
              <a:tr h="709723"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Highest Risk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Medium</a:t>
                      </a:r>
                      <a:r>
                        <a:rPr lang="en-US" sz="2800" baseline="0" dirty="0" smtClean="0"/>
                        <a:t> Risk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Lowest Risk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379294"/>
                  </a:ext>
                </a:extLst>
              </a:tr>
              <a:tr h="709723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A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Car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Plane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Bike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538543"/>
                  </a:ext>
                </a:extLst>
              </a:tr>
              <a:tr h="709723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B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Car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Bike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Plane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164545"/>
                  </a:ext>
                </a:extLst>
              </a:tr>
              <a:tr h="709723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C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Plane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Car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Bike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098097"/>
                  </a:ext>
                </a:extLst>
              </a:tr>
              <a:tr h="709723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D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Bike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Plane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Car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372834"/>
                  </a:ext>
                </a:extLst>
              </a:tr>
              <a:tr h="852699">
                <a:tc>
                  <a:txBody>
                    <a:bodyPr/>
                    <a:lstStyle/>
                    <a:p>
                      <a:pPr algn="ctr"/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CAR</a:t>
                      </a:r>
                    </a:p>
                    <a:p>
                      <a:pPr algn="ctr"/>
                      <a:r>
                        <a:rPr lang="en-US" sz="2800" dirty="0" smtClean="0"/>
                        <a:t>1</a:t>
                      </a:r>
                      <a:r>
                        <a:rPr lang="en-US" sz="2800" baseline="0" dirty="0" smtClean="0"/>
                        <a:t> in 100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BIKE</a:t>
                      </a:r>
                    </a:p>
                    <a:p>
                      <a:pPr algn="ctr"/>
                      <a:r>
                        <a:rPr lang="en-US" sz="2800" dirty="0" smtClean="0"/>
                        <a:t>1 in 4,000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PLANE</a:t>
                      </a:r>
                    </a:p>
                    <a:p>
                      <a:pPr algn="ctr"/>
                      <a:r>
                        <a:rPr lang="en-US" sz="2800" dirty="0" smtClean="0"/>
                        <a:t>1</a:t>
                      </a:r>
                      <a:r>
                        <a:rPr lang="en-US" sz="2800" baseline="0" dirty="0" smtClean="0"/>
                        <a:t> in 180,000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400786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52400" y="6459639"/>
            <a:ext cx="11669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</a:t>
            </a:r>
            <a:r>
              <a:rPr lang="en-US" dirty="0" smtClean="0"/>
              <a:t>National Safety Council </a:t>
            </a: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://injuryfacts.nsc.org/all-injuries/preventable-death-overview/odds-of-dying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03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Two systems of assessing the world and making choices for 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Affective system:</a:t>
            </a:r>
          </a:p>
          <a:p>
            <a:pPr lvl="1"/>
            <a:r>
              <a:rPr lang="en-US" dirty="0" smtClean="0"/>
              <a:t>Fast, automatic, associative, emotional</a:t>
            </a:r>
          </a:p>
          <a:p>
            <a:r>
              <a:rPr lang="en-US" dirty="0" smtClean="0"/>
              <a:t>Cognitive or rational system:</a:t>
            </a:r>
          </a:p>
          <a:p>
            <a:pPr lvl="1"/>
            <a:r>
              <a:rPr lang="en-US" dirty="0" smtClean="0"/>
              <a:t>Slower, deliberative, “cold and calculating”</a:t>
            </a:r>
          </a:p>
          <a:p>
            <a:r>
              <a:rPr lang="en-US" dirty="0" smtClean="0"/>
              <a:t>Two systems operate in parallel to interpret information about climate change </a:t>
            </a:r>
          </a:p>
          <a:p>
            <a:r>
              <a:rPr lang="en-US" dirty="0" smtClean="0"/>
              <a:t>We all use both (in different situations) but when </a:t>
            </a:r>
            <a:r>
              <a:rPr lang="en-US" dirty="0" smtClean="0"/>
              <a:t>two systems </a:t>
            </a:r>
            <a:r>
              <a:rPr lang="en-US" dirty="0" smtClean="0"/>
              <a:t>lead to different assessments (</a:t>
            </a:r>
            <a:r>
              <a:rPr lang="en-US" dirty="0" smtClean="0"/>
              <a:t>e.g., Affect says CC isn’t a problem but Cognitive says it is), </a:t>
            </a:r>
            <a:r>
              <a:rPr lang="en-US" dirty="0" smtClean="0"/>
              <a:t>we tend to act in ways that match Affective 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370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Psychological insights: </a:t>
            </a:r>
            <a:br>
              <a:rPr lang="en-US" dirty="0"/>
            </a:br>
            <a:r>
              <a:rPr lang="en-US" dirty="0" smtClean="0"/>
              <a:t>P</a:t>
            </a:r>
            <a:r>
              <a:rPr lang="en-US" dirty="0" smtClean="0"/>
              <a:t>eople look for information selectively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Decision-makers only pay attention to certain sources, types of info</a:t>
            </a:r>
          </a:p>
          <a:p>
            <a:pPr lvl="1"/>
            <a:r>
              <a:rPr lang="en-US" dirty="0" smtClean="0"/>
              <a:t>Republicans go to </a:t>
            </a:r>
            <a:r>
              <a:rPr lang="en-US" dirty="0" err="1" smtClean="0"/>
              <a:t>FoxNews</a:t>
            </a:r>
            <a:r>
              <a:rPr lang="en-US" dirty="0" smtClean="0"/>
              <a:t>, Democrats go to MSNBC</a:t>
            </a:r>
          </a:p>
          <a:p>
            <a:r>
              <a:rPr lang="en-US" dirty="0" smtClean="0"/>
              <a:t>We tend to reject information that goes against core beliefs, values</a:t>
            </a:r>
          </a:p>
          <a:p>
            <a:pPr lvl="1"/>
            <a:r>
              <a:rPr lang="en-US" dirty="0" smtClean="0"/>
              <a:t>Or that suggests something be done that we disagree with (motivated reasoning</a:t>
            </a:r>
            <a:r>
              <a:rPr lang="en-US" dirty="0" smtClean="0"/>
              <a:t>)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11014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Psychological </a:t>
            </a:r>
            <a:r>
              <a:rPr lang="en-US" dirty="0" smtClean="0"/>
              <a:t>insight: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How information </a:t>
            </a:r>
            <a:r>
              <a:rPr lang="en-US" dirty="0" smtClean="0"/>
              <a:t>is </a:t>
            </a:r>
            <a:r>
              <a:rPr lang="en-US" dirty="0" smtClean="0"/>
              <a:t>“framed” matters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Humans are sensitive to how information is presented</a:t>
            </a:r>
          </a:p>
          <a:p>
            <a:r>
              <a:rPr lang="en-US" dirty="0" smtClean="0"/>
              <a:t>CC can be “framed” in multiple ways:</a:t>
            </a:r>
          </a:p>
          <a:p>
            <a:pPr lvl="1"/>
            <a:r>
              <a:rPr lang="en-US" dirty="0" smtClean="0"/>
              <a:t>Content frames: public health, national security, environmental conservation</a:t>
            </a:r>
          </a:p>
          <a:p>
            <a:pPr lvl="1"/>
            <a:r>
              <a:rPr lang="en-US" dirty="0" smtClean="0"/>
              <a:t>Structure frames: loss vs. gain; present vs. future</a:t>
            </a:r>
          </a:p>
          <a:p>
            <a:r>
              <a:rPr lang="en-US" dirty="0" smtClean="0"/>
              <a:t>We generally accept risk if thinking about possible losses; but avoid risk if thinking about possible gains</a:t>
            </a:r>
          </a:p>
          <a:p>
            <a:pPr lvl="1"/>
            <a:r>
              <a:rPr lang="en-US" dirty="0" smtClean="0"/>
              <a:t>So, take more risks when </a:t>
            </a:r>
            <a:r>
              <a:rPr lang="en-US" dirty="0" smtClean="0"/>
              <a:t>think we are going to lose something</a:t>
            </a:r>
            <a:endParaRPr lang="en-US" dirty="0" smtClean="0"/>
          </a:p>
          <a:p>
            <a:r>
              <a:rPr lang="en-US" dirty="0" smtClean="0"/>
              <a:t>Climate change generally presented as losses </a:t>
            </a:r>
            <a:r>
              <a:rPr lang="en-US" dirty="0" smtClean="0"/>
              <a:t>frame but better to frame it in a “gains” frame: “if we invest, here is the better things we would have”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131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Framing: </a:t>
            </a:r>
            <a:r>
              <a:rPr lang="en-US" dirty="0"/>
              <a:t>h</a:t>
            </a:r>
            <a:r>
              <a:rPr lang="en-US" dirty="0" smtClean="0"/>
              <a:t>ow we frame climate solutions influences skepticism of climate science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52600"/>
            <a:ext cx="10972800" cy="4389120"/>
          </a:xfrm>
        </p:spPr>
        <p:txBody>
          <a:bodyPr>
            <a:normAutofit/>
          </a:bodyPr>
          <a:lstStyle/>
          <a:p>
            <a:r>
              <a:rPr lang="en-US" dirty="0" smtClean="0"/>
              <a:t>Costs of climate solutions lead Republicans to disbelieve climate science</a:t>
            </a:r>
          </a:p>
          <a:p>
            <a:pPr lvl="1"/>
            <a:r>
              <a:rPr lang="en-US" dirty="0" smtClean="0"/>
              <a:t>Climate solution of “promoting green tech” vs. “regulating industry”</a:t>
            </a:r>
          </a:p>
          <a:p>
            <a:r>
              <a:rPr lang="en-US" dirty="0"/>
              <a:t>“I don’t like the solution, so I discount that there’s a problem.”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6858000" y="-31157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b="1" dirty="0"/>
          </a:p>
        </p:txBody>
      </p:sp>
      <p:grpSp>
        <p:nvGrpSpPr>
          <p:cNvPr id="14" name="Group 13"/>
          <p:cNvGrpSpPr/>
          <p:nvPr/>
        </p:nvGrpSpPr>
        <p:grpSpPr>
          <a:xfrm>
            <a:off x="457200" y="3200400"/>
            <a:ext cx="11125200" cy="3101458"/>
            <a:chOff x="457200" y="3451742"/>
            <a:chExt cx="11125200" cy="3101458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/>
            <a:srcRect l="6422" t="8144" r="9175" b="25560"/>
            <a:stretch/>
          </p:blipFill>
          <p:spPr>
            <a:xfrm>
              <a:off x="457200" y="3451742"/>
              <a:ext cx="7010400" cy="3101458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8077200" y="4264455"/>
              <a:ext cx="914400" cy="6463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8077200" y="5343735"/>
              <a:ext cx="914400" cy="65110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991600" y="4249941"/>
              <a:ext cx="2590800" cy="6463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Solve climate change by promoting green tech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991600" y="5319486"/>
              <a:ext cx="2590800" cy="6463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Solve climate change </a:t>
              </a:r>
              <a:r>
                <a:rPr lang="en-US" dirty="0" smtClean="0"/>
                <a:t>by regulating industry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228601" y="6248400"/>
            <a:ext cx="1173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Soure</a:t>
            </a:r>
            <a:r>
              <a:rPr lang="en-US" dirty="0" smtClean="0"/>
              <a:t>: Campbell</a:t>
            </a:r>
            <a:r>
              <a:rPr lang="en-US" dirty="0"/>
              <a:t>, T. H. and A. C. Kay. 2014. </a:t>
            </a:r>
            <a:r>
              <a:rPr lang="en-US" u="sng" dirty="0"/>
              <a:t>Solution aversion: On the relation between ideology and motivated disbelief</a:t>
            </a:r>
            <a:r>
              <a:rPr lang="en-US" dirty="0"/>
              <a:t>. </a:t>
            </a:r>
            <a:r>
              <a:rPr lang="en-US" i="1" dirty="0"/>
              <a:t>Journal of Personality and Social Psychology</a:t>
            </a:r>
            <a:r>
              <a:rPr lang="en-US" dirty="0"/>
              <a:t> 107(5): 809-824.US: American Psychological Association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32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Psychological insight: </a:t>
            </a:r>
            <a:br>
              <a:rPr lang="en-US" dirty="0"/>
            </a:br>
            <a:r>
              <a:rPr lang="en-US" dirty="0" smtClean="0"/>
              <a:t>Barriers </a:t>
            </a:r>
            <a:r>
              <a:rPr lang="en-US" dirty="0" smtClean="0"/>
              <a:t>to understanding climate change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Beliefs influence perceptions, not vice versa</a:t>
            </a:r>
          </a:p>
          <a:p>
            <a:pPr lvl="1"/>
            <a:r>
              <a:rPr lang="en-US" dirty="0" smtClean="0"/>
              <a:t>Farmers </a:t>
            </a:r>
            <a:r>
              <a:rPr lang="en-US" dirty="0" smtClean="0"/>
              <a:t>see what they believe, not believe what they see</a:t>
            </a:r>
          </a:p>
          <a:p>
            <a:r>
              <a:rPr lang="en-US" dirty="0" smtClean="0"/>
              <a:t>We believe personal experience, not the statistics</a:t>
            </a:r>
          </a:p>
          <a:p>
            <a:r>
              <a:rPr lang="en-US" dirty="0" smtClean="0"/>
              <a:t>Perceptions </a:t>
            </a:r>
            <a:r>
              <a:rPr lang="en-US" dirty="0"/>
              <a:t>about </a:t>
            </a:r>
            <a:r>
              <a:rPr lang="en-US" dirty="0" smtClean="0"/>
              <a:t>climate change causes </a:t>
            </a:r>
            <a:r>
              <a:rPr lang="en-US" dirty="0"/>
              <a:t>and </a:t>
            </a:r>
            <a:r>
              <a:rPr lang="en-US" dirty="0" smtClean="0"/>
              <a:t>consequences </a:t>
            </a:r>
            <a:r>
              <a:rPr lang="en-US" dirty="0"/>
              <a:t>are </a:t>
            </a:r>
            <a:r>
              <a:rPr lang="en-US" dirty="0" smtClean="0"/>
              <a:t>socially constructed </a:t>
            </a:r>
            <a:r>
              <a:rPr lang="en-US" dirty="0"/>
              <a:t>within </a:t>
            </a:r>
            <a:r>
              <a:rPr lang="en-US" dirty="0" smtClean="0"/>
              <a:t>communities and lead us to “attend </a:t>
            </a:r>
            <a:r>
              <a:rPr lang="en-US" dirty="0"/>
              <a:t>to, fear, and socially </a:t>
            </a:r>
            <a:r>
              <a:rPr lang="en-US" dirty="0" smtClean="0"/>
              <a:t>amplify some </a:t>
            </a:r>
            <a:r>
              <a:rPr lang="en-US" dirty="0"/>
              <a:t>risks while ignoring, discounting, or </a:t>
            </a:r>
            <a:r>
              <a:rPr lang="en-US" dirty="0" smtClean="0"/>
              <a:t>attenuating others” (Weber 2010)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402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Psychological insight: </a:t>
            </a:r>
            <a:br>
              <a:rPr lang="en-US" dirty="0"/>
            </a:br>
            <a:r>
              <a:rPr lang="en-US" dirty="0" smtClean="0"/>
              <a:t>Barriers to worrying about climate change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Availability heuristic: whether we believe something depends on whether we can think of examples</a:t>
            </a:r>
          </a:p>
          <a:p>
            <a:pPr lvl="1"/>
            <a:r>
              <a:rPr lang="en-US" dirty="0"/>
              <a:t>Use </a:t>
            </a:r>
            <a:r>
              <a:rPr lang="en-US" b="1" i="1" u="sng" dirty="0" smtClean="0"/>
              <a:t>easily-available and recent memories </a:t>
            </a:r>
            <a:r>
              <a:rPr lang="en-US" dirty="0"/>
              <a:t>to estimate likelihood of things </a:t>
            </a:r>
            <a:r>
              <a:rPr lang="en-US" dirty="0" smtClean="0"/>
              <a:t>happening, regardless of how rare we know them to be</a:t>
            </a:r>
          </a:p>
          <a:p>
            <a:pPr lvl="1"/>
            <a:r>
              <a:rPr lang="en-US" dirty="0" smtClean="0"/>
              <a:t>OVER-worry about things that have happened recently</a:t>
            </a:r>
          </a:p>
          <a:p>
            <a:pPr lvl="1"/>
            <a:r>
              <a:rPr lang="en-US" dirty="0" smtClean="0"/>
              <a:t>UNDER-worry about rare things that haven’t happened for awhile</a:t>
            </a:r>
            <a:endParaRPr lang="en-US" dirty="0"/>
          </a:p>
          <a:p>
            <a:r>
              <a:rPr lang="en-US" dirty="0" smtClean="0"/>
              <a:t>Not </a:t>
            </a:r>
            <a:r>
              <a:rPr lang="en-US" dirty="0"/>
              <a:t>scared enough by rare events, but </a:t>
            </a:r>
            <a:r>
              <a:rPr lang="en-US" dirty="0" smtClean="0"/>
              <a:t>scared </a:t>
            </a:r>
            <a:r>
              <a:rPr lang="en-US" dirty="0"/>
              <a:t>too much when they </a:t>
            </a:r>
            <a:r>
              <a:rPr lang="en-US" dirty="0" smtClean="0"/>
              <a:t>happen</a:t>
            </a:r>
            <a:r>
              <a:rPr lang="en-US" dirty="0"/>
              <a:t> (Sandy/Katrina; Fukushima; earthquakes</a:t>
            </a:r>
            <a:r>
              <a:rPr lang="en-US" dirty="0" smtClean="0"/>
              <a:t>). Overreact </a:t>
            </a:r>
            <a:r>
              <a:rPr lang="en-US" dirty="0"/>
              <a:t>after major event </a:t>
            </a:r>
            <a:r>
              <a:rPr lang="en-US" dirty="0" smtClean="0"/>
              <a:t>but </a:t>
            </a:r>
            <a:r>
              <a:rPr lang="en-US" dirty="0"/>
              <a:t>then “falls off radar</a:t>
            </a:r>
            <a:r>
              <a:rPr lang="en-US" dirty="0" smtClean="0"/>
              <a:t>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879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Psychological insight: </a:t>
            </a:r>
            <a:br>
              <a:rPr lang="en-US" dirty="0"/>
            </a:br>
            <a:r>
              <a:rPr lang="en-US" dirty="0"/>
              <a:t>Barriers to worrying about climate change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Finite pool of worry</a:t>
            </a:r>
          </a:p>
          <a:p>
            <a:pPr lvl="1"/>
            <a:r>
              <a:rPr lang="en-US" dirty="0" smtClean="0"/>
              <a:t>Can only worry about so much: if worry more about climate change, we worry less about other things </a:t>
            </a:r>
          </a:p>
          <a:p>
            <a:pPr lvl="1"/>
            <a:r>
              <a:rPr lang="en-US" dirty="0" smtClean="0"/>
              <a:t>If worry more about other things (like the economy), we worry less about climate change, with no change in the objective risks</a:t>
            </a:r>
          </a:p>
        </p:txBody>
      </p:sp>
    </p:spTree>
    <p:extLst>
      <p:ext uri="{BB962C8B-B14F-4D97-AF65-F5344CB8AC3E}">
        <p14:creationId xmlns:p14="http://schemas.microsoft.com/office/powerpoint/2010/main" val="4157687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Psychological insight: </a:t>
            </a:r>
            <a:br>
              <a:rPr lang="en-US" dirty="0" smtClean="0"/>
            </a:br>
            <a:r>
              <a:rPr lang="en-US" dirty="0" smtClean="0"/>
              <a:t>Barriers to taking action on climate change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Single action bias</a:t>
            </a:r>
          </a:p>
          <a:p>
            <a:pPr lvl="1"/>
            <a:r>
              <a:rPr lang="en-US" dirty="0" smtClean="0"/>
              <a:t>“Regardless of which single action is taken first, decision makers have a tendency not to take any further action, presumably because the first action suffices in reducing the feeling of worry or vulnerability.”</a:t>
            </a:r>
          </a:p>
        </p:txBody>
      </p:sp>
    </p:spTree>
    <p:extLst>
      <p:ext uri="{BB962C8B-B14F-4D97-AF65-F5344CB8AC3E}">
        <p14:creationId xmlns:p14="http://schemas.microsoft.com/office/powerpoint/2010/main" val="1767536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Psychological insight: </a:t>
            </a:r>
            <a:br>
              <a:rPr lang="en-US" dirty="0"/>
            </a:br>
            <a:r>
              <a:rPr lang="en-US" dirty="0"/>
              <a:t>Barriers to taking action on climate change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35480"/>
            <a:ext cx="10972800" cy="4617720"/>
          </a:xfrm>
        </p:spPr>
        <p:txBody>
          <a:bodyPr>
            <a:normAutofit/>
          </a:bodyPr>
          <a:lstStyle/>
          <a:p>
            <a:r>
              <a:rPr lang="en-US" dirty="0"/>
              <a:t>Status quo bias</a:t>
            </a:r>
          </a:p>
          <a:p>
            <a:pPr lvl="1"/>
            <a:r>
              <a:rPr lang="en-US" dirty="0"/>
              <a:t>“People do not move away from hazards even when they are aware of them”</a:t>
            </a:r>
          </a:p>
          <a:p>
            <a:pPr lvl="1"/>
            <a:r>
              <a:rPr lang="en-US" dirty="0"/>
              <a:t>Won’t move into bad situation but will stay in one</a:t>
            </a:r>
          </a:p>
          <a:p>
            <a:r>
              <a:rPr lang="en-US" dirty="0"/>
              <a:t>“Nudge” issues: wherever we start, there we stay</a:t>
            </a:r>
          </a:p>
          <a:p>
            <a:pPr lvl="1"/>
            <a:r>
              <a:rPr lang="en-US" dirty="0"/>
              <a:t>Netflix subscriptions</a:t>
            </a:r>
          </a:p>
          <a:p>
            <a:pPr lvl="1"/>
            <a:r>
              <a:rPr lang="en-US" dirty="0"/>
              <a:t>Policies can make a difference – UK auto-enrollment in retirement plan</a:t>
            </a:r>
          </a:p>
          <a:p>
            <a:pPr lvl="1"/>
            <a:r>
              <a:rPr lang="en-US" dirty="0" err="1"/>
              <a:t>Env’l</a:t>
            </a:r>
            <a:r>
              <a:rPr lang="en-US" dirty="0"/>
              <a:t> </a:t>
            </a:r>
            <a:r>
              <a:rPr lang="en-US" dirty="0" smtClean="0"/>
              <a:t>options: </a:t>
            </a:r>
            <a:r>
              <a:rPr lang="en-US" dirty="0" err="1" smtClean="0"/>
              <a:t>EWEB</a:t>
            </a:r>
            <a:r>
              <a:rPr lang="en-US" dirty="0" smtClean="0"/>
              <a:t> could make </a:t>
            </a:r>
            <a:r>
              <a:rPr lang="en-US" dirty="0"/>
              <a:t>green (not brown) energy the “default”</a:t>
            </a:r>
          </a:p>
          <a:p>
            <a:pPr lvl="2"/>
            <a:r>
              <a:rPr lang="en-US" dirty="0"/>
              <a:t>People retain freedom but behave differently</a:t>
            </a:r>
          </a:p>
          <a:p>
            <a:pPr lvl="2"/>
            <a:r>
              <a:rPr lang="en-US" dirty="0"/>
              <a:t>Sometimes people prefer the default, even if they </a:t>
            </a:r>
            <a:r>
              <a:rPr lang="en-US" dirty="0" smtClean="0"/>
              <a:t>won’t choose </a:t>
            </a:r>
            <a:r>
              <a:rPr lang="en-US" dirty="0"/>
              <a:t>it</a:t>
            </a:r>
          </a:p>
        </p:txBody>
      </p:sp>
    </p:spTree>
    <p:extLst>
      <p:ext uri="{BB962C8B-B14F-4D97-AF65-F5344CB8AC3E}">
        <p14:creationId xmlns:p14="http://schemas.microsoft.com/office/powerpoint/2010/main" val="3738462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Psychological insight: </a:t>
            </a:r>
            <a:br>
              <a:rPr lang="en-US" dirty="0"/>
            </a:br>
            <a:r>
              <a:rPr lang="en-US" dirty="0"/>
              <a:t>Barriers to taking action on climate change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Optimistic biases (Weinstein, 1980): Uncertainty promotes optimism</a:t>
            </a:r>
          </a:p>
          <a:p>
            <a:r>
              <a:rPr lang="en-US" dirty="0" smtClean="0"/>
              <a:t>Not my fault</a:t>
            </a:r>
          </a:p>
          <a:p>
            <a:r>
              <a:rPr lang="en-US" dirty="0" smtClean="0"/>
              <a:t>Commons dilemma </a:t>
            </a:r>
          </a:p>
          <a:p>
            <a:pPr lvl="1"/>
            <a:r>
              <a:rPr lang="en-US" dirty="0" smtClean="0"/>
              <a:t>Undercuts responsibility and action</a:t>
            </a:r>
          </a:p>
          <a:p>
            <a:pPr lvl="1"/>
            <a:r>
              <a:rPr lang="en-US" dirty="0" smtClean="0"/>
              <a:t>Lack of “efficacy” – feeling that you can make a difference</a:t>
            </a:r>
          </a:p>
          <a:p>
            <a:r>
              <a:rPr lang="en-US" dirty="0" smtClean="0"/>
              <a:t>Moral judgment system ill-equipped to recognize and deal with unintended outcome of our own behavior (Markowitz &amp; </a:t>
            </a:r>
            <a:r>
              <a:rPr lang="en-US" dirty="0" err="1" smtClean="0"/>
              <a:t>Shariff</a:t>
            </a:r>
            <a:r>
              <a:rPr lang="en-US" dirty="0" smtClean="0"/>
              <a:t>, 2012)</a:t>
            </a:r>
          </a:p>
          <a:p>
            <a:pPr lvl="1"/>
            <a:r>
              <a:rPr lang="en-US" dirty="0" smtClean="0"/>
              <a:t>No obvious villain to blame</a:t>
            </a:r>
          </a:p>
          <a:p>
            <a:pPr lvl="1"/>
            <a:r>
              <a:rPr lang="en-US" dirty="0" smtClean="0"/>
              <a:t>Unintentional side-effect of modern life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9662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Psych 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How can we use these insights to address the problem of climate change?</a:t>
            </a:r>
          </a:p>
          <a:p>
            <a:pPr lvl="1"/>
            <a:r>
              <a:rPr lang="en-US" smtClean="0"/>
              <a:t>Default options: e.g., green energy</a:t>
            </a:r>
          </a:p>
          <a:p>
            <a:pPr lvl="1"/>
            <a:r>
              <a:rPr lang="en-US" smtClean="0"/>
              <a:t>Framing: risk seeking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9501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542</TotalTime>
  <Words>1599</Words>
  <Application>Microsoft Office PowerPoint</Application>
  <PresentationFormat>Widescreen</PresentationFormat>
  <Paragraphs>280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Constantia</vt:lpstr>
      <vt:lpstr>Wingdings 2</vt:lpstr>
      <vt:lpstr>Flow</vt:lpstr>
      <vt:lpstr>Different Explanations of Climate Change</vt:lpstr>
      <vt:lpstr>Final Paper Discussion</vt:lpstr>
      <vt:lpstr>Comparing countries</vt:lpstr>
      <vt:lpstr>Comparing countries</vt:lpstr>
      <vt:lpstr>Introduction to psychology of climate change</vt:lpstr>
      <vt:lpstr>I&gt;clicker: “Reuse towels” message in hotel: Which do you think will work best?</vt:lpstr>
      <vt:lpstr>Psychology and Climate Change</vt:lpstr>
      <vt:lpstr>People not as “rational” as you think Three myths of Behavior Change</vt:lpstr>
      <vt:lpstr>Lots of evidence that  we do not act rationally</vt:lpstr>
      <vt:lpstr>Psychological insight:  Experience more important than description</vt:lpstr>
      <vt:lpstr>I&gt;Clicker Lifetime risk of death by type of vehicle</vt:lpstr>
      <vt:lpstr>I&gt;Clicker Lifetime risk of death by type of vehicle</vt:lpstr>
      <vt:lpstr>Two systems of assessing the world and making choices for action</vt:lpstr>
      <vt:lpstr>Psychological insights:  People look for information selectively</vt:lpstr>
      <vt:lpstr>Psychological insight:  How information is “framed” matters</vt:lpstr>
      <vt:lpstr>Framing: how we frame climate solutions influences skepticism of climate science</vt:lpstr>
      <vt:lpstr>Psychological insight:  Barriers to understanding climate change </vt:lpstr>
      <vt:lpstr>Psychological insight:  Barriers to worrying about climate change </vt:lpstr>
      <vt:lpstr>Psychological insight:  Barriers to worrying about climate change </vt:lpstr>
      <vt:lpstr>Psychological insight:  Barriers to taking action on climate change </vt:lpstr>
      <vt:lpstr>Psychological insight:  Barriers to taking action on climate change </vt:lpstr>
      <vt:lpstr>Psychological insight:  Barriers to taking action on climate change </vt:lpstr>
      <vt:lpstr>Psych discussion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Ronald B. Mitchell</dc:creator>
  <cp:lastModifiedBy>Ronald Mitchell</cp:lastModifiedBy>
  <cp:revision>163</cp:revision>
  <dcterms:created xsi:type="dcterms:W3CDTF">2012-11-07T00:07:59Z</dcterms:created>
  <dcterms:modified xsi:type="dcterms:W3CDTF">2019-11-04T05:56:49Z</dcterms:modified>
</cp:coreProperties>
</file>