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  <p:sldMasterId id="2147483687" r:id="rId2"/>
  </p:sldMasterIdLst>
  <p:sldIdLst>
    <p:sldId id="286" r:id="rId3"/>
    <p:sldId id="269" r:id="rId4"/>
    <p:sldId id="263" r:id="rId5"/>
    <p:sldId id="274" r:id="rId6"/>
    <p:sldId id="267" r:id="rId7"/>
    <p:sldId id="268" r:id="rId8"/>
    <p:sldId id="264" r:id="rId9"/>
    <p:sldId id="275" r:id="rId10"/>
    <p:sldId id="276" r:id="rId11"/>
    <p:sldId id="277" r:id="rId12"/>
    <p:sldId id="278" r:id="rId13"/>
    <p:sldId id="287" r:id="rId14"/>
    <p:sldId id="282" r:id="rId15"/>
    <p:sldId id="283" r:id="rId16"/>
    <p:sldId id="284" r:id="rId17"/>
    <p:sldId id="285" r:id="rId18"/>
    <p:sldId id="288" r:id="rId19"/>
    <p:sldId id="281" r:id="rId20"/>
    <p:sldId id="266" r:id="rId21"/>
    <p:sldId id="258" r:id="rId22"/>
    <p:sldId id="259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432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93F17-4FFA-405E-94BB-F5C11011983C}" type="datetimeFigureOut">
              <a:rPr lang="en-US" smtClean="0"/>
              <a:t>10/29/2018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8C175-AA99-47D1-8FAC-97B496FC85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558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7200" y="274638"/>
            <a:ext cx="9855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93F17-4FFA-405E-94BB-F5C11011983C}" type="datetimeFigureOut">
              <a:rPr lang="en-US" smtClean="0"/>
              <a:t>10/29/2018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8C175-AA99-47D1-8FAC-97B496FC85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950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93F17-4FFA-405E-94BB-F5C11011983C}" type="datetimeFigureOut">
              <a:rPr lang="en-US" smtClean="0"/>
              <a:t>10/29/2018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8C175-AA99-47D1-8FAC-97B496FC85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286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7200" y="274638"/>
            <a:ext cx="9855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93F17-4FFA-405E-94BB-F5C11011983C}" type="datetimeFigureOut">
              <a:rPr lang="en-US" smtClean="0"/>
              <a:t>10/29/2018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8C175-AA99-47D1-8FAC-97B496FC85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285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7200" y="274638"/>
            <a:ext cx="98552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93F17-4FFA-405E-94BB-F5C11011983C}" type="datetimeFigureOut">
              <a:rPr lang="en-US" smtClean="0"/>
              <a:t>10/29/2018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8C175-AA99-47D1-8FAC-97B496FC85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322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7200" y="274638"/>
            <a:ext cx="9855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93F17-4FFA-405E-94BB-F5C11011983C}" type="datetimeFigureOut">
              <a:rPr lang="en-US" smtClean="0"/>
              <a:t>10/29/2018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8C175-AA99-47D1-8FAC-97B496FC85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389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93F17-4FFA-405E-94BB-F5C11011983C}" type="datetimeFigureOut">
              <a:rPr lang="en-US" smtClean="0"/>
              <a:t>10/29/2018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8C175-AA99-47D1-8FAC-97B496FC85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977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93F17-4FFA-405E-94BB-F5C11011983C}" type="datetimeFigureOut">
              <a:rPr lang="en-US" smtClean="0"/>
              <a:t>10/29/2018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8C175-AA99-47D1-8FAC-97B496FC85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7717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93F17-4FFA-405E-94BB-F5C11011983C}" type="datetimeFigureOut">
              <a:rPr lang="en-US" smtClean="0"/>
              <a:t>10/29/2018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8C175-AA99-47D1-8FAC-97B496FC85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029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7200" y="274638"/>
            <a:ext cx="9855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93F17-4FFA-405E-94BB-F5C11011983C}" type="datetimeFigureOut">
              <a:rPr lang="en-US" smtClean="0"/>
              <a:t>10/29/2018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8C175-AA99-47D1-8FAC-97B496FC85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1523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93F17-4FFA-405E-94BB-F5C11011983C}" type="datetimeFigureOut">
              <a:rPr lang="en-US" smtClean="0"/>
              <a:t>10/29/2018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8C175-AA99-47D1-8FAC-97B496FC85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8460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B51D9-70EC-43E6-B42C-D38A33BBDF84}" type="datetimeFigureOut">
              <a:rPr lang="en-US" smtClean="0"/>
              <a:t>10/29/2018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720F5-0D54-4724-A732-B133C7FAD2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6579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10/29/2018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2954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10/29/2018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4841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10/29/2018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9281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10/29/2018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1730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10/29/2018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6874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10/29/2018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743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10/29/2018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9027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10/29/2018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8397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10/29/2018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399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10/29/2018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4721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D1A25-3BD9-4325-9B7B-3A1F4D45D241}" type="datetimeFigureOut">
              <a:rPr lang="en-US" smtClean="0"/>
              <a:pPr/>
              <a:t>10/29/2018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103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 cstate="print">
            <a:lum/>
          </a:blip>
          <a:srcRect/>
          <a:stretch>
            <a:fillRect r="84000" b="8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893F17-4FFA-405E-94BB-F5C11011983C}" type="datetimeFigureOut">
              <a:rPr lang="en-US" smtClean="0"/>
              <a:t>10/29/2018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58C175-AA99-47D1-8FAC-97B496FC85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566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FD1A25-3BD9-4325-9B7B-3A1F4D45D241}" type="datetimeFigureOut">
              <a:rPr lang="en-US" smtClean="0"/>
              <a:pPr/>
              <a:t>10/29/2018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2BC5B5-F9A5-46FF-9442-CF1EF4DB35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173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will States form institutions:</a:t>
            </a:r>
            <a:br>
              <a:rPr lang="en-US" dirty="0" smtClean="0"/>
            </a:br>
            <a:r>
              <a:rPr lang="en-US" dirty="0" smtClean="0"/>
              <a:t>Human rights and environment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4422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When do states form institutions?</a:t>
            </a:r>
            <a:br>
              <a:rPr lang="en-US" smtClean="0"/>
            </a:br>
            <a:r>
              <a:rPr lang="en-US" smtClean="0"/>
              <a:t>Some key ideas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mtClean="0"/>
              <a:t>Changes in interests or perspectives of powerful states</a:t>
            </a:r>
          </a:p>
          <a:p>
            <a:pPr lvl="1"/>
            <a:r>
              <a:rPr lang="en-US" smtClean="0"/>
              <a:t>Bretton Woods institutions – US interests in benefits of improved world economy after WWII</a:t>
            </a:r>
          </a:p>
          <a:p>
            <a:pPr lvl="1"/>
            <a:r>
              <a:rPr lang="en-US" smtClean="0"/>
              <a:t>Civil rights and women’s rights in US</a:t>
            </a:r>
          </a:p>
          <a:p>
            <a:pPr lvl="1"/>
            <a:r>
              <a:rPr lang="en-US" smtClean="0"/>
              <a:t>BUT exceptions: 1951 Convention on Equal Pay BEFORE 1963 US Equal Pay Act</a:t>
            </a:r>
          </a:p>
          <a:p>
            <a:r>
              <a:rPr lang="en-US" smtClean="0"/>
              <a:t>“Crises” or exogenous shocks that harm powerful states</a:t>
            </a:r>
          </a:p>
          <a:p>
            <a:pPr lvl="1"/>
            <a:r>
              <a:rPr lang="en-US" smtClean="0"/>
              <a:t>1948 Genocide Convention: Holocaust not 1915 Armenian genocide </a:t>
            </a:r>
          </a:p>
          <a:p>
            <a:pPr lvl="1"/>
            <a:r>
              <a:rPr lang="en-US" smtClean="0"/>
              <a:t>Oil spills off developed states</a:t>
            </a:r>
          </a:p>
          <a:p>
            <a:pPr lvl="1"/>
            <a:r>
              <a:rPr lang="en-US" smtClean="0"/>
              <a:t>Basel I, II, III and global financial crises</a:t>
            </a:r>
          </a:p>
          <a:p>
            <a:r>
              <a:rPr lang="en-US" smtClean="0"/>
              <a:t>Issues put on agenda of states by NGOs</a:t>
            </a:r>
          </a:p>
          <a:p>
            <a:r>
              <a:rPr lang="en-US" smtClean="0"/>
              <a:t>When things get “bad enough”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8778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Human Rights:</a:t>
            </a:r>
            <a:br>
              <a:rPr lang="en-US" smtClean="0"/>
            </a:br>
            <a:r>
              <a:rPr lang="en-US" smtClean="0"/>
              <a:t>Carpenter, Setting Advocacy Agenda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mtClean="0"/>
              <a:t>Why do some issues get on agenda but others don’t?</a:t>
            </a:r>
          </a:p>
          <a:p>
            <a:pPr lvl="1"/>
            <a:r>
              <a:rPr lang="en-US" smtClean="0"/>
              <a:t>Nature of problems, e.g., identifiable actor, deliberate action, bodily harm</a:t>
            </a:r>
          </a:p>
          <a:p>
            <a:pPr lvl="1"/>
            <a:r>
              <a:rPr lang="en-US" smtClean="0"/>
              <a:t>Resonate with larger norms: e.g., rights, similar weapons, etc.</a:t>
            </a:r>
          </a:p>
          <a:p>
            <a:pPr lvl="1"/>
            <a:r>
              <a:rPr lang="en-US" smtClean="0"/>
              <a:t>Individuals championing an issue: problems are socially constructed by real people</a:t>
            </a:r>
          </a:p>
          <a:p>
            <a:r>
              <a:rPr lang="en-US" smtClean="0"/>
              <a:t>Examples:</a:t>
            </a:r>
          </a:p>
          <a:p>
            <a:pPr lvl="1"/>
            <a:r>
              <a:rPr lang="en-US" smtClean="0"/>
              <a:t>No action on children born of wartime rape but action on child soldiers and girls in war; also landmines vs. cluster munitions </a:t>
            </a:r>
          </a:p>
          <a:p>
            <a:pPr lvl="1"/>
            <a:r>
              <a:rPr lang="en-US" smtClean="0"/>
              <a:t>There are “gatekeepers” who make a difference</a:t>
            </a:r>
          </a:p>
          <a:p>
            <a:pPr lvl="1"/>
            <a:r>
              <a:rPr lang="en-US" smtClean="0"/>
              <a:t>Advocates are “highly selective” about what they champion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145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Human Rights and Transnational Activist Networks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Transnational advocacy networks: “actors working internationally on an issue, who are bound together by shared values, a common discourse, and dense exchanges of information and services” (Keck and Sikkink, 89).</a:t>
            </a:r>
          </a:p>
          <a:p>
            <a:pPr lvl="1"/>
            <a:r>
              <a:rPr lang="en-US" smtClean="0"/>
              <a:t>“What is novel [is their ability] to mobilize information strategically to help create new issues and categories, and to persuade, pressurize, and gain leverage over much more powerful organizations and governments” (Keck and Sikkink, 89).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2588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How TANs Work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mtClean="0"/>
              <a:t>Rights claims</a:t>
            </a:r>
          </a:p>
          <a:p>
            <a:r>
              <a:rPr lang="en-US" smtClean="0"/>
              <a:t>Boomerang processes</a:t>
            </a:r>
          </a:p>
          <a:p>
            <a:r>
              <a:rPr lang="en-US" smtClean="0"/>
              <a:t>Tactic 1: Information politics </a:t>
            </a:r>
          </a:p>
          <a:p>
            <a:r>
              <a:rPr lang="en-US" smtClean="0"/>
              <a:t>Tactic 2: Symbolic politics </a:t>
            </a:r>
          </a:p>
          <a:p>
            <a:r>
              <a:rPr lang="en-US" smtClean="0"/>
              <a:t>Tactic 3: Leverage politics (material or moral leverage)</a:t>
            </a:r>
          </a:p>
          <a:p>
            <a:r>
              <a:rPr lang="en-US" smtClean="0"/>
              <a:t>Tactic 4: Accountability politics - rhetorical entrapment </a:t>
            </a:r>
          </a:p>
          <a:p>
            <a:r>
              <a:rPr lang="en-US" smtClean="0"/>
              <a:t>Framing and discourse: Fancy words --- what do they mean?  </a:t>
            </a:r>
          </a:p>
          <a:p>
            <a:pPr lvl="1"/>
            <a:r>
              <a:rPr lang="en-US" smtClean="0"/>
              <a:t>Core idea of framing </a:t>
            </a:r>
          </a:p>
          <a:p>
            <a:pPr lvl="1"/>
            <a:r>
              <a:rPr lang="en-US" smtClean="0"/>
              <a:t>States are not the only ones in control of how we talk about things</a:t>
            </a:r>
          </a:p>
          <a:p>
            <a:pPr lvl="1"/>
            <a:r>
              <a:rPr lang="en-US" smtClean="0"/>
              <a:t>Frame alignment and resonance </a:t>
            </a:r>
          </a:p>
          <a:p>
            <a:pPr lvl="1"/>
            <a:r>
              <a:rPr lang="en-US" smtClean="0"/>
              <a:t>Causal stories </a:t>
            </a:r>
          </a:p>
          <a:p>
            <a:pPr lvl="0"/>
            <a:r>
              <a:rPr lang="en-US" smtClean="0"/>
              <a:t>Timing matters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2281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When will TANs Emerge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When domestic groups can’t get satisfaction from own government</a:t>
            </a:r>
          </a:p>
          <a:p>
            <a:r>
              <a:rPr lang="en-US" smtClean="0"/>
              <a:t>When ‘political entrepreneurs’ see networking as helping their goals</a:t>
            </a:r>
          </a:p>
          <a:p>
            <a:r>
              <a:rPr lang="en-US" smtClean="0"/>
              <a:t>When “international conferences and other forms of international contacts create arenas for forming and strengthening networks”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3281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Environmental problems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smtClean="0"/>
              <a:t>All environmental problems are not alike</a:t>
            </a:r>
          </a:p>
          <a:p>
            <a:pPr lvl="1"/>
            <a:r>
              <a:rPr lang="en-US" smtClean="0"/>
              <a:t>Some are Tragedies of the Commons, some are not</a:t>
            </a:r>
          </a:p>
          <a:p>
            <a:r>
              <a:rPr lang="en-US" smtClean="0"/>
              <a:t>Basic argument: </a:t>
            </a:r>
          </a:p>
          <a:p>
            <a:pPr lvl="1"/>
            <a:r>
              <a:rPr lang="en-US" smtClean="0"/>
              <a:t>Collaboration (ToC) symmetric externality: All states prefer cooperation so issue-specific reciprocity works. Coercion/incentives unnecessary. </a:t>
            </a:r>
          </a:p>
          <a:p>
            <a:pPr lvl="1"/>
            <a:r>
              <a:rPr lang="en-US" smtClean="0"/>
              <a:t>Upstream/Downstream asymmetric externalities: harder distribution &amp; enforcement problems. Requires linkage, either incentives or coercion. Choice depends on power balance between up and down states.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254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When do states form institutions?</a:t>
            </a:r>
            <a:br>
              <a:rPr lang="en-US" smtClean="0"/>
            </a:br>
            <a:r>
              <a:rPr lang="en-US" smtClean="0"/>
              <a:t>It depends on the type of problem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1613" y="1774206"/>
            <a:ext cx="6707188" cy="48551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0934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When do states form institutions?</a:t>
            </a:r>
            <a:br>
              <a:rPr lang="en-US" smtClean="0"/>
            </a:br>
            <a:r>
              <a:rPr lang="en-US" smtClean="0"/>
              <a:t>It depends on the type of problem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8603" y="1774206"/>
            <a:ext cx="6707188" cy="48551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095208" y="3247072"/>
            <a:ext cx="457279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At what point should we expect to see an international institution form?</a:t>
            </a:r>
          </a:p>
          <a:p>
            <a:endParaRPr lang="en-US" b="1" dirty="0">
              <a:solidFill>
                <a:srgbClr val="FF0000"/>
              </a:solidFill>
            </a:endParaRPr>
          </a:p>
          <a:p>
            <a:r>
              <a:rPr lang="en-US" b="1" dirty="0">
                <a:solidFill>
                  <a:srgbClr val="FF0000"/>
                </a:solidFill>
              </a:rPr>
              <a:t>What would be needed to prompt efforts to form an international institution?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7482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When do states form institutions?</a:t>
            </a:r>
            <a:br>
              <a:rPr lang="en-US" smtClean="0"/>
            </a:br>
            <a:r>
              <a:rPr lang="en-US" smtClean="0"/>
              <a:t>It depends on the type of problem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1613" y="1774206"/>
            <a:ext cx="6707188" cy="48551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7749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When do states form institutions?</a:t>
            </a:r>
            <a:br>
              <a:rPr lang="en-US" smtClean="0"/>
            </a:br>
            <a:r>
              <a:rPr lang="en-US" smtClean="0"/>
              <a:t>It depends on the type of problem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1613" y="1774206"/>
            <a:ext cx="6707188" cy="48551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095208" y="3247072"/>
            <a:ext cx="457279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At what point should we expect to see an international institution form?</a:t>
            </a:r>
          </a:p>
          <a:p>
            <a:endParaRPr lang="en-US" b="1" dirty="0">
              <a:solidFill>
                <a:srgbClr val="FF0000"/>
              </a:solidFill>
            </a:endParaRPr>
          </a:p>
          <a:p>
            <a:r>
              <a:rPr lang="en-US" b="1" dirty="0">
                <a:solidFill>
                  <a:srgbClr val="FF0000"/>
                </a:solidFill>
              </a:rPr>
              <a:t>What would be needed to prompt efforts to form an international institution?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3039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will states design institutions:</a:t>
            </a:r>
            <a:br>
              <a:rPr lang="en-US" dirty="0" smtClean="0"/>
            </a:br>
            <a:r>
              <a:rPr lang="en-US" dirty="0" smtClean="0"/>
              <a:t>Revisiting Hypotheses 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3961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Hypotheses re:</a:t>
            </a:r>
            <a:br>
              <a:rPr lang="en-US" smtClean="0"/>
            </a:br>
            <a:r>
              <a:rPr lang="en-US" smtClean="0"/>
              <a:t>Problem Structure / Institutional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mtClean="0"/>
              <a:t>Conflict/cooperation: if relevant actors prefer outcomes of conflict more than viable alternatives: NO institution</a:t>
            </a:r>
          </a:p>
          <a:p>
            <a:r>
              <a:rPr lang="en-US" smtClean="0"/>
              <a:t>Capacities 1: if capacity for BAD behavior depends on others: REGULATORY institution which LIMITS membership to capable states and COMMON obligations to ban behaviors that would allow others to engage in bad behavior</a:t>
            </a:r>
          </a:p>
          <a:p>
            <a:r>
              <a:rPr lang="en-US" smtClean="0"/>
              <a:t>Capacities 2: if some actors lack CAPACITY for GOOD behavior: PROGRAMMATIC institution which EXPANDS membership and DIFFERENTIATED obligations (donors/recipients) and RESPONSE of capacity enhancements (not rewards/sanctions)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1824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Hypotheses re:</a:t>
            </a:r>
            <a:br>
              <a:rPr lang="en-US" smtClean="0"/>
            </a:br>
            <a:r>
              <a:rPr lang="en-US" smtClean="0"/>
              <a:t>Problem Structure / Institutional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mtClean="0"/>
              <a:t>Incentives 1: </a:t>
            </a:r>
          </a:p>
          <a:p>
            <a:pPr lvl="1"/>
            <a:r>
              <a:rPr lang="en-US" smtClean="0"/>
              <a:t>Coordination: REGULATORY institution with COMMON obligations and NO response system</a:t>
            </a:r>
          </a:p>
          <a:p>
            <a:pPr lvl="1"/>
            <a:r>
              <a:rPr lang="en-US" smtClean="0"/>
              <a:t>Up/Downstream: REGULATORY institution with DIFFERENTIATED obligations and LINKAGE response system</a:t>
            </a:r>
          </a:p>
          <a:p>
            <a:pPr lvl="1"/>
            <a:r>
              <a:rPr lang="en-US" smtClean="0"/>
              <a:t>Collaboration: REGULATORY institution with COMMON obligations and RETALIATORY (“reversion”) response system</a:t>
            </a:r>
          </a:p>
          <a:p>
            <a:r>
              <a:rPr lang="en-US" smtClean="0"/>
              <a:t>Incentives 2: if strong incentives to cheat: clearly specified INSPECTION and RESPONSE rules (likely for collaboration &amp; upstream/downstream but NOT coordination)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799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Hypotheses re:</a:t>
            </a:r>
            <a:br>
              <a:rPr lang="en-US" smtClean="0"/>
            </a:br>
            <a:r>
              <a:rPr lang="en-US" smtClean="0"/>
              <a:t>Problem Structure / Institutional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Information: if little INFORMATION about consequences of behavior: PROGRAMMATIC or PROCEDURAL institution with weak information / response systems</a:t>
            </a:r>
          </a:p>
          <a:p>
            <a:r>
              <a:rPr lang="en-US" smtClean="0"/>
              <a:t>Norms: if effort by some to instill NORMS in others; GENERATIVE institution has WEAK information/response system (or sanctions if strong pre-institutional norm against behavior)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4424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Hypotheses re:</a:t>
            </a:r>
            <a:br>
              <a:rPr lang="en-US" smtClean="0"/>
            </a:br>
            <a:r>
              <a:rPr lang="en-US" smtClean="0"/>
              <a:t>Problem Structure / Institutional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Inherent Transparency: if easy to know what other actors have done: WEAK INSPECTION procedures </a:t>
            </a:r>
          </a:p>
          <a:p>
            <a:r>
              <a:rPr lang="en-US" smtClean="0"/>
              <a:t>Response Incentives 1: Strong concern about violations: STRONG and SPECIFIC inspection and response system (or easy withdrawal) </a:t>
            </a:r>
          </a:p>
          <a:p>
            <a:r>
              <a:rPr lang="en-US" smtClean="0"/>
              <a:t>Response Incentives 2: Low concern about violations: WEAK INSPECTION and RESPONSE procedures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8285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will states design institutions:</a:t>
            </a:r>
            <a:br>
              <a:rPr lang="en-US" dirty="0" smtClean="0"/>
            </a:br>
            <a:r>
              <a:rPr lang="en-US" dirty="0" smtClean="0"/>
              <a:t>Human rights and environment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4570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19400" y="0"/>
            <a:ext cx="8763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Problem Structure, Institutional Design, &amp; </a:t>
            </a:r>
            <a:r>
              <a:rPr lang="en-US" b="1" i="1" dirty="0" smtClean="0"/>
              <a:t>Human Rights / Environment </a:t>
            </a:r>
            <a:endParaRPr lang="en-US" b="1" i="1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3890974"/>
              </p:ext>
            </p:extLst>
          </p:nvPr>
        </p:nvGraphicFramePr>
        <p:xfrm>
          <a:off x="381000" y="1143000"/>
          <a:ext cx="11582400" cy="5841787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27613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275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934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639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Human</a:t>
                      </a:r>
                      <a:r>
                        <a:rPr lang="en-US" baseline="0" dirty="0" smtClean="0"/>
                        <a:t> Rights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Environment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7303">
                <a:tc>
                  <a:txBody>
                    <a:bodyPr/>
                    <a:lstStyle/>
                    <a:p>
                      <a:r>
                        <a:rPr lang="en-US" b="1" dirty="0" smtClean="0"/>
                        <a:t>Q1: Conflict/deadlock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Cooperation possible usually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Cooperation possible usually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665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Q2: Number of actors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Usually attempt to be universal but</a:t>
                      </a:r>
                      <a:r>
                        <a:rPr lang="en-US" baseline="0" dirty="0" smtClean="0"/>
                        <a:t> only some states must change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Range from</a:t>
                      </a:r>
                      <a:r>
                        <a:rPr lang="en-US" baseline="0" dirty="0" smtClean="0"/>
                        <a:t> 2 to global depending on issue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665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Q3: Capacity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Civil/political:</a:t>
                      </a:r>
                      <a:r>
                        <a:rPr lang="en-US" baseline="0" dirty="0" smtClean="0"/>
                        <a:t> regulatory</a:t>
                      </a:r>
                    </a:p>
                    <a:p>
                      <a:r>
                        <a:rPr lang="en-US" baseline="0" dirty="0" smtClean="0"/>
                        <a:t>Economic/social: programmatic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Overfishing: regulatory</a:t>
                      </a:r>
                    </a:p>
                    <a:p>
                      <a:r>
                        <a:rPr lang="en-US" dirty="0" smtClean="0"/>
                        <a:t>Habitat protection: programmatic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665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Q4: Incentives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Common obligations because</a:t>
                      </a:r>
                      <a:r>
                        <a:rPr lang="en-US" baseline="0" dirty="0" smtClean="0"/>
                        <a:t> of nature of normative obligations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Collaboration or upstream/downstream problem: common vs. differentiated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665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Q5: Information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Problem </a:t>
                      </a:r>
                      <a:r>
                        <a:rPr lang="en-US" dirty="0" smtClean="0"/>
                        <a:t>well understood so no need for research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Some</a:t>
                      </a:r>
                      <a:r>
                        <a:rPr lang="en-US" baseline="0" dirty="0" smtClean="0"/>
                        <a:t> problems not </a:t>
                      </a:r>
                      <a:r>
                        <a:rPr lang="en-US" dirty="0" smtClean="0"/>
                        <a:t>understood and research is central component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665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Q6: Values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Often value conflicts, resolved</a:t>
                      </a:r>
                      <a:r>
                        <a:rPr lang="en-US" baseline="0" dirty="0" smtClean="0"/>
                        <a:t> in favor of values of more powerful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Generally little</a:t>
                      </a:r>
                      <a:r>
                        <a:rPr lang="en-US" baseline="0" dirty="0" smtClean="0"/>
                        <a:t> value conflict but some cases that is important (whaling)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52358">
                <a:tc>
                  <a:txBody>
                    <a:bodyPr/>
                    <a:lstStyle/>
                    <a:p>
                      <a:r>
                        <a:rPr lang="en-US" b="1" dirty="0" smtClean="0"/>
                        <a:t>Q7: Inherent transparency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Civil/political:</a:t>
                      </a:r>
                      <a:r>
                        <a:rPr lang="en-US" baseline="0" dirty="0" smtClean="0"/>
                        <a:t> some transparent, some not</a:t>
                      </a:r>
                    </a:p>
                    <a:p>
                      <a:r>
                        <a:rPr lang="en-US" baseline="0" dirty="0" smtClean="0"/>
                        <a:t>Economic/social: usually transparent </a:t>
                      </a:r>
                      <a:br>
                        <a:rPr lang="en-US" baseline="0" dirty="0" smtClean="0"/>
                      </a:br>
                      <a:r>
                        <a:rPr lang="en-US" baseline="0" dirty="0" smtClean="0"/>
                        <a:t>Weak inspection b/c high violation tolerance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Some transparent, some not, with type of monitoring</a:t>
                      </a:r>
                      <a:r>
                        <a:rPr lang="en-US" baseline="0" dirty="0" smtClean="0"/>
                        <a:t> reflecting that (pollution inspections but self-reporting for fishing) 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532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Q8: Response incentives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Low:</a:t>
                      </a:r>
                      <a:r>
                        <a:rPr lang="en-US" baseline="0" dirty="0" smtClean="0"/>
                        <a:t> little reason to create strong response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Depends on type: some strong response,</a:t>
                      </a:r>
                      <a:r>
                        <a:rPr lang="en-US" baseline="0" dirty="0" smtClean="0"/>
                        <a:t> especially when financing involved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7682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Responding to Violations </a:t>
            </a:r>
            <a:br>
              <a:rPr lang="en-US" dirty="0" smtClean="0"/>
            </a:br>
            <a:r>
              <a:rPr lang="en-US" dirty="0" smtClean="0"/>
              <a:t>Three Possible Options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952999"/>
          </a:xfrm>
        </p:spPr>
        <p:txBody>
          <a:bodyPr>
            <a:normAutofit/>
          </a:bodyPr>
          <a:lstStyle/>
          <a:p>
            <a:r>
              <a:rPr lang="en-US" dirty="0" smtClean="0"/>
              <a:t>Issue-specific reciprocity – Tit for Tat</a:t>
            </a:r>
          </a:p>
          <a:p>
            <a:pPr lvl="1"/>
            <a:r>
              <a:rPr lang="en-US" dirty="0" smtClean="0"/>
              <a:t>Excellent for Tragedy of the Commons problems</a:t>
            </a:r>
            <a:endParaRPr lang="en-US" dirty="0" smtClean="0"/>
          </a:p>
          <a:p>
            <a:r>
              <a:rPr lang="en-US" dirty="0" smtClean="0"/>
              <a:t>Coercion (negative linkage)</a:t>
            </a:r>
          </a:p>
          <a:p>
            <a:pPr lvl="1"/>
            <a:r>
              <a:rPr lang="en-US" dirty="0" smtClean="0"/>
              <a:t>Seems to make sense for upstream/downstream problem but why would upstream state every agree to “legitimize” such punishment?</a:t>
            </a:r>
            <a:endParaRPr lang="en-US" dirty="0" smtClean="0"/>
          </a:p>
          <a:p>
            <a:r>
              <a:rPr lang="en-US" dirty="0" smtClean="0"/>
              <a:t>Exchange (positive linkage)</a:t>
            </a:r>
          </a:p>
          <a:p>
            <a:pPr lvl="1"/>
            <a:r>
              <a:rPr lang="en-US" dirty="0" smtClean="0"/>
              <a:t>Makes sense for upstream/downstream problem but can also be used for Tragedy of the Commons (like overharvest of fur seals)</a:t>
            </a:r>
          </a:p>
          <a:p>
            <a:r>
              <a:rPr lang="en-US" dirty="0" smtClean="0"/>
              <a:t>Need to think about the logic of how these things work</a:t>
            </a:r>
          </a:p>
        </p:txBody>
      </p:sp>
    </p:spTree>
    <p:extLst>
      <p:ext uri="{BB962C8B-B14F-4D97-AF65-F5344CB8AC3E}">
        <p14:creationId xmlns:p14="http://schemas.microsoft.com/office/powerpoint/2010/main" val="371831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Regulating the Fur Seal Trade:</a:t>
            </a:r>
            <a:br>
              <a:rPr lang="en-US" smtClean="0"/>
            </a:br>
            <a:r>
              <a:rPr lang="en-US" smtClean="0"/>
              <a:t>Collaboration (ToC) so 3 Options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Typical Tragedy of the Commons</a:t>
            </a:r>
          </a:p>
          <a:p>
            <a:r>
              <a:rPr lang="en-US" dirty="0" smtClean="0"/>
              <a:t>US and Russia: land sealing; Canada and Japan: ocean (“pelagic”) sealing</a:t>
            </a:r>
          </a:p>
          <a:p>
            <a:r>
              <a:rPr lang="en-US" dirty="0" smtClean="0"/>
              <a:t>Options for addressing</a:t>
            </a:r>
          </a:p>
          <a:p>
            <a:pPr lvl="1"/>
            <a:r>
              <a:rPr lang="en-US" dirty="0"/>
              <a:t>Reciprocity (common obligations): all 4 countries reduce</a:t>
            </a:r>
          </a:p>
          <a:p>
            <a:pPr lvl="1"/>
            <a:r>
              <a:rPr lang="en-US" dirty="0" smtClean="0"/>
              <a:t>Coercion </a:t>
            </a:r>
            <a:r>
              <a:rPr lang="en-US" dirty="0" smtClean="0"/>
              <a:t>(by US/Russia)</a:t>
            </a:r>
            <a:r>
              <a:rPr lang="en-US" dirty="0" smtClean="0"/>
              <a:t>: possible but not in treaty</a:t>
            </a:r>
          </a:p>
          <a:p>
            <a:pPr lvl="1"/>
            <a:r>
              <a:rPr lang="en-US" dirty="0" smtClean="0"/>
              <a:t>Exchange </a:t>
            </a:r>
            <a:r>
              <a:rPr lang="en-US" dirty="0" smtClean="0"/>
              <a:t>(positive incentives)</a:t>
            </a:r>
            <a:r>
              <a:rPr lang="en-US" dirty="0" smtClean="0"/>
              <a:t>: C&amp;J get 15% for free</a:t>
            </a:r>
          </a:p>
          <a:p>
            <a:r>
              <a:rPr lang="en-US" dirty="0" smtClean="0"/>
              <a:t>What actually happened?  Look at real treaty terms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13059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Regulating Pollution of the Rhine</a:t>
            </a:r>
            <a:br>
              <a:rPr lang="en-US" dirty="0" smtClean="0"/>
            </a:br>
            <a:r>
              <a:rPr lang="en-US" dirty="0" smtClean="0"/>
              <a:t>Up/Downstream so only 1 VIABLE option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mtClean="0"/>
              <a:t>France/Germany polluting Rhine; Dutch being polluted</a:t>
            </a:r>
          </a:p>
          <a:p>
            <a:r>
              <a:rPr lang="en-US" smtClean="0"/>
              <a:t>Typical upstream/downstream problem</a:t>
            </a:r>
          </a:p>
          <a:p>
            <a:r>
              <a:rPr lang="en-US" smtClean="0"/>
              <a:t>Options for addressing</a:t>
            </a:r>
          </a:p>
          <a:p>
            <a:pPr lvl="1"/>
            <a:r>
              <a:rPr lang="en-US" smtClean="0"/>
              <a:t>Coercion </a:t>
            </a:r>
            <a:r>
              <a:rPr lang="en-US" smtClean="0"/>
              <a:t>(by Dutch)</a:t>
            </a:r>
            <a:r>
              <a:rPr lang="en-US" smtClean="0"/>
              <a:t>: not possible (Dutch lack power)</a:t>
            </a:r>
          </a:p>
          <a:p>
            <a:pPr lvl="1"/>
            <a:r>
              <a:rPr lang="en-US" smtClean="0"/>
              <a:t>Reciprocity </a:t>
            </a:r>
            <a:r>
              <a:rPr lang="en-US" smtClean="0"/>
              <a:t>(common obligations)</a:t>
            </a:r>
            <a:r>
              <a:rPr lang="en-US" smtClean="0"/>
              <a:t>: France/Germany reject</a:t>
            </a:r>
          </a:p>
          <a:p>
            <a:pPr lvl="1"/>
            <a:r>
              <a:rPr lang="en-US" smtClean="0"/>
              <a:t>Exchange </a:t>
            </a:r>
            <a:r>
              <a:rPr lang="en-US" smtClean="0"/>
              <a:t>(positive incentives)</a:t>
            </a:r>
            <a:r>
              <a:rPr lang="en-US" smtClean="0"/>
              <a:t>: agreement only after cost-sharing proposed</a:t>
            </a:r>
          </a:p>
          <a:p>
            <a:r>
              <a:rPr lang="en-US" smtClean="0"/>
              <a:t>Risks of exchange: French “extortion”</a:t>
            </a:r>
          </a:p>
          <a:p>
            <a:r>
              <a:rPr lang="en-US" smtClean="0"/>
              <a:t>Institutional inertia: French, German, Swiss contribute to Dutch cleanup of IJsselmeer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385785"/>
      </p:ext>
    </p:extLst>
  </p:cSld>
  <p:clrMapOvr>
    <a:masterClrMapping/>
  </p:clrMapOvr>
</p:sld>
</file>

<file path=ppt/theme/theme1.xml><?xml version="1.0" encoding="utf-8"?>
<a:theme xmlns:a="http://schemas.openxmlformats.org/drawingml/2006/main" name="IntlOr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-lecture.potx" id="{0F86FA69-BC1F-47E9-96FD-B7C69401B587}" vid="{5F8EC796-A47E-42FD-807C-F73A01E676E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-lecture.potx" id="{0F86FA69-BC1F-47E9-96FD-B7C69401B587}" vid="{5C42F4E6-C41A-40C3-BF3D-7D285D73FB4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io-lecture</Template>
  <TotalTime>402</TotalTime>
  <Words>1232</Words>
  <Application>Microsoft Office PowerPoint</Application>
  <PresentationFormat>Widescreen</PresentationFormat>
  <Paragraphs>131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IntlOrg</vt:lpstr>
      <vt:lpstr>Office Theme</vt:lpstr>
      <vt:lpstr>When will States form institutions: Human rights and environment</vt:lpstr>
      <vt:lpstr>When do states form institutions? Some key ideas</vt:lpstr>
      <vt:lpstr>Human Rights: Carpenter, Setting Advocacy Agenda</vt:lpstr>
      <vt:lpstr>Human Rights and Transnational Activist Networks</vt:lpstr>
      <vt:lpstr>How TANs Work</vt:lpstr>
      <vt:lpstr>When will TANs Emerge</vt:lpstr>
      <vt:lpstr>Environmental problems</vt:lpstr>
      <vt:lpstr>When do states form institutions? It depends on the type of problem</vt:lpstr>
      <vt:lpstr>When do states form institutions? It depends on the type of problem</vt:lpstr>
      <vt:lpstr>When do states form institutions? It depends on the type of problem</vt:lpstr>
      <vt:lpstr>When do states form institutions? It depends on the type of problem</vt:lpstr>
      <vt:lpstr>How will states design institutions: Revisiting Hypotheses </vt:lpstr>
      <vt:lpstr>Hypotheses re: Problem Structure / Institutional Design</vt:lpstr>
      <vt:lpstr>Hypotheses re: Problem Structure / Institutional Design</vt:lpstr>
      <vt:lpstr>Hypotheses re: Problem Structure / Institutional Design</vt:lpstr>
      <vt:lpstr>Hypotheses re: Problem Structure / Institutional Design</vt:lpstr>
      <vt:lpstr>How will states design institutions: Human rights and environment</vt:lpstr>
      <vt:lpstr>Problem Structure, Institutional Design, &amp; Human Rights / Environment </vt:lpstr>
      <vt:lpstr>Responding to Violations  Three Possible Options</vt:lpstr>
      <vt:lpstr>Regulating the Fur Seal Trade: Collaboration (ToC) so 3 Options</vt:lpstr>
      <vt:lpstr>Regulating Pollution of the Rhine Up/Downstream so only 1 VIABLE option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Ronald B. Mitchell</dc:creator>
  <cp:lastModifiedBy>Ronald Mitchell</cp:lastModifiedBy>
  <cp:revision>73</cp:revision>
  <dcterms:created xsi:type="dcterms:W3CDTF">2011-11-03T05:49:51Z</dcterms:created>
  <dcterms:modified xsi:type="dcterms:W3CDTF">2018-10-29T20:44:46Z</dcterms:modified>
</cp:coreProperties>
</file>