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sldIdLst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303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268" r:id="rId30"/>
    <p:sldId id="266" r:id="rId31"/>
    <p:sldId id="269" r:id="rId32"/>
    <p:sldId id="257" r:id="rId33"/>
    <p:sldId id="259" r:id="rId34"/>
    <p:sldId id="274" r:id="rId35"/>
    <p:sldId id="270" r:id="rId36"/>
    <p:sldId id="258" r:id="rId37"/>
    <p:sldId id="273" r:id="rId38"/>
    <p:sldId id="271" r:id="rId39"/>
    <p:sldId id="272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08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Ron%20Mitchell\Documents\Courses\IO\lectures\16-EffectivenessWomensEducation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Members2!$C$219</c:f>
              <c:strCache>
                <c:ptCount val="1"/>
                <c:pt idx="0">
                  <c:v>Members</c:v>
                </c:pt>
              </c:strCache>
            </c:strRef>
          </c:tx>
          <c:cat>
            <c:strRef>
              <c:f>Members2!$D$218:$AP$218</c:f>
              <c:strCache>
                <c:ptCount val="39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</c:strCache>
            </c:strRef>
          </c:cat>
          <c:val>
            <c:numRef>
              <c:f>Members2!$D$219:$AP$219</c:f>
              <c:numCache>
                <c:formatCode>General</c:formatCode>
                <c:ptCount val="39"/>
                <c:pt idx="0">
                  <c:v>0.33475658296032568</c:v>
                </c:pt>
                <c:pt idx="1">
                  <c:v>0.33427477316552268</c:v>
                </c:pt>
                <c:pt idx="2">
                  <c:v>0.64371123067163294</c:v>
                </c:pt>
                <c:pt idx="3">
                  <c:v>0.12010285120995781</c:v>
                </c:pt>
                <c:pt idx="4">
                  <c:v>0.23278730857932595</c:v>
                </c:pt>
                <c:pt idx="5">
                  <c:v>0.35191816625343081</c:v>
                </c:pt>
                <c:pt idx="6">
                  <c:v>0.43854426187445228</c:v>
                </c:pt>
                <c:pt idx="10">
                  <c:v>0.42298888632760262</c:v>
                </c:pt>
                <c:pt idx="11">
                  <c:v>0.61440429794422857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FB-4F2B-A455-05D74E8683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253120"/>
        <c:axId val="131071360"/>
      </c:lineChart>
      <c:catAx>
        <c:axId val="10725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31071360"/>
        <c:crosses val="autoZero"/>
        <c:auto val="1"/>
        <c:lblAlgn val="ctr"/>
        <c:lblOffset val="100"/>
        <c:noMultiLvlLbl val="0"/>
      </c:catAx>
      <c:valAx>
        <c:axId val="131071360"/>
        <c:scaling>
          <c:orientation val="minMax"/>
          <c:max val="0.8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10725312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97475-18BC-4A5A-BDC4-C33C29EA9698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4943-EB44-4285-88B0-215B7AA47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69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97475-18BC-4A5A-BDC4-C33C29EA9698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4943-EB44-4285-88B0-215B7AA47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87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97475-18BC-4A5A-BDC4-C33C29EA9698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4943-EB44-4285-88B0-215B7AA47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25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97475-18BC-4A5A-BDC4-C33C29EA9698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4943-EB44-4285-88B0-215B7AA47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6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97475-18BC-4A5A-BDC4-C33C29EA9698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4943-EB44-4285-88B0-215B7AA47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83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97475-18BC-4A5A-BDC4-C33C29EA9698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4943-EB44-4285-88B0-215B7AA47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0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97475-18BC-4A5A-BDC4-C33C29EA9698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4943-EB44-4285-88B0-215B7AA47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307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97475-18BC-4A5A-BDC4-C33C29EA9698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4943-EB44-4285-88B0-215B7AA47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426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97475-18BC-4A5A-BDC4-C33C29EA9698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4943-EB44-4285-88B0-215B7AA47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32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97475-18BC-4A5A-BDC4-C33C29EA9698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4943-EB44-4285-88B0-215B7AA47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19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97475-18BC-4A5A-BDC4-C33C29EA9698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4943-EB44-4285-88B0-215B7AA47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91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97475-18BC-4A5A-BDC4-C33C29EA9698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4943-EB44-4285-88B0-215B7AA47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482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234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00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58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15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8265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303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102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00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5570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834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150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r="84000" b="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97475-18BC-4A5A-BDC4-C33C29EA9698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94943-EB44-4285-88B0-215B7AA47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52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D1A25-3BD9-4325-9B7B-3A1F4D45D24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33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52600" y="2130428"/>
            <a:ext cx="8763000" cy="1755772"/>
          </a:xfrm>
        </p:spPr>
        <p:txBody>
          <a:bodyPr>
            <a:noAutofit/>
          </a:bodyPr>
          <a:lstStyle/>
          <a:p>
            <a:r>
              <a:rPr lang="en-US" sz="5200" dirty="0" smtClean="0"/>
              <a:t>Effectiveness of </a:t>
            </a:r>
            <a:br>
              <a:rPr lang="en-US" sz="5200" dirty="0" smtClean="0"/>
            </a:br>
            <a:r>
              <a:rPr lang="en-US" sz="5200" dirty="0" smtClean="0"/>
              <a:t>International Institutions:</a:t>
            </a:r>
            <a:br>
              <a:rPr lang="en-US" sz="5200" dirty="0" smtClean="0"/>
            </a:br>
            <a:r>
              <a:rPr lang="en-US" sz="5200" dirty="0" smtClean="0"/>
              <a:t/>
            </a:r>
            <a:br>
              <a:rPr lang="en-US" sz="5200" dirty="0" smtClean="0"/>
            </a:br>
            <a:r>
              <a:rPr lang="en-US" sz="5200" dirty="0" smtClean="0"/>
              <a:t>What IS it? </a:t>
            </a:r>
            <a:br>
              <a:rPr lang="en-US" sz="5200" dirty="0" smtClean="0"/>
            </a:br>
            <a:r>
              <a:rPr lang="en-US" sz="5200" dirty="0" smtClean="0"/>
              <a:t>How do we EVALUATE it?</a:t>
            </a:r>
            <a:br>
              <a:rPr lang="en-US" sz="5200" dirty="0" smtClean="0"/>
            </a:br>
            <a:r>
              <a:rPr lang="en-US" sz="5200" dirty="0" smtClean="0"/>
              <a:t>What EXPLAINS it?</a:t>
            </a:r>
            <a:endParaRPr lang="en-US" sz="52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0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Implementation - passing domestic legislation for legal conformity with rules</a:t>
            </a:r>
          </a:p>
          <a:p>
            <a:r>
              <a:rPr lang="en-US" smtClean="0"/>
              <a:t>Compliance - behavior on the ground that conforms to rules</a:t>
            </a:r>
          </a:p>
          <a:p>
            <a:r>
              <a:rPr lang="en-US" smtClean="0"/>
              <a:t>Monitoring, verification, &amp; transparency - determining whether actors are complying. Information from whom? Information about what? Different uses of info: Check compliance, environmental status, treaty feedback</a:t>
            </a:r>
          </a:p>
          <a:p>
            <a:r>
              <a:rPr lang="en-US" smtClean="0"/>
              <a:t>Enforcement - process by which those with incentives to not comply are nonetheless induced to do so.</a:t>
            </a:r>
          </a:p>
          <a:p>
            <a:r>
              <a:rPr lang="en-US" smtClean="0"/>
              <a:t>Effectiveness - two major ways to think about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11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Institutional Influence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686800" cy="4525963"/>
          </a:xfrm>
        </p:spPr>
        <p:txBody>
          <a:bodyPr/>
          <a:lstStyle/>
          <a:p>
            <a:r>
              <a:rPr lang="en-US" dirty="0" smtClean="0"/>
              <a:t>Realist view: no influence of institutions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cxnSp>
        <p:nvCxnSpPr>
          <p:cNvPr id="8" name="Straight Arrow Connector 7"/>
          <p:cNvCxnSpPr>
            <a:stCxn id="17" idx="3"/>
            <a:endCxn id="18" idx="1"/>
          </p:cNvCxnSpPr>
          <p:nvPr/>
        </p:nvCxnSpPr>
        <p:spPr>
          <a:xfrm>
            <a:off x="4103513" y="2874497"/>
            <a:ext cx="2503309" cy="838200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7" idx="3"/>
            <a:endCxn id="19" idx="1"/>
          </p:cNvCxnSpPr>
          <p:nvPr/>
        </p:nvCxnSpPr>
        <p:spPr>
          <a:xfrm flipV="1">
            <a:off x="4103512" y="2456767"/>
            <a:ext cx="2460976" cy="417731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8" idx="0"/>
            <a:endCxn id="19" idx="2"/>
          </p:cNvCxnSpPr>
          <p:nvPr/>
        </p:nvCxnSpPr>
        <p:spPr>
          <a:xfrm rot="16200000" flipV="1">
            <a:off x="7094361" y="3082615"/>
            <a:ext cx="609600" cy="4233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667000" y="2551332"/>
            <a:ext cx="1436512" cy="646331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Power and Interests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06821" y="3389532"/>
            <a:ext cx="1588912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International Institutions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64488" y="2133601"/>
            <a:ext cx="1665112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Behavior and Outcomes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7162800" y="2873022"/>
            <a:ext cx="457200" cy="457200"/>
            <a:chOff x="5638800" y="2873022"/>
            <a:chExt cx="457200" cy="457200"/>
          </a:xfrm>
        </p:grpSpPr>
        <p:sp>
          <p:nvSpPr>
            <p:cNvPr id="32" name="Oval 31"/>
            <p:cNvSpPr/>
            <p:nvPr/>
          </p:nvSpPr>
          <p:spPr>
            <a:xfrm>
              <a:off x="5638800" y="2873022"/>
              <a:ext cx="457200" cy="457200"/>
            </a:xfrm>
            <a:prstGeom prst="ellipse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5683956" y="2983089"/>
              <a:ext cx="381000" cy="228600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042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Institutional Influence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Realist view: no influence of institutions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Institutionalist view: institutions </a:t>
            </a:r>
            <a:r>
              <a:rPr lang="en-US" i="1" dirty="0" smtClean="0"/>
              <a:t>may</a:t>
            </a:r>
            <a:r>
              <a:rPr lang="en-US" dirty="0" smtClean="0"/>
              <a:t> influence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cxnSp>
        <p:nvCxnSpPr>
          <p:cNvPr id="8" name="Straight Arrow Connector 7"/>
          <p:cNvCxnSpPr>
            <a:stCxn id="17" idx="3"/>
            <a:endCxn id="18" idx="1"/>
          </p:cNvCxnSpPr>
          <p:nvPr/>
        </p:nvCxnSpPr>
        <p:spPr>
          <a:xfrm>
            <a:off x="4103513" y="2874497"/>
            <a:ext cx="2503309" cy="838200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7" idx="3"/>
            <a:endCxn id="19" idx="1"/>
          </p:cNvCxnSpPr>
          <p:nvPr/>
        </p:nvCxnSpPr>
        <p:spPr>
          <a:xfrm flipV="1">
            <a:off x="4103512" y="2456767"/>
            <a:ext cx="2460976" cy="417731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8" idx="0"/>
            <a:endCxn id="19" idx="2"/>
          </p:cNvCxnSpPr>
          <p:nvPr/>
        </p:nvCxnSpPr>
        <p:spPr>
          <a:xfrm rot="16200000" flipV="1">
            <a:off x="7094361" y="3082615"/>
            <a:ext cx="609600" cy="4233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667000" y="2551332"/>
            <a:ext cx="1436512" cy="646331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Power and Interests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06821" y="3389532"/>
            <a:ext cx="1588912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International Institutions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64488" y="2133601"/>
            <a:ext cx="1665112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Behavior and Outcomes</a:t>
            </a:r>
          </a:p>
        </p:txBody>
      </p:sp>
      <p:cxnSp>
        <p:nvCxnSpPr>
          <p:cNvPr id="26" name="Straight Arrow Connector 25"/>
          <p:cNvCxnSpPr>
            <a:stCxn id="29" idx="3"/>
            <a:endCxn id="30" idx="1"/>
          </p:cNvCxnSpPr>
          <p:nvPr/>
        </p:nvCxnSpPr>
        <p:spPr>
          <a:xfrm>
            <a:off x="4100690" y="5544235"/>
            <a:ext cx="2503309" cy="838200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9" idx="3"/>
            <a:endCxn id="31" idx="1"/>
          </p:cNvCxnSpPr>
          <p:nvPr/>
        </p:nvCxnSpPr>
        <p:spPr>
          <a:xfrm flipV="1">
            <a:off x="4100689" y="5126505"/>
            <a:ext cx="2460976" cy="417731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30" idx="0"/>
            <a:endCxn id="31" idx="2"/>
          </p:cNvCxnSpPr>
          <p:nvPr/>
        </p:nvCxnSpPr>
        <p:spPr>
          <a:xfrm rot="16200000" flipV="1">
            <a:off x="7091538" y="5752353"/>
            <a:ext cx="609600" cy="4233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664177" y="5221070"/>
            <a:ext cx="1436512" cy="646331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Power and Interests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03998" y="6059270"/>
            <a:ext cx="1588912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International Institutions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61665" y="4803339"/>
            <a:ext cx="1665112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Behavior and Outcomes</a:t>
            </a:r>
          </a:p>
        </p:txBody>
      </p:sp>
      <p:grpSp>
        <p:nvGrpSpPr>
          <p:cNvPr id="4" name="Group 36"/>
          <p:cNvGrpSpPr/>
          <p:nvPr/>
        </p:nvGrpSpPr>
        <p:grpSpPr>
          <a:xfrm>
            <a:off x="7162800" y="2873022"/>
            <a:ext cx="457200" cy="457200"/>
            <a:chOff x="5638800" y="2873022"/>
            <a:chExt cx="457200" cy="457200"/>
          </a:xfrm>
        </p:grpSpPr>
        <p:sp>
          <p:nvSpPr>
            <p:cNvPr id="32" name="Oval 31"/>
            <p:cNvSpPr/>
            <p:nvPr/>
          </p:nvSpPr>
          <p:spPr>
            <a:xfrm>
              <a:off x="5638800" y="2873022"/>
              <a:ext cx="457200" cy="457200"/>
            </a:xfrm>
            <a:prstGeom prst="ellipse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5683956" y="2983089"/>
              <a:ext cx="381000" cy="228600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589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Enforcement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Logic of consequences – central</a:t>
            </a:r>
          </a:p>
          <a:p>
            <a:r>
              <a:rPr lang="en-US" dirty="0"/>
              <a:t>Expects: High Compliance/Low Effectiveness</a:t>
            </a:r>
          </a:p>
          <a:p>
            <a:r>
              <a:rPr lang="en-US" dirty="0"/>
              <a:t>Why states comply?</a:t>
            </a:r>
          </a:p>
          <a:p>
            <a:pPr lvl="1"/>
            <a:r>
              <a:rPr lang="en-US" dirty="0"/>
              <a:t>Institutions in SHORT term / INDEPENDENT interest</a:t>
            </a:r>
          </a:p>
          <a:p>
            <a:pPr lvl="1"/>
            <a:r>
              <a:rPr lang="en-US" dirty="0"/>
              <a:t>Shallow cooperation</a:t>
            </a:r>
          </a:p>
          <a:p>
            <a:pPr lvl="1"/>
            <a:r>
              <a:rPr lang="en-US" dirty="0"/>
              <a:t>Members differ from nonmembers by being willing</a:t>
            </a:r>
          </a:p>
          <a:p>
            <a:r>
              <a:rPr lang="en-US" dirty="0"/>
              <a:t>When do states violate?</a:t>
            </a:r>
          </a:p>
          <a:p>
            <a:pPr lvl="1"/>
            <a:r>
              <a:rPr lang="en-US" dirty="0"/>
              <a:t>When in short-term interests</a:t>
            </a:r>
          </a:p>
          <a:p>
            <a:pPr lvl="1"/>
            <a:r>
              <a:rPr lang="en-US" dirty="0"/>
              <a:t>Neither rules nor norms have influence</a:t>
            </a:r>
          </a:p>
          <a:p>
            <a:pPr lvl="1"/>
            <a:r>
              <a:rPr lang="en-US" dirty="0"/>
              <a:t>Violations primarily due to intention</a:t>
            </a:r>
          </a:p>
        </p:txBody>
      </p:sp>
    </p:spTree>
    <p:extLst>
      <p:ext uri="{BB962C8B-B14F-4D97-AF65-F5344CB8AC3E}">
        <p14:creationId xmlns:p14="http://schemas.microsoft.com/office/powerpoint/2010/main" val="150559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Logic of consequences AND appropriateness</a:t>
            </a:r>
          </a:p>
          <a:p>
            <a:r>
              <a:rPr lang="en-US" smtClean="0"/>
              <a:t>Expects: Compliance may he hard to identify; High effectiveness, if properly designed institution </a:t>
            </a:r>
          </a:p>
          <a:p>
            <a:r>
              <a:rPr lang="en-US" smtClean="0"/>
              <a:t>Why states comply?</a:t>
            </a:r>
          </a:p>
          <a:p>
            <a:pPr lvl="1"/>
            <a:r>
              <a:rPr lang="en-US" smtClean="0"/>
              <a:t>Institutions in LONG-term / INTERDEPENDENT interest</a:t>
            </a:r>
          </a:p>
          <a:p>
            <a:pPr lvl="1"/>
            <a:r>
              <a:rPr lang="en-US" smtClean="0"/>
              <a:t>Norms of rule-abiding behavior and social pressures</a:t>
            </a:r>
          </a:p>
          <a:p>
            <a:pPr lvl="1"/>
            <a:r>
              <a:rPr lang="en-US" smtClean="0"/>
              <a:t>What’s proper role?  Habits?   </a:t>
            </a:r>
          </a:p>
          <a:p>
            <a:r>
              <a:rPr lang="en-US" smtClean="0"/>
              <a:t>When do states violate?</a:t>
            </a:r>
          </a:p>
          <a:p>
            <a:pPr lvl="1"/>
            <a:r>
              <a:rPr lang="en-US" smtClean="0"/>
              <a:t>Not often  // Rule ambiguity</a:t>
            </a:r>
          </a:p>
          <a:p>
            <a:pPr lvl="1"/>
            <a:r>
              <a:rPr lang="en-US" smtClean="0"/>
              <a:t>Incapacity</a:t>
            </a:r>
          </a:p>
          <a:p>
            <a:pPr lvl="1"/>
            <a:r>
              <a:rPr lang="en-US" smtClean="0"/>
              <a:t>Inadvertence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4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Evaluating Institutional Effects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Institutions can always be evaluated against TWO definitions of success</a:t>
            </a:r>
          </a:p>
          <a:p>
            <a:pPr lvl="1"/>
            <a:r>
              <a:rPr lang="en-US" b="1" u="sng" dirty="0" smtClean="0"/>
              <a:t>Goal achievement</a:t>
            </a:r>
            <a:r>
              <a:rPr lang="en-US" dirty="0" smtClean="0"/>
              <a:t>: Compare actual behavior (or outcomes) to </a:t>
            </a:r>
            <a:br>
              <a:rPr lang="en-US" dirty="0" smtClean="0"/>
            </a:br>
            <a:r>
              <a:rPr lang="en-US" dirty="0" smtClean="0"/>
              <a:t>						STATED GOAL</a:t>
            </a:r>
          </a:p>
          <a:p>
            <a:pPr lvl="1"/>
            <a:r>
              <a:rPr lang="en-US" b="1" u="sng" dirty="0" smtClean="0"/>
              <a:t>Counterfactual</a:t>
            </a:r>
            <a:r>
              <a:rPr lang="en-US" dirty="0" smtClean="0"/>
              <a:t>: Compare actual behavior (or outcomes) to </a:t>
            </a:r>
            <a:br>
              <a:rPr lang="en-US" dirty="0" smtClean="0"/>
            </a:br>
            <a:r>
              <a:rPr lang="en-US" dirty="0" smtClean="0"/>
              <a:t>						WHAT WOULD HAVE OCCURRED OTHERWISE</a:t>
            </a:r>
          </a:p>
        </p:txBody>
      </p:sp>
    </p:spTree>
    <p:extLst>
      <p:ext uri="{BB962C8B-B14F-4D97-AF65-F5344CB8AC3E}">
        <p14:creationId xmlns:p14="http://schemas.microsoft.com/office/powerpoint/2010/main" val="281814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0539" y="293689"/>
            <a:ext cx="8670925" cy="627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209800" y="19812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Observed behavior</a:t>
            </a:r>
          </a:p>
        </p:txBody>
      </p:sp>
    </p:spTree>
    <p:extLst>
      <p:ext uri="{BB962C8B-B14F-4D97-AF65-F5344CB8AC3E}">
        <p14:creationId xmlns:p14="http://schemas.microsoft.com/office/powerpoint/2010/main" val="456889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0539" y="293689"/>
            <a:ext cx="8670925" cy="627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209800" y="19812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Observed behavior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38800" y="990601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ESTIMATE of</a:t>
            </a:r>
          </a:p>
          <a:p>
            <a:pPr algn="ctr"/>
            <a:r>
              <a:rPr lang="en-US" dirty="0"/>
              <a:t>Counterfactual</a:t>
            </a:r>
          </a:p>
        </p:txBody>
      </p:sp>
    </p:spTree>
    <p:extLst>
      <p:ext uri="{BB962C8B-B14F-4D97-AF65-F5344CB8AC3E}">
        <p14:creationId xmlns:p14="http://schemas.microsoft.com/office/powerpoint/2010/main" val="2397592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0539" y="293689"/>
            <a:ext cx="8670925" cy="627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209800" y="19812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Observed behavior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38800" y="990601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ESTIMATE of</a:t>
            </a:r>
          </a:p>
          <a:p>
            <a:pPr algn="ctr"/>
            <a:r>
              <a:rPr lang="en-US" dirty="0"/>
              <a:t>Counterfactual</a:t>
            </a:r>
          </a:p>
        </p:txBody>
      </p:sp>
      <p:sp>
        <p:nvSpPr>
          <p:cNvPr id="9" name="Freeform 8"/>
          <p:cNvSpPr/>
          <p:nvPr/>
        </p:nvSpPr>
        <p:spPr>
          <a:xfrm>
            <a:off x="5486400" y="1738745"/>
            <a:ext cx="4620490" cy="2052782"/>
          </a:xfrm>
          <a:custGeom>
            <a:avLst/>
            <a:gdLst>
              <a:gd name="connsiteX0" fmla="*/ 196273 w 4705927"/>
              <a:gd name="connsiteY0" fmla="*/ 140854 h 2117436"/>
              <a:gd name="connsiteX1" fmla="*/ 473364 w 4705927"/>
              <a:gd name="connsiteY1" fmla="*/ 43872 h 2117436"/>
              <a:gd name="connsiteX2" fmla="*/ 778164 w 4705927"/>
              <a:gd name="connsiteY2" fmla="*/ 196272 h 2117436"/>
              <a:gd name="connsiteX3" fmla="*/ 1166092 w 4705927"/>
              <a:gd name="connsiteY3" fmla="*/ 57727 h 2117436"/>
              <a:gd name="connsiteX4" fmla="*/ 1623292 w 4705927"/>
              <a:gd name="connsiteY4" fmla="*/ 237836 h 2117436"/>
              <a:gd name="connsiteX5" fmla="*/ 1997364 w 4705927"/>
              <a:gd name="connsiteY5" fmla="*/ 43872 h 2117436"/>
              <a:gd name="connsiteX6" fmla="*/ 2385292 w 4705927"/>
              <a:gd name="connsiteY6" fmla="*/ 223981 h 2117436"/>
              <a:gd name="connsiteX7" fmla="*/ 2745510 w 4705927"/>
              <a:gd name="connsiteY7" fmla="*/ 30018 h 2117436"/>
              <a:gd name="connsiteX8" fmla="*/ 3147292 w 4705927"/>
              <a:gd name="connsiteY8" fmla="*/ 279399 h 2117436"/>
              <a:gd name="connsiteX9" fmla="*/ 3493655 w 4705927"/>
              <a:gd name="connsiteY9" fmla="*/ 71581 h 2117436"/>
              <a:gd name="connsiteX10" fmla="*/ 3964710 w 4705927"/>
              <a:gd name="connsiteY10" fmla="*/ 279399 h 2117436"/>
              <a:gd name="connsiteX11" fmla="*/ 4269510 w 4705927"/>
              <a:gd name="connsiteY11" fmla="*/ 30018 h 2117436"/>
              <a:gd name="connsiteX12" fmla="*/ 4643582 w 4705927"/>
              <a:gd name="connsiteY12" fmla="*/ 237836 h 2117436"/>
              <a:gd name="connsiteX13" fmla="*/ 4643582 w 4705927"/>
              <a:gd name="connsiteY13" fmla="*/ 320963 h 2117436"/>
              <a:gd name="connsiteX14" fmla="*/ 4643582 w 4705927"/>
              <a:gd name="connsiteY14" fmla="*/ 1858818 h 2117436"/>
              <a:gd name="connsiteX15" fmla="*/ 4546601 w 4705927"/>
              <a:gd name="connsiteY15" fmla="*/ 1872672 h 2117436"/>
              <a:gd name="connsiteX16" fmla="*/ 3853873 w 4705927"/>
              <a:gd name="connsiteY16" fmla="*/ 1692563 h 2117436"/>
              <a:gd name="connsiteX17" fmla="*/ 2717801 w 4705927"/>
              <a:gd name="connsiteY17" fmla="*/ 1318490 h 2117436"/>
              <a:gd name="connsiteX18" fmla="*/ 1651001 w 4705927"/>
              <a:gd name="connsiteY18" fmla="*/ 888999 h 2117436"/>
              <a:gd name="connsiteX19" fmla="*/ 196273 w 4705927"/>
              <a:gd name="connsiteY19" fmla="*/ 140854 h 211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05927" h="2117436">
                <a:moveTo>
                  <a:pt x="196273" y="140854"/>
                </a:moveTo>
                <a:cubicBezTo>
                  <a:pt x="0" y="0"/>
                  <a:pt x="376382" y="34636"/>
                  <a:pt x="473364" y="43872"/>
                </a:cubicBezTo>
                <a:cubicBezTo>
                  <a:pt x="570346" y="53108"/>
                  <a:pt x="662709" y="193963"/>
                  <a:pt x="778164" y="196272"/>
                </a:cubicBezTo>
                <a:cubicBezTo>
                  <a:pt x="893619" y="198581"/>
                  <a:pt x="1025237" y="50800"/>
                  <a:pt x="1166092" y="57727"/>
                </a:cubicBezTo>
                <a:cubicBezTo>
                  <a:pt x="1306947" y="64654"/>
                  <a:pt x="1484747" y="240145"/>
                  <a:pt x="1623292" y="237836"/>
                </a:cubicBezTo>
                <a:cubicBezTo>
                  <a:pt x="1761837" y="235527"/>
                  <a:pt x="1870364" y="46181"/>
                  <a:pt x="1997364" y="43872"/>
                </a:cubicBezTo>
                <a:cubicBezTo>
                  <a:pt x="2124364" y="41563"/>
                  <a:pt x="2260601" y="226290"/>
                  <a:pt x="2385292" y="223981"/>
                </a:cubicBezTo>
                <a:cubicBezTo>
                  <a:pt x="2509983" y="221672"/>
                  <a:pt x="2618510" y="20782"/>
                  <a:pt x="2745510" y="30018"/>
                </a:cubicBezTo>
                <a:cubicBezTo>
                  <a:pt x="2872510" y="39254"/>
                  <a:pt x="3022601" y="272472"/>
                  <a:pt x="3147292" y="279399"/>
                </a:cubicBezTo>
                <a:cubicBezTo>
                  <a:pt x="3271983" y="286326"/>
                  <a:pt x="3357419" y="71581"/>
                  <a:pt x="3493655" y="71581"/>
                </a:cubicBezTo>
                <a:cubicBezTo>
                  <a:pt x="3629891" y="71581"/>
                  <a:pt x="3835401" y="286326"/>
                  <a:pt x="3964710" y="279399"/>
                </a:cubicBezTo>
                <a:cubicBezTo>
                  <a:pt x="4094019" y="272472"/>
                  <a:pt x="4156365" y="36945"/>
                  <a:pt x="4269510" y="30018"/>
                </a:cubicBezTo>
                <a:cubicBezTo>
                  <a:pt x="4382655" y="23091"/>
                  <a:pt x="4581237" y="189345"/>
                  <a:pt x="4643582" y="237836"/>
                </a:cubicBezTo>
                <a:cubicBezTo>
                  <a:pt x="4705927" y="286327"/>
                  <a:pt x="4643582" y="320963"/>
                  <a:pt x="4643582" y="320963"/>
                </a:cubicBezTo>
                <a:cubicBezTo>
                  <a:pt x="4643582" y="591127"/>
                  <a:pt x="4659746" y="1600200"/>
                  <a:pt x="4643582" y="1858818"/>
                </a:cubicBezTo>
                <a:cubicBezTo>
                  <a:pt x="4627419" y="2117436"/>
                  <a:pt x="4678219" y="1900381"/>
                  <a:pt x="4546601" y="1872672"/>
                </a:cubicBezTo>
                <a:cubicBezTo>
                  <a:pt x="4414983" y="1844963"/>
                  <a:pt x="4158673" y="1784927"/>
                  <a:pt x="3853873" y="1692563"/>
                </a:cubicBezTo>
                <a:cubicBezTo>
                  <a:pt x="3549073" y="1600199"/>
                  <a:pt x="3084946" y="1452417"/>
                  <a:pt x="2717801" y="1318490"/>
                </a:cubicBezTo>
                <a:cubicBezTo>
                  <a:pt x="2350656" y="1184563"/>
                  <a:pt x="2075874" y="1078344"/>
                  <a:pt x="1651001" y="888999"/>
                </a:cubicBezTo>
                <a:cubicBezTo>
                  <a:pt x="1226128" y="699654"/>
                  <a:pt x="392546" y="281708"/>
                  <a:pt x="196273" y="140854"/>
                </a:cubicBez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324600" y="214526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Success relative to counterfactual</a:t>
            </a:r>
          </a:p>
        </p:txBody>
      </p:sp>
    </p:spTree>
    <p:extLst>
      <p:ext uri="{BB962C8B-B14F-4D97-AF65-F5344CB8AC3E}">
        <p14:creationId xmlns:p14="http://schemas.microsoft.com/office/powerpoint/2010/main" val="2526968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0539" y="293689"/>
            <a:ext cx="8670925" cy="627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038600" y="405026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Goal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09800" y="19812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Observed behavior</a:t>
            </a:r>
          </a:p>
        </p:txBody>
      </p:sp>
    </p:spTree>
    <p:extLst>
      <p:ext uri="{BB962C8B-B14F-4D97-AF65-F5344CB8AC3E}">
        <p14:creationId xmlns:p14="http://schemas.microsoft.com/office/powerpoint/2010/main" val="477902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0539" y="293689"/>
            <a:ext cx="8670925" cy="627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209800" y="19812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Observed behavior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38600" y="405026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Goal</a:t>
            </a:r>
          </a:p>
        </p:txBody>
      </p:sp>
      <p:sp>
        <p:nvSpPr>
          <p:cNvPr id="10" name="Freeform 9"/>
          <p:cNvSpPr/>
          <p:nvPr/>
        </p:nvSpPr>
        <p:spPr>
          <a:xfrm>
            <a:off x="5253182" y="1891146"/>
            <a:ext cx="5165436" cy="3666837"/>
          </a:xfrm>
          <a:custGeom>
            <a:avLst/>
            <a:gdLst>
              <a:gd name="connsiteX0" fmla="*/ 302491 w 5165436"/>
              <a:gd name="connsiteY0" fmla="*/ 20782 h 3666837"/>
              <a:gd name="connsiteX1" fmla="*/ 2588491 w 5165436"/>
              <a:gd name="connsiteY1" fmla="*/ 1087582 h 3666837"/>
              <a:gd name="connsiteX2" fmla="*/ 4791363 w 5165436"/>
              <a:gd name="connsiteY2" fmla="*/ 1808019 h 3666837"/>
              <a:gd name="connsiteX3" fmla="*/ 4832927 w 5165436"/>
              <a:gd name="connsiteY3" fmla="*/ 1891146 h 3666837"/>
              <a:gd name="connsiteX4" fmla="*/ 4846782 w 5165436"/>
              <a:gd name="connsiteY4" fmla="*/ 2154382 h 3666837"/>
              <a:gd name="connsiteX5" fmla="*/ 4846782 w 5165436"/>
              <a:gd name="connsiteY5" fmla="*/ 2306782 h 3666837"/>
              <a:gd name="connsiteX6" fmla="*/ 4846782 w 5165436"/>
              <a:gd name="connsiteY6" fmla="*/ 3456710 h 3666837"/>
              <a:gd name="connsiteX7" fmla="*/ 4708236 w 5165436"/>
              <a:gd name="connsiteY7" fmla="*/ 3567546 h 3666837"/>
              <a:gd name="connsiteX8" fmla="*/ 4597400 w 5165436"/>
              <a:gd name="connsiteY8" fmla="*/ 3525982 h 3666837"/>
              <a:gd name="connsiteX9" fmla="*/ 4167909 w 5165436"/>
              <a:gd name="connsiteY9" fmla="*/ 3512128 h 3666837"/>
              <a:gd name="connsiteX10" fmla="*/ 2976418 w 5165436"/>
              <a:gd name="connsiteY10" fmla="*/ 3082637 h 3666837"/>
              <a:gd name="connsiteX11" fmla="*/ 2075873 w 5165436"/>
              <a:gd name="connsiteY11" fmla="*/ 2528455 h 3666837"/>
              <a:gd name="connsiteX12" fmla="*/ 1369291 w 5165436"/>
              <a:gd name="connsiteY12" fmla="*/ 1821873 h 3666837"/>
              <a:gd name="connsiteX13" fmla="*/ 773545 w 5165436"/>
              <a:gd name="connsiteY13" fmla="*/ 962891 h 3666837"/>
              <a:gd name="connsiteX14" fmla="*/ 302491 w 5165436"/>
              <a:gd name="connsiteY14" fmla="*/ 20782 h 3666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65436" h="3666837">
                <a:moveTo>
                  <a:pt x="302491" y="20782"/>
                </a:moveTo>
                <a:cubicBezTo>
                  <a:pt x="604982" y="41564"/>
                  <a:pt x="1840346" y="789709"/>
                  <a:pt x="2588491" y="1087582"/>
                </a:cubicBezTo>
                <a:cubicBezTo>
                  <a:pt x="3336636" y="1385455"/>
                  <a:pt x="4417290" y="1674092"/>
                  <a:pt x="4791363" y="1808019"/>
                </a:cubicBezTo>
                <a:cubicBezTo>
                  <a:pt x="5165436" y="1941946"/>
                  <a:pt x="4823691" y="1833419"/>
                  <a:pt x="4832927" y="1891146"/>
                </a:cubicBezTo>
                <a:cubicBezTo>
                  <a:pt x="4842163" y="1948873"/>
                  <a:pt x="4844473" y="2085109"/>
                  <a:pt x="4846782" y="2154382"/>
                </a:cubicBezTo>
                <a:cubicBezTo>
                  <a:pt x="4849091" y="2223655"/>
                  <a:pt x="4846782" y="2306782"/>
                  <a:pt x="4846782" y="2306782"/>
                </a:cubicBezTo>
                <a:cubicBezTo>
                  <a:pt x="4846782" y="2523837"/>
                  <a:pt x="4869873" y="3246583"/>
                  <a:pt x="4846782" y="3456710"/>
                </a:cubicBezTo>
                <a:cubicBezTo>
                  <a:pt x="4823691" y="3666837"/>
                  <a:pt x="4749800" y="3556001"/>
                  <a:pt x="4708236" y="3567546"/>
                </a:cubicBezTo>
                <a:cubicBezTo>
                  <a:pt x="4666672" y="3579091"/>
                  <a:pt x="4687454" y="3535218"/>
                  <a:pt x="4597400" y="3525982"/>
                </a:cubicBezTo>
                <a:cubicBezTo>
                  <a:pt x="4507346" y="3516746"/>
                  <a:pt x="4438073" y="3586019"/>
                  <a:pt x="4167909" y="3512128"/>
                </a:cubicBezTo>
                <a:cubicBezTo>
                  <a:pt x="3897745" y="3438237"/>
                  <a:pt x="3325091" y="3246582"/>
                  <a:pt x="2976418" y="3082637"/>
                </a:cubicBezTo>
                <a:cubicBezTo>
                  <a:pt x="2627745" y="2918692"/>
                  <a:pt x="2343727" y="2738582"/>
                  <a:pt x="2075873" y="2528455"/>
                </a:cubicBezTo>
                <a:cubicBezTo>
                  <a:pt x="1808019" y="2318328"/>
                  <a:pt x="1586346" y="2082800"/>
                  <a:pt x="1369291" y="1821873"/>
                </a:cubicBezTo>
                <a:cubicBezTo>
                  <a:pt x="1152236" y="1560946"/>
                  <a:pt x="949036" y="1258455"/>
                  <a:pt x="773545" y="962891"/>
                </a:cubicBezTo>
                <a:cubicBezTo>
                  <a:pt x="598054" y="667327"/>
                  <a:pt x="0" y="0"/>
                  <a:pt x="302491" y="20782"/>
                </a:cubicBez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24600" y="374546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Failure relative to goal</a:t>
            </a:r>
          </a:p>
        </p:txBody>
      </p:sp>
    </p:spTree>
    <p:extLst>
      <p:ext uri="{BB962C8B-B14F-4D97-AF65-F5344CB8AC3E}">
        <p14:creationId xmlns:p14="http://schemas.microsoft.com/office/powerpoint/2010/main" val="1932879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Evaluating Institutional Effects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Institutions can always be evaluated against TWO definitions of success</a:t>
            </a:r>
          </a:p>
          <a:p>
            <a:pPr lvl="1"/>
            <a:r>
              <a:rPr lang="en-US" b="1" u="sng" dirty="0" smtClean="0"/>
              <a:t>Goal achievement</a:t>
            </a:r>
            <a:r>
              <a:rPr lang="en-US" dirty="0" smtClean="0"/>
              <a:t>: Compare actual behavior (or outcomes) to </a:t>
            </a:r>
            <a:br>
              <a:rPr lang="en-US" dirty="0" smtClean="0"/>
            </a:br>
            <a:r>
              <a:rPr lang="en-US" dirty="0" smtClean="0"/>
              <a:t>						STATED GOAL</a:t>
            </a:r>
          </a:p>
          <a:p>
            <a:pPr lvl="1"/>
            <a:r>
              <a:rPr lang="en-US" b="1" u="sng" dirty="0" smtClean="0"/>
              <a:t>Counterfactual</a:t>
            </a:r>
            <a:r>
              <a:rPr lang="en-US" dirty="0" smtClean="0"/>
              <a:t>: Compare actual behavior (or outcomes) to </a:t>
            </a:r>
            <a:br>
              <a:rPr lang="en-US" dirty="0" smtClean="0"/>
            </a:br>
            <a:r>
              <a:rPr lang="en-US" dirty="0" smtClean="0"/>
              <a:t>						WHAT WOULD HAVE OCCURRED OTHERWISE</a:t>
            </a:r>
          </a:p>
        </p:txBody>
      </p:sp>
    </p:spTree>
    <p:extLst>
      <p:ext uri="{BB962C8B-B14F-4D97-AF65-F5344CB8AC3E}">
        <p14:creationId xmlns:p14="http://schemas.microsoft.com/office/powerpoint/2010/main" val="352657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institutions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Where should we look? Identify indicators</a:t>
            </a:r>
          </a:p>
          <a:p>
            <a:r>
              <a:rPr lang="en-US" sz="2800" dirty="0"/>
              <a:t>How should we look? Identify counterfactual (before/after; member/nonmember; regulated/</a:t>
            </a:r>
            <a:r>
              <a:rPr lang="en-US" sz="2800" dirty="0" err="1"/>
              <a:t>nonregulated</a:t>
            </a:r>
            <a:r>
              <a:rPr lang="en-US" sz="2800" dirty="0"/>
              <a:t>)</a:t>
            </a:r>
          </a:p>
          <a:p>
            <a:r>
              <a:rPr lang="en-US" sz="2800" dirty="0"/>
              <a:t>Is there a difference? Compare actual to counterfactual</a:t>
            </a:r>
          </a:p>
          <a:p>
            <a:r>
              <a:rPr lang="en-US" sz="2800" dirty="0"/>
              <a:t>Is difference due to treaty? Consider alternative explanations</a:t>
            </a:r>
          </a:p>
          <a:p>
            <a:r>
              <a:rPr lang="en-US" sz="2800" dirty="0"/>
              <a:t>Is difference impressive? Consider difficulty of problem</a:t>
            </a:r>
          </a:p>
        </p:txBody>
      </p:sp>
    </p:spTree>
    <p:extLst>
      <p:ext uri="{BB962C8B-B14F-4D97-AF65-F5344CB8AC3E}">
        <p14:creationId xmlns:p14="http://schemas.microsoft.com/office/powerpoint/2010/main" val="2080168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Education of Women:</a:t>
            </a:r>
            <a:br>
              <a:rPr lang="en-US" dirty="0" smtClean="0"/>
            </a:br>
            <a:r>
              <a:rPr lang="en-US" dirty="0" smtClean="0"/>
              <a:t>Effects of CEDAW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Signed 1979</a:t>
            </a:r>
          </a:p>
          <a:p>
            <a:r>
              <a:rPr lang="en-US" dirty="0" smtClean="0"/>
              <a:t>Took effect after 20 ratifications in 1981</a:t>
            </a:r>
          </a:p>
          <a:p>
            <a:r>
              <a:rPr lang="en-US" dirty="0" smtClean="0"/>
              <a:t>Currently, 187 countries are members</a:t>
            </a:r>
          </a:p>
          <a:p>
            <a:r>
              <a:rPr lang="en-US" dirty="0" smtClean="0"/>
              <a:t>One clause: “States </a:t>
            </a:r>
            <a:r>
              <a:rPr lang="en-US" dirty="0"/>
              <a:t>Parties shall take all appropriate measures </a:t>
            </a:r>
            <a:r>
              <a:rPr lang="en-US" dirty="0" smtClean="0"/>
              <a:t>to eliminate discrimination against women in order to </a:t>
            </a:r>
            <a:r>
              <a:rPr lang="en-US" dirty="0"/>
              <a:t>ensure to </a:t>
            </a:r>
            <a:r>
              <a:rPr lang="en-US" dirty="0" smtClean="0"/>
              <a:t>them equal </a:t>
            </a:r>
            <a:r>
              <a:rPr lang="en-US" dirty="0"/>
              <a:t>rights with men in the field of </a:t>
            </a:r>
            <a:r>
              <a:rPr lang="en-US" dirty="0" smtClean="0"/>
              <a:t>education”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074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institutions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Where should we look? % of women educated</a:t>
            </a:r>
          </a:p>
          <a:p>
            <a:r>
              <a:rPr lang="en-US" sz="2800" dirty="0"/>
              <a:t>How should we look? Graph before/after; member/nonmember; more/less challenging</a:t>
            </a:r>
          </a:p>
          <a:p>
            <a:r>
              <a:rPr lang="en-US" sz="2800" dirty="0"/>
              <a:t>Is there a difference? Graph counterfactuals</a:t>
            </a:r>
          </a:p>
          <a:p>
            <a:r>
              <a:rPr lang="en-US" sz="2800" dirty="0"/>
              <a:t>Is difference due to treaty? Economic growth, non-treaty norm</a:t>
            </a:r>
          </a:p>
          <a:p>
            <a:r>
              <a:rPr lang="en-US" sz="2800" dirty="0"/>
              <a:t>Is difference impressive? WAS this a hard problem? Are other factors fostering or inhibiting progress?</a:t>
            </a:r>
          </a:p>
        </p:txBody>
      </p:sp>
    </p:spTree>
    <p:extLst>
      <p:ext uri="{BB962C8B-B14F-4D97-AF65-F5344CB8AC3E}">
        <p14:creationId xmlns:p14="http://schemas.microsoft.com/office/powerpoint/2010/main" val="179541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1770472" y="301462"/>
          <a:ext cx="8651057" cy="6255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28800" y="152400"/>
            <a:ext cx="8305800" cy="107721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Members appear to have changed behavior:</a:t>
            </a:r>
          </a:p>
          <a:p>
            <a:pPr algn="ctr"/>
            <a:r>
              <a:rPr lang="en-US" sz="3200" dirty="0"/>
              <a:t>Before/After Comparison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572000" y="1229618"/>
            <a:ext cx="76200" cy="4572734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594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9" y="296864"/>
            <a:ext cx="8656637" cy="626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28800" y="152400"/>
            <a:ext cx="8305800" cy="107721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Members appear to have changed behavior:</a:t>
            </a:r>
          </a:p>
          <a:p>
            <a:pPr algn="ctr"/>
            <a:r>
              <a:rPr lang="en-US" sz="3200" dirty="0"/>
              <a:t>Before/After Comparison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572000" y="1229618"/>
            <a:ext cx="76200" cy="4572734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808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9" y="296864"/>
            <a:ext cx="8656637" cy="626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8800" y="152400"/>
            <a:ext cx="8305800" cy="107721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But Members/Nonmembers taken together:</a:t>
            </a:r>
          </a:p>
          <a:p>
            <a:pPr algn="ctr"/>
            <a:r>
              <a:rPr lang="en-US" sz="3200" dirty="0"/>
              <a:t>Not Much Difference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572000" y="1229618"/>
            <a:ext cx="76200" cy="4572734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028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57400" y="152400"/>
            <a:ext cx="7848600" cy="107721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But Hypothesis that 2 types of Members:</a:t>
            </a:r>
          </a:p>
          <a:p>
            <a:pPr algn="ctr"/>
            <a:r>
              <a:rPr lang="en-US" sz="3200" dirty="0"/>
              <a:t>Islamic / Non-Islamic</a:t>
            </a:r>
          </a:p>
        </p:txBody>
      </p:sp>
    </p:spTree>
    <p:extLst>
      <p:ext uri="{BB962C8B-B14F-4D97-AF65-F5344CB8AC3E}">
        <p14:creationId xmlns:p14="http://schemas.microsoft.com/office/powerpoint/2010/main" val="3193493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9" y="296864"/>
            <a:ext cx="8656637" cy="626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57400" y="152400"/>
            <a:ext cx="7848600" cy="107721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Institutional Effect on Non-Islamic States?</a:t>
            </a:r>
          </a:p>
          <a:p>
            <a:pPr algn="ctr"/>
            <a:r>
              <a:rPr lang="en-US" sz="3200" dirty="0"/>
              <a:t>Before/After Comparison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572000" y="1229618"/>
            <a:ext cx="76200" cy="4572734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0029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9" y="296864"/>
            <a:ext cx="8656637" cy="626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57400" y="152400"/>
            <a:ext cx="7848600" cy="107721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Institutional Effect on Non-Islamic States?</a:t>
            </a:r>
          </a:p>
          <a:p>
            <a:pPr algn="ctr"/>
            <a:r>
              <a:rPr lang="en-US" sz="3200" dirty="0"/>
              <a:t>Before/After Comparison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572000" y="1229618"/>
            <a:ext cx="76200" cy="4572734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4955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9" y="296864"/>
            <a:ext cx="8656637" cy="626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7400" y="152400"/>
            <a:ext cx="7848600" cy="107721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Institutional Effect on Non-Islamic States?</a:t>
            </a:r>
          </a:p>
          <a:p>
            <a:pPr algn="ctr"/>
            <a:r>
              <a:rPr lang="en-US" sz="3200" dirty="0"/>
              <a:t> Member/Non-member Comparison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572000" y="1229618"/>
            <a:ext cx="76200" cy="4572734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636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9" y="296864"/>
            <a:ext cx="8656637" cy="626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7400" y="152400"/>
            <a:ext cx="7848600" cy="107721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Institutional Effect on Islamic States?</a:t>
            </a:r>
          </a:p>
          <a:p>
            <a:pPr algn="ctr"/>
            <a:r>
              <a:rPr lang="en-US" sz="3200" dirty="0"/>
              <a:t>Before/After Comparison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572000" y="1229618"/>
            <a:ext cx="76200" cy="4572734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849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9" y="296864"/>
            <a:ext cx="8656637" cy="626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7400" y="152400"/>
            <a:ext cx="7848600" cy="107721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Institutional Effect on Islamic States?</a:t>
            </a:r>
          </a:p>
          <a:p>
            <a:pPr algn="ctr"/>
            <a:r>
              <a:rPr lang="en-US" sz="3200" dirty="0"/>
              <a:t>Before/After Comparison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572000" y="1229618"/>
            <a:ext cx="76200" cy="4572734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9683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9" y="296864"/>
            <a:ext cx="8656637" cy="626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7400" y="152400"/>
            <a:ext cx="7848600" cy="107721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Institutional Effect on Islamic States?</a:t>
            </a:r>
          </a:p>
          <a:p>
            <a:pPr algn="ctr"/>
            <a:r>
              <a:rPr lang="en-US" sz="3200" dirty="0"/>
              <a:t>Member/Nonmember Comparison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572000" y="1229618"/>
            <a:ext cx="76200" cy="4572734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4205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</a:t>
            </a:r>
            <a:r>
              <a:rPr lang="en-US" dirty="0" smtClean="0"/>
              <a:t>institutions</a:t>
            </a:r>
            <a:br>
              <a:rPr lang="en-US" dirty="0" smtClean="0"/>
            </a:br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Where should we look? % of women educated</a:t>
            </a:r>
          </a:p>
          <a:p>
            <a:r>
              <a:rPr lang="en-US" sz="2800" dirty="0"/>
              <a:t>How should we look? Graph before/after; member/nonmember; more/less challenging</a:t>
            </a:r>
          </a:p>
          <a:p>
            <a:r>
              <a:rPr lang="en-US" sz="2800" dirty="0"/>
              <a:t>Is there a difference? Graph counterfactuals</a:t>
            </a:r>
          </a:p>
          <a:p>
            <a:r>
              <a:rPr lang="en-US" sz="2800" dirty="0"/>
              <a:t>Is difference due to treaty? Economic growth, non-treaty norm</a:t>
            </a:r>
          </a:p>
          <a:p>
            <a:r>
              <a:rPr lang="en-US" sz="2800" dirty="0"/>
              <a:t>Is difference impressive? WAS this a hard problem? Are other factors fostering or inhibiting progress?</a:t>
            </a:r>
          </a:p>
        </p:txBody>
      </p:sp>
    </p:spTree>
    <p:extLst>
      <p:ext uri="{BB962C8B-B14F-4D97-AF65-F5344CB8AC3E}">
        <p14:creationId xmlns:p14="http://schemas.microsoft.com/office/powerpoint/2010/main" val="21182727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Brown Weiss and Jacobson</a:t>
            </a:r>
            <a:br>
              <a:rPr lang="en-US" dirty="0"/>
            </a:br>
            <a:r>
              <a:rPr lang="en-US" dirty="0"/>
              <a:t>Influences on treaty effectiveness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Overall model linking </a:t>
            </a:r>
            <a:r>
              <a:rPr lang="en-US" dirty="0" smtClean="0"/>
              <a:t>4 sets of factors </a:t>
            </a:r>
            <a:endParaRPr lang="en-US" dirty="0"/>
          </a:p>
          <a:p>
            <a:r>
              <a:rPr lang="en-US" dirty="0"/>
              <a:t>Characteristics of activity </a:t>
            </a:r>
            <a:endParaRPr lang="en-US" dirty="0" smtClean="0"/>
          </a:p>
          <a:p>
            <a:pPr lvl="1"/>
            <a:r>
              <a:rPr lang="en-US" dirty="0" smtClean="0"/>
              <a:t>Same as my “Problem structure”</a:t>
            </a:r>
          </a:p>
          <a:p>
            <a:r>
              <a:rPr lang="en-US" dirty="0" smtClean="0"/>
              <a:t>Characteristics of institution</a:t>
            </a:r>
          </a:p>
          <a:p>
            <a:pPr lvl="1"/>
            <a:r>
              <a:rPr lang="en-US" dirty="0" smtClean="0"/>
              <a:t>Same as my “Institutional design”</a:t>
            </a:r>
          </a:p>
          <a:p>
            <a:r>
              <a:rPr lang="en-US" dirty="0" smtClean="0"/>
              <a:t>Characteristics of international context</a:t>
            </a:r>
          </a:p>
          <a:p>
            <a:r>
              <a:rPr lang="en-US" dirty="0"/>
              <a:t>Characteristics of the country </a:t>
            </a:r>
            <a:endParaRPr lang="en-US" dirty="0" smtClean="0"/>
          </a:p>
          <a:p>
            <a:pPr lvl="1"/>
            <a:r>
              <a:rPr lang="en-US" dirty="0" smtClean="0"/>
              <a:t>Country variables</a:t>
            </a:r>
          </a:p>
        </p:txBody>
      </p:sp>
    </p:spTree>
    <p:extLst>
      <p:ext uri="{BB962C8B-B14F-4D97-AF65-F5344CB8AC3E}">
        <p14:creationId xmlns:p14="http://schemas.microsoft.com/office/powerpoint/2010/main" val="178835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Brown Weiss and Jacobson</a:t>
            </a:r>
            <a:br>
              <a:rPr lang="en-US" dirty="0"/>
            </a:br>
            <a:r>
              <a:rPr lang="en-US" dirty="0"/>
              <a:t>Influences on treaty effectiveness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381" y="1740324"/>
            <a:ext cx="7981238" cy="511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857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Brown Weiss / Jacobson</a:t>
            </a:r>
            <a:br>
              <a:rPr lang="en-US" dirty="0" smtClean="0"/>
            </a:br>
            <a:r>
              <a:rPr lang="en-US" dirty="0" smtClean="0"/>
              <a:t>Characteristics of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 of actors involved in activity</a:t>
            </a:r>
          </a:p>
          <a:p>
            <a:r>
              <a:rPr lang="en-US" dirty="0" smtClean="0"/>
              <a:t>Effect of economic incentives</a:t>
            </a:r>
          </a:p>
          <a:p>
            <a:r>
              <a:rPr lang="en-US" dirty="0" smtClean="0"/>
              <a:t>Role of multinational corporations in activity</a:t>
            </a:r>
          </a:p>
          <a:p>
            <a:r>
              <a:rPr lang="en-US" dirty="0" smtClean="0"/>
              <a:t>Concentration of activity in major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1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Problem Structure and</a:t>
            </a:r>
            <a:br>
              <a:rPr lang="en-US" smtClean="0"/>
            </a:br>
            <a:r>
              <a:rPr lang="en-US" smtClean="0"/>
              <a:t>Institutional Effectiveness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HARDER problems = institution less likely to be effective</a:t>
            </a:r>
          </a:p>
          <a:p>
            <a:r>
              <a:rPr lang="en-US" smtClean="0"/>
              <a:t>Easy:  </a:t>
            </a:r>
          </a:p>
          <a:p>
            <a:pPr lvl="1"/>
            <a:r>
              <a:rPr lang="en-US" smtClean="0"/>
              <a:t>COORDINATION: Big effect on shallow problems</a:t>
            </a:r>
          </a:p>
          <a:p>
            <a:pPr lvl="1"/>
            <a:r>
              <a:rPr lang="en-US" smtClean="0"/>
              <a:t>EPISTEMIC: pooling informational resources that are cheap AND states have interests in pooling</a:t>
            </a:r>
          </a:p>
          <a:p>
            <a:r>
              <a:rPr lang="en-US" smtClean="0"/>
              <a:t>Medium:</a:t>
            </a:r>
          </a:p>
          <a:p>
            <a:pPr lvl="1"/>
            <a:r>
              <a:rPr lang="en-US" smtClean="0"/>
              <a:t>UPSTREAM/DOWNSTREAM: hard to resolve but structure generates careful rules that make likely to succeed</a:t>
            </a:r>
          </a:p>
          <a:p>
            <a:pPr lvl="1"/>
            <a:r>
              <a:rPr lang="en-US" smtClean="0"/>
              <a:t>PEPI: structure leads to careful rules that tend to be “incentive-compatible”</a:t>
            </a:r>
          </a:p>
          <a:p>
            <a:r>
              <a:rPr lang="en-US" smtClean="0"/>
              <a:t>Hard group:</a:t>
            </a:r>
          </a:p>
          <a:p>
            <a:pPr lvl="1"/>
            <a:r>
              <a:rPr lang="en-US" smtClean="0"/>
              <a:t>COLLABORATION: all have incentives to contribute AND cheat</a:t>
            </a:r>
          </a:p>
          <a:p>
            <a:pPr lvl="1"/>
            <a:r>
              <a:rPr lang="en-US" smtClean="0"/>
              <a:t>NORMATIVE problem: changing norms is very hard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80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Problem Structure and</a:t>
            </a:r>
            <a:br>
              <a:rPr lang="en-US" smtClean="0"/>
            </a:br>
            <a:r>
              <a:rPr lang="en-US" smtClean="0"/>
              <a:t>Institutional Effectiveness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Inherent transparency</a:t>
            </a:r>
          </a:p>
          <a:p>
            <a:pPr lvl="1"/>
            <a:r>
              <a:rPr lang="en-US" smtClean="0"/>
              <a:t>LESS inherent transparency, more likely institution will NOT be effective</a:t>
            </a:r>
          </a:p>
          <a:p>
            <a:r>
              <a:rPr lang="en-US" smtClean="0"/>
              <a:t>Response incentives</a:t>
            </a:r>
          </a:p>
          <a:p>
            <a:pPr lvl="1"/>
            <a:r>
              <a:rPr lang="en-US" smtClean="0"/>
              <a:t>LESS violation tolerance, more likely institution WILL be effective</a:t>
            </a:r>
          </a:p>
          <a:p>
            <a:pPr lvl="1"/>
            <a:r>
              <a:rPr lang="en-US" smtClean="0"/>
              <a:t>STRONGER response incentives, more likely institution WILL be effective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79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 Structure and</a:t>
            </a:r>
            <a:br>
              <a:rPr lang="en-US" dirty="0" smtClean="0"/>
            </a:br>
            <a:r>
              <a:rPr lang="en-US" dirty="0" smtClean="0"/>
              <a:t>Institutional Effectiveness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057400" y="2514600"/>
            <a:ext cx="7696200" cy="39624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39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108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99306" y="2057401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More/Fast Effective		Less/Slow Effective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2667000"/>
            <a:ext cx="7315200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Epistemic &amp; Coordination  					</a:t>
            </a:r>
          </a:p>
          <a:p>
            <a:pPr algn="ctr"/>
            <a:r>
              <a:rPr lang="en-US" dirty="0"/>
              <a:t>		Up/Down &amp; Positive Externalities		</a:t>
            </a:r>
          </a:p>
          <a:p>
            <a:pPr algn="ctr"/>
            <a:r>
              <a:rPr lang="en-US" dirty="0"/>
              <a:t>					Collaboration Normative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09800" y="3929492"/>
            <a:ext cx="73152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High Transparency		Low Transparency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90800" y="4623656"/>
            <a:ext cx="69342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Low Violation Tolerance		High Violation Tolerance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0" y="2667000"/>
            <a:ext cx="9144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Type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24000" y="3886201"/>
            <a:ext cx="12192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Inherent Transparency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24000" y="4572001"/>
            <a:ext cx="1371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Violation Tolerance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77971" y="5381191"/>
            <a:ext cx="69342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Strong Response Incentives		Weak Response Incentives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11171" y="5329536"/>
            <a:ext cx="1371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Response Incentives</a:t>
            </a:r>
          </a:p>
        </p:txBody>
      </p:sp>
    </p:spTree>
    <p:extLst>
      <p:ext uri="{BB962C8B-B14F-4D97-AF65-F5344CB8AC3E}">
        <p14:creationId xmlns:p14="http://schemas.microsoft.com/office/powerpoint/2010/main" val="85564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Brown Weiss / Jacobson</a:t>
            </a:r>
            <a:br>
              <a:rPr lang="en-US" dirty="0"/>
            </a:br>
            <a:r>
              <a:rPr lang="en-US" dirty="0" smtClean="0"/>
              <a:t>Characteristics of Institution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Perceived equity of obligations</a:t>
            </a:r>
          </a:p>
          <a:p>
            <a:r>
              <a:rPr lang="en-US" dirty="0" smtClean="0"/>
              <a:t>Precision of obligations</a:t>
            </a:r>
          </a:p>
          <a:p>
            <a:r>
              <a:rPr lang="en-US" dirty="0" smtClean="0"/>
              <a:t>Provisions for obtaining scientific advice</a:t>
            </a:r>
          </a:p>
          <a:p>
            <a:r>
              <a:rPr lang="en-US" dirty="0" smtClean="0"/>
              <a:t>Reporting requirements </a:t>
            </a:r>
          </a:p>
          <a:p>
            <a:r>
              <a:rPr lang="en-US" dirty="0" smtClean="0"/>
              <a:t>Provisions for other forms of monitoring</a:t>
            </a:r>
          </a:p>
          <a:p>
            <a:r>
              <a:rPr lang="en-US" dirty="0" smtClean="0"/>
              <a:t>Secretariat</a:t>
            </a:r>
          </a:p>
          <a:p>
            <a:r>
              <a:rPr lang="en-US" dirty="0" smtClean="0"/>
              <a:t>Incentives</a:t>
            </a:r>
          </a:p>
          <a:p>
            <a:r>
              <a:rPr lang="en-US" dirty="0" smtClean="0"/>
              <a:t>Sanctions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67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Institutional Design and</a:t>
            </a:r>
            <a:br>
              <a:rPr lang="en-US" smtClean="0"/>
            </a:br>
            <a:r>
              <a:rPr lang="en-US" smtClean="0"/>
              <a:t>Institutional Effectiveness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Institutional type from most/fast to least/slow effective</a:t>
            </a:r>
          </a:p>
          <a:p>
            <a:pPr lvl="1"/>
            <a:r>
              <a:rPr lang="en-US" smtClean="0"/>
              <a:t>Procedural/programmatic – regulatory – generative</a:t>
            </a:r>
          </a:p>
          <a:p>
            <a:r>
              <a:rPr lang="en-US" smtClean="0"/>
              <a:t>Membership: more states, LESS effective</a:t>
            </a:r>
          </a:p>
          <a:p>
            <a:r>
              <a:rPr lang="en-US" smtClean="0"/>
              <a:t>Primary rule system</a:t>
            </a:r>
          </a:p>
          <a:p>
            <a:pPr lvl="1"/>
            <a:r>
              <a:rPr lang="en-US" smtClean="0"/>
              <a:t>MORE specific, MORE effective</a:t>
            </a:r>
          </a:p>
          <a:p>
            <a:pPr lvl="1"/>
            <a:r>
              <a:rPr lang="en-US" smtClean="0"/>
              <a:t>Common MORE effective than Differentiated (??)</a:t>
            </a:r>
          </a:p>
          <a:p>
            <a:r>
              <a:rPr lang="en-US" smtClean="0"/>
              <a:t>Information system: clearer, MORE effective</a:t>
            </a:r>
          </a:p>
          <a:p>
            <a:r>
              <a:rPr lang="en-US" smtClean="0"/>
              <a:t>Response systems: </a:t>
            </a:r>
          </a:p>
          <a:p>
            <a:pPr lvl="1"/>
            <a:r>
              <a:rPr lang="en-US" smtClean="0"/>
              <a:t>Facilitative, MORE effective than </a:t>
            </a:r>
          </a:p>
          <a:p>
            <a:pPr lvl="1"/>
            <a:r>
              <a:rPr lang="en-US" smtClean="0"/>
              <a:t>Clear/specific MORE effective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081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Institutional Design and</a:t>
            </a:r>
            <a:br>
              <a:rPr lang="en-US" dirty="0" smtClean="0"/>
            </a:br>
            <a:r>
              <a:rPr lang="en-US" dirty="0" smtClean="0"/>
              <a:t>Institutional Effectiveness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057400" y="2514600"/>
            <a:ext cx="7696200" cy="39624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39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108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99306" y="2057401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More/Fast Effective		Less/Slow Effective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2667000"/>
            <a:ext cx="73152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Procedural &amp; Programmatic          	Regulatory            	Generative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09800" y="3288268"/>
            <a:ext cx="73152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Few 					Many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09800" y="3886200"/>
            <a:ext cx="73152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Specific					Vague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9800" y="4507468"/>
            <a:ext cx="73152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Common	??? 	Differentiated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09800" y="5117068"/>
            <a:ext cx="73152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Clear / Demanding		Vague / General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09800" y="5726668"/>
            <a:ext cx="73152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Rewards/Capacity-Enhancing		Sanctions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0" y="2667000"/>
            <a:ext cx="9144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Type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24000" y="3288268"/>
            <a:ext cx="13716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# of States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0" y="3888815"/>
            <a:ext cx="17526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Primary Rules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4507468"/>
            <a:ext cx="17526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Primary Rules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24000" y="5117068"/>
            <a:ext cx="15240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Inspections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24000" y="5726668"/>
            <a:ext cx="13716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Response</a:t>
            </a:r>
          </a:p>
        </p:txBody>
      </p:sp>
    </p:spTree>
    <p:extLst>
      <p:ext uri="{BB962C8B-B14F-4D97-AF65-F5344CB8AC3E}">
        <p14:creationId xmlns:p14="http://schemas.microsoft.com/office/powerpoint/2010/main" val="241240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Brown Weiss / Jacobson</a:t>
            </a:r>
            <a:br>
              <a:rPr lang="en-US" smtClean="0"/>
            </a:br>
            <a:r>
              <a:rPr lang="en-US" smtClean="0"/>
              <a:t>Characteristics of International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Major international conferences</a:t>
            </a:r>
          </a:p>
          <a:p>
            <a:r>
              <a:rPr lang="en-US" smtClean="0"/>
              <a:t>Worldwide media/public opinion</a:t>
            </a:r>
          </a:p>
          <a:p>
            <a:r>
              <a:rPr lang="en-US" smtClean="0"/>
              <a:t>International NGOs</a:t>
            </a:r>
          </a:p>
          <a:p>
            <a:r>
              <a:rPr lang="en-US" smtClean="0"/>
              <a:t>Number of parties as members</a:t>
            </a:r>
          </a:p>
          <a:p>
            <a:r>
              <a:rPr lang="en-US" smtClean="0"/>
              <a:t>Other international organizations</a:t>
            </a:r>
          </a:p>
          <a:p>
            <a:r>
              <a:rPr lang="en-US" smtClean="0"/>
              <a:t>International financial institutions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26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Brown Weiss / Jacobson</a:t>
            </a:r>
            <a:br>
              <a:rPr lang="en-US" smtClean="0"/>
            </a:br>
            <a:r>
              <a:rPr lang="en-US" smtClean="0"/>
              <a:t>Characteristics of the Country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14273"/>
            <a:ext cx="10591800" cy="5291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41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lOr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-lecture.potx" id="{0F86FA69-BC1F-47E9-96FD-B7C69401B587}" vid="{5F8EC796-A47E-42FD-807C-F73A01E676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-lecture.potx" id="{0F86FA69-BC1F-47E9-96FD-B7C69401B587}" vid="{5C42F4E6-C41A-40C3-BF3D-7D285D73FB40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io-lecture</Template>
  <TotalTime>238</TotalTime>
  <Words>972</Words>
  <Application>Microsoft Office PowerPoint</Application>
  <PresentationFormat>Widescreen</PresentationFormat>
  <Paragraphs>199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IntlOrg</vt:lpstr>
      <vt:lpstr>Office Theme</vt:lpstr>
      <vt:lpstr>Effectiveness of  International Institutions:  What IS it?  How do we EVALUATE it? What EXPLAINS it?</vt:lpstr>
      <vt:lpstr>Terminology</vt:lpstr>
      <vt:lpstr>Institutional Influence</vt:lpstr>
      <vt:lpstr>Institutional Influence</vt:lpstr>
      <vt:lpstr>Enforcement</vt:lpstr>
      <vt:lpstr>Management</vt:lpstr>
      <vt:lpstr>Evaluating Institutional Effects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Evaluating Institutional Effects</vt:lpstr>
      <vt:lpstr>Effectiveness of institutions</vt:lpstr>
      <vt:lpstr>Education of Women: Effects of CEDAW</vt:lpstr>
      <vt:lpstr>Effectiveness of institutions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Effectiveness of institutions REVIEW</vt:lpstr>
      <vt:lpstr>Brown Weiss and Jacobson Influences on treaty effectiveness</vt:lpstr>
      <vt:lpstr>Brown Weiss and Jacobson Influences on treaty effectiveness</vt:lpstr>
      <vt:lpstr>Brown Weiss / Jacobson Characteristics of Activity</vt:lpstr>
      <vt:lpstr>Problem Structure and Institutional Effectiveness</vt:lpstr>
      <vt:lpstr>Problem Structure and Institutional Effectiveness</vt:lpstr>
      <vt:lpstr>Problem Structure and Institutional Effectiveness</vt:lpstr>
      <vt:lpstr>Brown Weiss / Jacobson Characteristics of Institution</vt:lpstr>
      <vt:lpstr>Institutional Design and Institutional Effectiveness</vt:lpstr>
      <vt:lpstr>Institutional Design and Institutional Effectiveness</vt:lpstr>
      <vt:lpstr>Brown Weiss / Jacobson Characteristics of International Context</vt:lpstr>
      <vt:lpstr>Brown Weiss / Jacobson Characteristics of the Country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Structure and Institutional Effectiveness</dc:title>
  <dc:creator>Ronald B. Mitchell</dc:creator>
  <cp:lastModifiedBy>Ronald Mitchell</cp:lastModifiedBy>
  <cp:revision>41</cp:revision>
  <dcterms:created xsi:type="dcterms:W3CDTF">2011-11-10T05:10:23Z</dcterms:created>
  <dcterms:modified xsi:type="dcterms:W3CDTF">2018-11-05T20:20:31Z</dcterms:modified>
</cp:coreProperties>
</file>