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0" r:id="rId2"/>
    <p:sldId id="289" r:id="rId3"/>
    <p:sldId id="326" r:id="rId4"/>
    <p:sldId id="327" r:id="rId5"/>
    <p:sldId id="256" r:id="rId6"/>
    <p:sldId id="301" r:id="rId7"/>
    <p:sldId id="302" r:id="rId8"/>
    <p:sldId id="328" r:id="rId9"/>
    <p:sldId id="329" r:id="rId10"/>
    <p:sldId id="306" r:id="rId11"/>
    <p:sldId id="279" r:id="rId12"/>
    <p:sldId id="304" r:id="rId13"/>
    <p:sldId id="305" r:id="rId14"/>
    <p:sldId id="316" r:id="rId15"/>
    <p:sldId id="317" r:id="rId16"/>
    <p:sldId id="311" r:id="rId17"/>
    <p:sldId id="315" r:id="rId18"/>
    <p:sldId id="313" r:id="rId19"/>
    <p:sldId id="314" r:id="rId20"/>
    <p:sldId id="308" r:id="rId21"/>
    <p:sldId id="309" r:id="rId22"/>
    <p:sldId id="319" r:id="rId23"/>
    <p:sldId id="310" r:id="rId24"/>
    <p:sldId id="318" r:id="rId25"/>
    <p:sldId id="32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91" autoAdjust="0"/>
  </p:normalViewPr>
  <p:slideViewPr>
    <p:cSldViewPr>
      <p:cViewPr varScale="1">
        <p:scale>
          <a:sx n="51" d="100"/>
          <a:sy n="51" d="100"/>
        </p:scale>
        <p:origin x="78" y="27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C6713B7-1D88-4796-B0DB-3E2FC6746477}" type="datetimeFigureOut">
              <a:rPr lang="en-US" smtClean="0"/>
              <a:pPr/>
              <a:t>11/15/2019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3DA635-CE8C-4DED-9744-481389BF1F7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isd.ca/paris-knowledge-bridge/video-4-the-state-of-play-in-the-unfccc-negotiation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nytimes.com/interactive/2017/11/06/climate/world-emissions-goals-far-off-course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Final Paper Guidance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2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Introduction – </a:t>
            </a:r>
          </a:p>
          <a:p>
            <a:pPr lvl="1"/>
            <a:r>
              <a:rPr lang="en-US" dirty="0" smtClean="0"/>
              <a:t>“Why do countries take the positions they do in international climate negotiations?”</a:t>
            </a:r>
          </a:p>
          <a:p>
            <a:pPr lvl="0"/>
            <a:r>
              <a:rPr lang="en-US" dirty="0" smtClean="0"/>
              <a:t>Theory review: GENERAL idea – yours should be more detailed</a:t>
            </a:r>
          </a:p>
          <a:p>
            <a:pPr lvl="1"/>
            <a:r>
              <a:rPr lang="en-US" dirty="0" smtClean="0"/>
              <a:t>DV (What needs to be explained): negotiating positions</a:t>
            </a:r>
          </a:p>
          <a:p>
            <a:pPr lvl="1"/>
            <a:r>
              <a:rPr lang="en-US" dirty="0" smtClean="0"/>
              <a:t>IVs (many): organize what scholars have said about why states take positions they do by VARIABLE, not author!</a:t>
            </a:r>
          </a:p>
          <a:p>
            <a:pPr lvl="0"/>
            <a:r>
              <a:rPr lang="en-US" dirty="0" smtClean="0"/>
              <a:t>Dependent variable: Positions of countries I will study</a:t>
            </a:r>
          </a:p>
          <a:p>
            <a:pPr lvl="1"/>
            <a:r>
              <a:rPr lang="en-US" dirty="0" smtClean="0"/>
              <a:t>Provide a table of positions and summarize them</a:t>
            </a:r>
          </a:p>
          <a:p>
            <a:pPr lvl="0"/>
            <a:r>
              <a:rPr lang="en-US" dirty="0" smtClean="0"/>
              <a:t>Independent variables: go through IVs and see if they explain what you see</a:t>
            </a:r>
          </a:p>
          <a:p>
            <a:pPr lvl="0"/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22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750A-CBB5-47AC-91AB-B2C771D7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Important</a:t>
            </a:r>
            <a:br>
              <a:rPr lang="en-US" dirty="0" smtClean="0"/>
            </a:br>
            <a:r>
              <a:rPr lang="en-US" dirty="0" smtClean="0"/>
              <a:t>things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BD000-7205-4DB1-A4DE-3AF3BB57C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Clear Dependent and Independent Variables </a:t>
            </a:r>
          </a:p>
          <a:p>
            <a:pPr lvl="1"/>
            <a:r>
              <a:rPr lang="en-US" dirty="0" smtClean="0"/>
              <a:t>One Dependent Variable</a:t>
            </a:r>
          </a:p>
          <a:p>
            <a:pPr lvl="1"/>
            <a:r>
              <a:rPr lang="en-US" dirty="0" smtClean="0"/>
              <a:t>3 to 4 Independent Variables (more than 1, less than 6)</a:t>
            </a:r>
          </a:p>
          <a:p>
            <a:pPr lvl="1"/>
            <a:r>
              <a:rPr lang="en-US" dirty="0" smtClean="0"/>
              <a:t>IVs come from articles</a:t>
            </a:r>
          </a:p>
          <a:p>
            <a:r>
              <a:rPr lang="en-US" dirty="0" smtClean="0"/>
              <a:t>Number of countries</a:t>
            </a:r>
          </a:p>
          <a:p>
            <a:pPr lvl="1"/>
            <a:r>
              <a:rPr lang="en-US" dirty="0" smtClean="0"/>
              <a:t>Start with 7 to 10 so you can make sure you get 3 to 6 good ones to compare</a:t>
            </a:r>
          </a:p>
          <a:p>
            <a:pPr lvl="1"/>
            <a:r>
              <a:rPr lang="en-US" dirty="0" smtClean="0"/>
              <a:t>Easiest option: compare some with really strong </a:t>
            </a:r>
            <a:r>
              <a:rPr lang="en-US" dirty="0" err="1" smtClean="0"/>
              <a:t>INDCs</a:t>
            </a:r>
            <a:r>
              <a:rPr lang="en-US" dirty="0" smtClean="0"/>
              <a:t> and some with weak </a:t>
            </a:r>
            <a:r>
              <a:rPr lang="en-US" dirty="0" err="1" smtClean="0"/>
              <a:t>INDCs</a:t>
            </a:r>
            <a:endParaRPr lang="en-US" dirty="0" smtClean="0"/>
          </a:p>
          <a:p>
            <a:r>
              <a:rPr lang="en-US" dirty="0" smtClean="0"/>
              <a:t>Good Use of Theory Throughout Entire Paper</a:t>
            </a:r>
          </a:p>
          <a:p>
            <a:pPr lvl="1"/>
            <a:r>
              <a:rPr lang="en-US" dirty="0" smtClean="0"/>
              <a:t>Read several articles and take notes by article</a:t>
            </a:r>
          </a:p>
          <a:p>
            <a:pPr lvl="1"/>
            <a:r>
              <a:rPr lang="en-US" dirty="0" smtClean="0"/>
              <a:t>Then reorganize ideas from articles  DV, then </a:t>
            </a:r>
            <a:r>
              <a:rPr lang="en-US" dirty="0" err="1" smtClean="0"/>
              <a:t>IV1</a:t>
            </a:r>
            <a:r>
              <a:rPr lang="en-US" dirty="0" smtClean="0"/>
              <a:t>, then </a:t>
            </a:r>
            <a:r>
              <a:rPr lang="en-US" dirty="0" err="1" smtClean="0"/>
              <a:t>IV2</a:t>
            </a:r>
            <a:r>
              <a:rPr lang="en-US" dirty="0" smtClean="0"/>
              <a:t>, then </a:t>
            </a:r>
            <a:r>
              <a:rPr lang="en-US" dirty="0" err="1" smtClean="0"/>
              <a:t>IV3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421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F847-397B-4F61-B98D-3296256A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Finally……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91D4F-27E2-4087-BA0D-0409AB86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Professional</a:t>
            </a:r>
          </a:p>
          <a:p>
            <a:pPr lvl="1"/>
            <a:r>
              <a:rPr lang="en-US" dirty="0" smtClean="0"/>
              <a:t>Use headings and subheadings that make sense</a:t>
            </a:r>
          </a:p>
          <a:p>
            <a:pPr lvl="1"/>
            <a:r>
              <a:rPr lang="en-US" dirty="0" smtClean="0"/>
              <a:t>Format Appropriately</a:t>
            </a:r>
          </a:p>
          <a:p>
            <a:pPr lvl="1"/>
            <a:r>
              <a:rPr lang="en-US" dirty="0" smtClean="0"/>
              <a:t>Write so theory, analysis, methods, come through clearly</a:t>
            </a:r>
          </a:p>
          <a:p>
            <a:pPr lvl="1"/>
            <a:r>
              <a:rPr lang="en-US" dirty="0" smtClean="0"/>
              <a:t>Cite Sources Not Hyperlinks</a:t>
            </a:r>
          </a:p>
          <a:p>
            <a:r>
              <a:rPr lang="en-US" dirty="0" smtClean="0"/>
              <a:t>Visit office hours or Email</a:t>
            </a:r>
          </a:p>
          <a:p>
            <a:pPr lvl="1"/>
            <a:r>
              <a:rPr lang="en-US" dirty="0" smtClean="0"/>
              <a:t>Use office hours to discuss research question or paper</a:t>
            </a:r>
          </a:p>
          <a:p>
            <a:pPr lvl="1"/>
            <a:r>
              <a:rPr lang="en-US" dirty="0" smtClean="0"/>
              <a:t>Email GEs or Ron questions if can’t make office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4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International Climate Negotiations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Thinking Theoretically about Climate Change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characteristics of the problem?</a:t>
            </a:r>
          </a:p>
          <a:p>
            <a:r>
              <a:rPr lang="en-US" dirty="0" smtClean="0"/>
              <a:t>Type &amp; strength of actor motivations to address it?</a:t>
            </a:r>
          </a:p>
          <a:p>
            <a:r>
              <a:rPr lang="en-US" dirty="0" smtClean="0"/>
              <a:t>Negotiation Theory overview </a:t>
            </a:r>
          </a:p>
          <a:p>
            <a:r>
              <a:rPr lang="en-US" dirty="0" smtClean="0"/>
              <a:t>Type of agreement</a:t>
            </a:r>
          </a:p>
          <a:p>
            <a:r>
              <a:rPr lang="en-US" dirty="0" smtClean="0"/>
              <a:t>Terms of agreement</a:t>
            </a:r>
          </a:p>
          <a:p>
            <a:r>
              <a:rPr lang="en-US" dirty="0" smtClean="0"/>
              <a:t>Three elements of Regulatory System</a:t>
            </a:r>
          </a:p>
        </p:txBody>
      </p:sp>
    </p:spTree>
    <p:extLst>
      <p:ext uri="{BB962C8B-B14F-4D97-AF65-F5344CB8AC3E}">
        <p14:creationId xmlns:p14="http://schemas.microsoft.com/office/powerpoint/2010/main" val="191915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 eaLnBrk="1" latinLnBrk="0" hangingPunct="1"/>
            <a:r>
              <a:rPr lang="en-US" dirty="0"/>
              <a:t>Type &amp; strength of actor motivations to address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dirty="0"/>
              <a:t>Unilateral interest-based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lang="en-US" dirty="0"/>
              <a:t>Interdependent interest-based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lang="en-US" dirty="0"/>
              <a:t>Normative-based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lang="en-US" dirty="0"/>
              <a:t>BATNA (Best Alternative to a Negotiated Agreement)</a:t>
            </a:r>
          </a:p>
        </p:txBody>
      </p:sp>
    </p:spTree>
    <p:extLst>
      <p:ext uri="{BB962C8B-B14F-4D97-AF65-F5344CB8AC3E}">
        <p14:creationId xmlns:p14="http://schemas.microsoft.com/office/powerpoint/2010/main" val="209240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National Negotiating</a:t>
            </a:r>
            <a:br>
              <a:rPr lang="en-US" dirty="0" smtClean="0"/>
            </a:br>
            <a:r>
              <a:rPr lang="en-US" dirty="0" smtClean="0"/>
              <a:t>Positions Come From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2209801"/>
          <a:ext cx="8229600" cy="3962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2253">
                <a:tc rowSpan="2" gridSpan="2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Ecological Vulnerability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(benefits of action)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642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25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Abatement Costs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(costs</a:t>
                      </a: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of action)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Bystanders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Pushers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2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Draggers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Intermediates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81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National Negotiating</a:t>
            </a:r>
            <a:br>
              <a:rPr lang="en-US" dirty="0" smtClean="0"/>
            </a:br>
            <a:r>
              <a:rPr lang="en-US" dirty="0" smtClean="0"/>
              <a:t>Positions Come From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2209801"/>
          <a:ext cx="8229600" cy="3962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2253">
                <a:tc rowSpan="2" gridSpan="2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Ecological Vulnerability</a:t>
                      </a: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(benefits of action)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642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25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Abatement Costs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(costs</a:t>
                      </a:r>
                      <a:r>
                        <a:rPr lang="en-US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of action)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Low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Bystanders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Pushers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AOSIS, EU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2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High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Draggers</a:t>
                      </a:r>
                      <a:br>
                        <a:rPr lang="en-US" sz="2800" dirty="0" smtClean="0"/>
                      </a:b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OPEC,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 US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Intermediates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8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Negotiation Theory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ZOPA (Zone Of Possible Agreement)</a:t>
            </a:r>
          </a:p>
          <a:p>
            <a:r>
              <a:rPr lang="en-US" dirty="0" smtClean="0"/>
              <a:t>Finding the existing ZOPA</a:t>
            </a:r>
          </a:p>
          <a:p>
            <a:pPr lvl="1"/>
            <a:r>
              <a:rPr lang="en-US" dirty="0" smtClean="0"/>
              <a:t>Interests as exogenously “given”</a:t>
            </a:r>
          </a:p>
          <a:p>
            <a:pPr lvl="1"/>
            <a:r>
              <a:rPr lang="en-US" dirty="0" smtClean="0"/>
              <a:t>Can’t do more than countries involved want to do</a:t>
            </a:r>
          </a:p>
          <a:p>
            <a:r>
              <a:rPr lang="en-US" dirty="0" smtClean="0"/>
              <a:t>Creating a new ZOPA</a:t>
            </a:r>
          </a:p>
          <a:p>
            <a:pPr lvl="1"/>
            <a:r>
              <a:rPr lang="en-US" dirty="0" smtClean="0"/>
              <a:t>Interests as endogenously created</a:t>
            </a:r>
          </a:p>
          <a:p>
            <a:pPr lvl="1"/>
            <a:r>
              <a:rPr lang="en-US" dirty="0" smtClean="0"/>
              <a:t>Leadership</a:t>
            </a:r>
          </a:p>
          <a:p>
            <a:pPr lvl="1"/>
            <a:r>
              <a:rPr lang="en-US" dirty="0" smtClean="0"/>
              <a:t>Argument and persuasion</a:t>
            </a:r>
          </a:p>
          <a:p>
            <a:r>
              <a:rPr lang="en-US" dirty="0" smtClean="0"/>
              <a:t>Bringing external pressure to bear</a:t>
            </a:r>
          </a:p>
          <a:p>
            <a:pPr lvl="1"/>
            <a:r>
              <a:rPr lang="en-US" dirty="0" smtClean="0"/>
              <a:t>Engaging NGO community</a:t>
            </a:r>
          </a:p>
          <a:p>
            <a:pPr lvl="1"/>
            <a:r>
              <a:rPr lang="en-US" dirty="0" smtClean="0"/>
              <a:t>Creating deadlines and expectations</a:t>
            </a:r>
          </a:p>
          <a:p>
            <a:r>
              <a:rPr lang="en-US" dirty="0" smtClean="0"/>
              <a:t>Ensuring agreement but also follow through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of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 of obligations</a:t>
            </a:r>
          </a:p>
          <a:p>
            <a:pPr lvl="1"/>
            <a:r>
              <a:rPr lang="en-US" dirty="0"/>
              <a:t>Top-down (imposed commitments) </a:t>
            </a:r>
          </a:p>
          <a:p>
            <a:pPr lvl="1"/>
            <a:r>
              <a:rPr lang="en-US" dirty="0"/>
              <a:t>Bottom up (voluntary commitments)</a:t>
            </a:r>
          </a:p>
          <a:p>
            <a:r>
              <a:rPr lang="en-US" dirty="0" smtClean="0"/>
              <a:t>Level </a:t>
            </a:r>
            <a:r>
              <a:rPr lang="en-US" dirty="0"/>
              <a:t>of ambition/stringency</a:t>
            </a:r>
          </a:p>
          <a:p>
            <a:r>
              <a:rPr lang="en-US" dirty="0" smtClean="0"/>
              <a:t>Breadth of membership: Universal or Climate club</a:t>
            </a:r>
          </a:p>
          <a:p>
            <a:r>
              <a:rPr lang="en-US" dirty="0" smtClean="0"/>
              <a:t>Legal status: Binding </a:t>
            </a:r>
            <a:r>
              <a:rPr lang="en-US" dirty="0"/>
              <a:t>or </a:t>
            </a:r>
            <a:r>
              <a:rPr lang="en-US" dirty="0" smtClean="0"/>
              <a:t>non-binding</a:t>
            </a:r>
          </a:p>
        </p:txBody>
      </p:sp>
    </p:spTree>
    <p:extLst>
      <p:ext uri="{BB962C8B-B14F-4D97-AF65-F5344CB8AC3E}">
        <p14:creationId xmlns:p14="http://schemas.microsoft.com/office/powerpoint/2010/main" val="27190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Terms of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Substantive topic areas</a:t>
            </a:r>
          </a:p>
          <a:p>
            <a:pPr lvl="1"/>
            <a:r>
              <a:rPr lang="en-US" dirty="0" smtClean="0"/>
              <a:t>Mitigation</a:t>
            </a:r>
          </a:p>
          <a:p>
            <a:pPr lvl="1"/>
            <a:r>
              <a:rPr lang="en-US" dirty="0" smtClean="0"/>
              <a:t>Adaptation</a:t>
            </a:r>
          </a:p>
          <a:p>
            <a:pPr lvl="1"/>
            <a:r>
              <a:rPr lang="en-US" dirty="0" smtClean="0"/>
              <a:t>Loss and Damage</a:t>
            </a:r>
          </a:p>
        </p:txBody>
      </p:sp>
    </p:spTree>
    <p:extLst>
      <p:ext uri="{BB962C8B-B14F-4D97-AF65-F5344CB8AC3E}">
        <p14:creationId xmlns:p14="http://schemas.microsoft.com/office/powerpoint/2010/main" val="323691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en-US" dirty="0"/>
              <a:t>Three elements of </a:t>
            </a:r>
            <a:br>
              <a:rPr lang="en-US" dirty="0"/>
            </a:br>
            <a:r>
              <a:rPr lang="en-US" dirty="0" smtClean="0"/>
              <a:t>Regulatory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0" eaLnBrk="1" latinLnBrk="0" hangingPunct="1"/>
            <a:r>
              <a:rPr lang="en-US" dirty="0" smtClean="0"/>
              <a:t>Primary rule system</a:t>
            </a:r>
          </a:p>
          <a:p>
            <a:pPr lvl="1"/>
            <a:r>
              <a:rPr lang="en-US" dirty="0" smtClean="0"/>
              <a:t>Mitigation Obligations</a:t>
            </a:r>
          </a:p>
          <a:p>
            <a:pPr lvl="1"/>
            <a:r>
              <a:rPr lang="en-US" dirty="0" smtClean="0"/>
              <a:t>Financial Mechanisms</a:t>
            </a:r>
          </a:p>
          <a:p>
            <a:pPr lvl="0" rtl="0" eaLnBrk="1" latinLnBrk="0" hangingPunct="1"/>
            <a:r>
              <a:rPr lang="en-US" dirty="0" smtClean="0"/>
              <a:t>Information system</a:t>
            </a:r>
          </a:p>
          <a:p>
            <a:pPr lvl="0" rtl="0" eaLnBrk="1" latinLnBrk="0" hangingPunct="1"/>
            <a:r>
              <a:rPr lang="en-US" dirty="0" smtClean="0"/>
              <a:t>Response system</a:t>
            </a:r>
          </a:p>
        </p:txBody>
      </p:sp>
    </p:spTree>
    <p:extLst>
      <p:ext uri="{BB962C8B-B14F-4D97-AF65-F5344CB8AC3E}">
        <p14:creationId xmlns:p14="http://schemas.microsoft.com/office/powerpoint/2010/main" val="280969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Lead-in to the Paris Climate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>
                <a:hlinkClick r:id="rId2"/>
              </a:rPr>
              <a:t>International Climate Governance</a:t>
            </a:r>
            <a:r>
              <a:rPr lang="en-US" b="1" dirty="0" smtClean="0">
                <a:hlinkClick r:id="rId2"/>
              </a:rPr>
              <a:t>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1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Paris Agreement, Where we are, and Where we need to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7238" t="51428" r="4286" b="17143"/>
          <a:stretch/>
        </p:blipFill>
        <p:spPr>
          <a:xfrm>
            <a:off x="2171700" y="1828800"/>
            <a:ext cx="784860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5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Paris was negotiated: </a:t>
            </a:r>
            <a:br>
              <a:rPr lang="en-US" dirty="0" smtClean="0"/>
            </a:br>
            <a:r>
              <a:rPr lang="en-US" dirty="0" smtClean="0"/>
              <a:t>Background mattered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“By </a:t>
            </a:r>
            <a:r>
              <a:rPr lang="en-US" dirty="0"/>
              <a:t>the opening of the Paris </a:t>
            </a:r>
            <a:r>
              <a:rPr lang="en-US" dirty="0" smtClean="0"/>
              <a:t>conference, 186 </a:t>
            </a:r>
            <a:r>
              <a:rPr lang="en-US" dirty="0"/>
              <a:t>governments had declared national plans covering 94 percent </a:t>
            </a:r>
            <a:r>
              <a:rPr lang="en-US" dirty="0" smtClean="0"/>
              <a:t>of global </a:t>
            </a:r>
            <a:r>
              <a:rPr lang="en-US" dirty="0"/>
              <a:t>emissions (UNFCCC 2015b). These policy pledges laid an </a:t>
            </a:r>
            <a:r>
              <a:rPr lang="en-US" dirty="0" smtClean="0"/>
              <a:t>important foundation </a:t>
            </a:r>
            <a:r>
              <a:rPr lang="en-US" dirty="0"/>
              <a:t>for a global UN </a:t>
            </a:r>
            <a:r>
              <a:rPr lang="en-US" dirty="0" smtClean="0"/>
              <a:t>agreement”</a:t>
            </a:r>
            <a:r>
              <a:rPr lang="en-US" dirty="0"/>
              <a:t> (</a:t>
            </a:r>
            <a:r>
              <a:rPr lang="en-US" dirty="0" err="1"/>
              <a:t>Dimitrov</a:t>
            </a:r>
            <a:r>
              <a:rPr lang="en-US" dirty="0"/>
              <a:t>, 2016</a:t>
            </a:r>
            <a:r>
              <a:rPr lang="en-US" dirty="0" smtClean="0"/>
              <a:t>).</a:t>
            </a:r>
          </a:p>
          <a:p>
            <a:r>
              <a:rPr lang="en-US" dirty="0" smtClean="0"/>
              <a:t>2014 US/China agreement on climate emission reductions</a:t>
            </a:r>
          </a:p>
        </p:txBody>
      </p:sp>
    </p:spTree>
    <p:extLst>
      <p:ext uri="{BB962C8B-B14F-4D97-AF65-F5344CB8AC3E}">
        <p14:creationId xmlns:p14="http://schemas.microsoft.com/office/powerpoint/2010/main" val="39232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Paris was negotiated: </a:t>
            </a:r>
            <a:br>
              <a:rPr lang="en-US" dirty="0" smtClean="0"/>
            </a:br>
            <a:r>
              <a:rPr lang="en-US" dirty="0" smtClean="0"/>
              <a:t>Process mattered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“Social learning” from previous experience (failures and successes)</a:t>
            </a:r>
          </a:p>
          <a:p>
            <a:r>
              <a:rPr lang="en-US" dirty="0" smtClean="0"/>
              <a:t>French leadership of negotiations and use of various tactics to foster agreement</a:t>
            </a:r>
          </a:p>
          <a:p>
            <a:r>
              <a:rPr lang="en-US" dirty="0" smtClean="0"/>
              <a:t>Framing issues in certain ways</a:t>
            </a:r>
          </a:p>
        </p:txBody>
      </p:sp>
    </p:spTree>
    <p:extLst>
      <p:ext uri="{BB962C8B-B14F-4D97-AF65-F5344CB8AC3E}">
        <p14:creationId xmlns:p14="http://schemas.microsoft.com/office/powerpoint/2010/main" val="135386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Paris was negotiated: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Secrecy </a:t>
            </a:r>
            <a:r>
              <a:rPr lang="en-US" dirty="0"/>
              <a:t>and few 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</a:t>
            </a:r>
            <a:r>
              <a:rPr lang="en-US" dirty="0"/>
              <a:t>states present </a:t>
            </a:r>
            <a:r>
              <a:rPr lang="en-US" dirty="0" smtClean="0"/>
              <a:t>at Paris but Paris Agreement </a:t>
            </a:r>
            <a:r>
              <a:rPr lang="en-US" dirty="0"/>
              <a:t>reflects “heavy use of secrecy. … [Key issues] were resolved in Paris in secret meetings among a few countries. … The value of secrecy was in reducing the number of actors” (</a:t>
            </a:r>
            <a:r>
              <a:rPr lang="en-US" dirty="0" err="1"/>
              <a:t>Dimitrov</a:t>
            </a:r>
            <a:r>
              <a:rPr lang="en-US" dirty="0"/>
              <a:t>, 2016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9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Paris was negotiated: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Paper </a:t>
            </a:r>
            <a:r>
              <a:rPr lang="en-US" dirty="0"/>
              <a:t>over </a:t>
            </a:r>
            <a:r>
              <a:rPr lang="en-US" dirty="0" smtClean="0"/>
              <a:t>differences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“‘</a:t>
            </a:r>
            <a:r>
              <a:rPr lang="en-US" dirty="0"/>
              <a:t>Developed country Parties shall provide financial resources to assist developing countries” while “other Parties are encouraged’ to provide such support voluntarily (Art. 9). … After entry into force, Parties shall set a new collective financial goal ‘from a floor of USD 100 billion per year’ (para. 54)” (</a:t>
            </a:r>
            <a:r>
              <a:rPr lang="en-US" dirty="0" err="1"/>
              <a:t>Dimitrov</a:t>
            </a:r>
            <a:r>
              <a:rPr lang="en-US" dirty="0"/>
              <a:t>, 2016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Legal Status:</a:t>
            </a:r>
            <a:br>
              <a:rPr lang="en-US" dirty="0" smtClean="0"/>
            </a:br>
            <a:r>
              <a:rPr lang="en-US" dirty="0" smtClean="0"/>
              <a:t>Why Paris is NON-binding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“If we insist on legally binding, the deal will </a:t>
            </a:r>
            <a:r>
              <a:rPr lang="en-US" dirty="0" smtClean="0"/>
              <a:t>not be </a:t>
            </a:r>
            <a:r>
              <a:rPr lang="en-US" dirty="0"/>
              <a:t>global because we will lose the US” (top EU official). In the end, it was </a:t>
            </a:r>
            <a:r>
              <a:rPr lang="en-US" dirty="0" smtClean="0"/>
              <a:t>the US </a:t>
            </a:r>
            <a:r>
              <a:rPr lang="en-US" dirty="0"/>
              <a:t>that weakened mitigation commitments for developed countries in </a:t>
            </a:r>
            <a:r>
              <a:rPr lang="en-US" dirty="0" smtClean="0"/>
              <a:t>the new </a:t>
            </a:r>
            <a:r>
              <a:rPr lang="en-US" dirty="0"/>
              <a:t>agreement. Literally in the last minutes before the final session </a:t>
            </a:r>
            <a:r>
              <a:rPr lang="en-US" dirty="0" smtClean="0"/>
              <a:t>that adopted </a:t>
            </a:r>
            <a:r>
              <a:rPr lang="en-US" dirty="0"/>
              <a:t>the agreement on December 12, the US demanded a single </a:t>
            </a:r>
            <a:r>
              <a:rPr lang="en-US" dirty="0" smtClean="0"/>
              <a:t>word change</a:t>
            </a:r>
            <a:r>
              <a:rPr lang="en-US" dirty="0"/>
              <a:t>: Developed countries “should” rather than “shall” undertake </a:t>
            </a:r>
            <a:r>
              <a:rPr lang="en-US" dirty="0" smtClean="0"/>
              <a:t>economy-wide quantified </a:t>
            </a:r>
            <a:r>
              <a:rPr lang="en-US" dirty="0"/>
              <a:t>emission </a:t>
            </a:r>
            <a:r>
              <a:rPr lang="en-US" dirty="0" smtClean="0"/>
              <a:t>reductions” (</a:t>
            </a:r>
            <a:r>
              <a:rPr lang="en-US" dirty="0" err="1" smtClean="0"/>
              <a:t>Dimitrov</a:t>
            </a:r>
            <a:r>
              <a:rPr lang="en-US" dirty="0" smtClean="0"/>
              <a:t>, 2016).</a:t>
            </a:r>
          </a:p>
        </p:txBody>
      </p:sp>
    </p:spTree>
    <p:extLst>
      <p:ext uri="{BB962C8B-B14F-4D97-AF65-F5344CB8AC3E}">
        <p14:creationId xmlns:p14="http://schemas.microsoft.com/office/powerpoint/2010/main" val="26950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Level of ambition/stringency:</a:t>
            </a:r>
            <a:br>
              <a:rPr lang="en-US" dirty="0" smtClean="0"/>
            </a:br>
            <a:r>
              <a:rPr lang="en-US" dirty="0" smtClean="0"/>
              <a:t>Why Paris has weak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4770120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/>
              <a:t>Goal:</a:t>
            </a:r>
            <a:r>
              <a:rPr lang="en-US" dirty="0" smtClean="0"/>
              <a:t> Most states wanted 1.5°C goal: “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was politically inexpedient to oppose </a:t>
            </a:r>
            <a:r>
              <a:rPr lang="en-US" dirty="0" smtClean="0"/>
              <a:t>publicly 1.5°C</a:t>
            </a:r>
            <a:r>
              <a:rPr lang="en-US" dirty="0"/>
              <a:t>. Hence, industrialized countries engaged in a political exercise </a:t>
            </a:r>
            <a:r>
              <a:rPr lang="en-US" dirty="0" smtClean="0"/>
              <a:t>of linguistic </a:t>
            </a:r>
            <a:r>
              <a:rPr lang="en-US" dirty="0"/>
              <a:t>gymnastics: how to craft ‘creative language’ that mentions 1.5 </a:t>
            </a:r>
            <a:r>
              <a:rPr lang="en-US" dirty="0" smtClean="0"/>
              <a:t>°C without </a:t>
            </a:r>
            <a:r>
              <a:rPr lang="en-US" dirty="0"/>
              <a:t>making it the official operational </a:t>
            </a:r>
            <a:r>
              <a:rPr lang="en-US" dirty="0" smtClean="0"/>
              <a:t>goal” </a:t>
            </a:r>
            <a:r>
              <a:rPr lang="en-US" dirty="0"/>
              <a:t>(</a:t>
            </a:r>
            <a:r>
              <a:rPr lang="en-US" dirty="0" err="1"/>
              <a:t>Dimitrov</a:t>
            </a:r>
            <a:r>
              <a:rPr lang="en-US" dirty="0"/>
              <a:t>, 2016</a:t>
            </a:r>
            <a:r>
              <a:rPr lang="en-US" dirty="0" smtClean="0"/>
              <a:t>).</a:t>
            </a:r>
          </a:p>
          <a:p>
            <a:r>
              <a:rPr lang="en-US" b="1" u="sng" dirty="0" smtClean="0"/>
              <a:t>Commitments:</a:t>
            </a:r>
            <a:r>
              <a:rPr lang="en-US" dirty="0" smtClean="0"/>
              <a:t> “The </a:t>
            </a:r>
            <a:r>
              <a:rPr lang="en-US" dirty="0"/>
              <a:t>weaknesses of the agreement and a lack of political commitment may undermine its environmental effectiveness The aggregate effect of current national pledges is expected to be a global mean temperature rise of 3.7–4.8 degrees this century (UNFCCC 2015b, 8)” (</a:t>
            </a:r>
            <a:r>
              <a:rPr lang="en-US" dirty="0" err="1"/>
              <a:t>Dimitrov</a:t>
            </a:r>
            <a:r>
              <a:rPr lang="en-US" dirty="0"/>
              <a:t>, 2016</a:t>
            </a:r>
            <a:r>
              <a:rPr lang="en-US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686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Compliance:</a:t>
            </a:r>
            <a:br>
              <a:rPr lang="en-US" dirty="0" smtClean="0"/>
            </a:br>
            <a:r>
              <a:rPr lang="en-US" dirty="0" smtClean="0"/>
              <a:t>Why Paris has weak follow through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“</a:t>
            </a:r>
            <a:r>
              <a:rPr lang="en-US" dirty="0" err="1" smtClean="0"/>
              <a:t>stocktake</a:t>
            </a:r>
            <a:r>
              <a:rPr lang="en-US" dirty="0" smtClean="0"/>
              <a:t>” every five years</a:t>
            </a:r>
          </a:p>
          <a:p>
            <a:r>
              <a:rPr lang="en-US" dirty="0" smtClean="0"/>
              <a:t>“</a:t>
            </a:r>
            <a:r>
              <a:rPr lang="en-US" dirty="0"/>
              <a:t>Compliance mechanisms are weak, with a </a:t>
            </a:r>
            <a:r>
              <a:rPr lang="en-US" dirty="0" smtClean="0"/>
              <a:t>‘facilitative’ </a:t>
            </a:r>
            <a:r>
              <a:rPr lang="en-US" dirty="0"/>
              <a:t>committee whose work is </a:t>
            </a:r>
            <a:r>
              <a:rPr lang="en-US" dirty="0" smtClean="0"/>
              <a:t>‘non-adversarial </a:t>
            </a:r>
            <a:r>
              <a:rPr lang="en-US" dirty="0"/>
              <a:t>and </a:t>
            </a:r>
            <a:r>
              <a:rPr lang="en-US" dirty="0" smtClean="0"/>
              <a:t>non-punitive’ </a:t>
            </a:r>
            <a:r>
              <a:rPr lang="en-US" dirty="0"/>
              <a:t>(Art. 15)” (</a:t>
            </a:r>
            <a:r>
              <a:rPr lang="en-US" dirty="0" err="1"/>
              <a:t>Dimitrov</a:t>
            </a:r>
            <a:r>
              <a:rPr lang="en-US" dirty="0"/>
              <a:t>, 2016). </a:t>
            </a:r>
          </a:p>
        </p:txBody>
      </p:sp>
    </p:spTree>
    <p:extLst>
      <p:ext uri="{BB962C8B-B14F-4D97-AF65-F5344CB8AC3E}">
        <p14:creationId xmlns:p14="http://schemas.microsoft.com/office/powerpoint/2010/main" val="1118737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Loss and Damage:</a:t>
            </a:r>
            <a:br>
              <a:rPr lang="en-US" dirty="0" smtClean="0"/>
            </a:br>
            <a:r>
              <a:rPr lang="en-US" dirty="0" smtClean="0"/>
              <a:t>Why Paris is not fair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 “important </a:t>
            </a:r>
            <a:r>
              <a:rPr lang="en-US" dirty="0"/>
              <a:t>to many </a:t>
            </a:r>
            <a:r>
              <a:rPr lang="en-US" dirty="0" smtClean="0"/>
              <a:t>countries </a:t>
            </a:r>
            <a:r>
              <a:rPr lang="en-US" dirty="0"/>
              <a:t>who hold the North historically </a:t>
            </a:r>
            <a:r>
              <a:rPr lang="en-US" dirty="0" smtClean="0"/>
              <a:t>responsible for </a:t>
            </a:r>
            <a:r>
              <a:rPr lang="en-US" dirty="0"/>
              <a:t>negative climate impacts. Island states wanted an </a:t>
            </a:r>
            <a:r>
              <a:rPr lang="en-US" dirty="0" smtClean="0"/>
              <a:t>institutional process </a:t>
            </a:r>
            <a:r>
              <a:rPr lang="en-US" dirty="0"/>
              <a:t>to address permanent loss and irreversible damage. All developed </a:t>
            </a:r>
            <a:r>
              <a:rPr lang="en-US" dirty="0" smtClean="0"/>
              <a:t>countries closed </a:t>
            </a:r>
            <a:r>
              <a:rPr lang="en-US" dirty="0"/>
              <a:t>ranks, strongly united against provisions that could lead to </a:t>
            </a:r>
            <a:r>
              <a:rPr lang="en-US" dirty="0" smtClean="0"/>
              <a:t>liability and </a:t>
            </a:r>
            <a:r>
              <a:rPr lang="en-US" dirty="0"/>
              <a:t>compensation, and blocked the creation of institutional arrangements. </a:t>
            </a:r>
            <a:r>
              <a:rPr lang="en-US" dirty="0" smtClean="0"/>
              <a:t>In closed </a:t>
            </a:r>
            <a:r>
              <a:rPr lang="en-US" dirty="0"/>
              <a:t>consultations, rich countries carefully strategized to formulate text </a:t>
            </a:r>
            <a:r>
              <a:rPr lang="en-US" dirty="0" smtClean="0"/>
              <a:t>that gives </a:t>
            </a:r>
            <a:r>
              <a:rPr lang="en-US" dirty="0"/>
              <a:t>nominal recognition to the issue, while precluding legal </a:t>
            </a:r>
            <a:r>
              <a:rPr lang="en-US" dirty="0" smtClean="0"/>
              <a:t>obligations” (</a:t>
            </a:r>
            <a:r>
              <a:rPr lang="en-US" dirty="0" err="1" smtClean="0"/>
              <a:t>Dimitrov</a:t>
            </a:r>
            <a:r>
              <a:rPr lang="en-US" dirty="0" smtClean="0"/>
              <a:t>, 2016).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Ratification and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Ratification process explained</a:t>
            </a:r>
          </a:p>
          <a:p>
            <a:pPr lvl="1"/>
            <a:r>
              <a:rPr lang="en-US" dirty="0" smtClean="0"/>
              <a:t>Executives sign agreement</a:t>
            </a:r>
          </a:p>
          <a:p>
            <a:pPr lvl="1"/>
            <a:r>
              <a:rPr lang="en-US" dirty="0" smtClean="0"/>
              <a:t>Then Legislatures ratify them</a:t>
            </a:r>
          </a:p>
          <a:p>
            <a:pPr lvl="1"/>
            <a:r>
              <a:rPr lang="en-US" dirty="0" smtClean="0"/>
              <a:t>All memberships are voluntary</a:t>
            </a:r>
          </a:p>
          <a:p>
            <a:r>
              <a:rPr lang="en-US" dirty="0" smtClean="0"/>
              <a:t>Implementation matters too</a:t>
            </a:r>
          </a:p>
          <a:p>
            <a:pPr lvl="1"/>
            <a:r>
              <a:rPr lang="en-US" dirty="0" smtClean="0"/>
              <a:t>What happens if states don’t meet their commitments?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0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is it meaningless?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may have some instrumental influence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The power of norms may matter</a:t>
            </a:r>
          </a:p>
        </p:txBody>
      </p:sp>
    </p:spTree>
    <p:extLst>
      <p:ext uri="{BB962C8B-B14F-4D97-AF65-F5344CB8AC3E}">
        <p14:creationId xmlns:p14="http://schemas.microsoft.com/office/powerpoint/2010/main" val="18523626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543</TotalTime>
  <Words>1091</Words>
  <Application>Microsoft Office PowerPoint</Application>
  <PresentationFormat>Widescreen</PresentationFormat>
  <Paragraphs>139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Constantia</vt:lpstr>
      <vt:lpstr>Wingdings 2</vt:lpstr>
      <vt:lpstr>Flow</vt:lpstr>
      <vt:lpstr>Final Paper Guidance</vt:lpstr>
      <vt:lpstr>Basic structure</vt:lpstr>
      <vt:lpstr>Other Important things</vt:lpstr>
      <vt:lpstr>Finally……</vt:lpstr>
      <vt:lpstr>International Climate Negotiations</vt:lpstr>
      <vt:lpstr>Thinking Theoretically about Climate Change Negotiations</vt:lpstr>
      <vt:lpstr>Type &amp; strength of actor motivations to address it?</vt:lpstr>
      <vt:lpstr>Where National Negotiating Positions Come From</vt:lpstr>
      <vt:lpstr>Where National Negotiating Positions Come From</vt:lpstr>
      <vt:lpstr>Negotiation Theory Overview</vt:lpstr>
      <vt:lpstr>Type of Agreement</vt:lpstr>
      <vt:lpstr>Terms of agreement</vt:lpstr>
      <vt:lpstr>Three elements of  Regulatory System</vt:lpstr>
      <vt:lpstr>Lead-in to the Paris Climate Negotiations</vt:lpstr>
      <vt:lpstr>Paris Agreement, Where we are, and Where we need to be</vt:lpstr>
      <vt:lpstr>How Paris was negotiated:  Background mattered</vt:lpstr>
      <vt:lpstr>How Paris was negotiated:  Process mattered</vt:lpstr>
      <vt:lpstr>How Paris was negotiated:  Secrecy and few actors</vt:lpstr>
      <vt:lpstr>How Paris was negotiated:  Paper over differences </vt:lpstr>
      <vt:lpstr>Legal Status: Why Paris is NON-binding</vt:lpstr>
      <vt:lpstr>Level of ambition/stringency: Why Paris has weak goals</vt:lpstr>
      <vt:lpstr>Monitoring and Compliance: Why Paris has weak follow through </vt:lpstr>
      <vt:lpstr>Loss and Damage: Why Paris is not fair</vt:lpstr>
      <vt:lpstr>Ratification and Implementation</vt:lpstr>
      <vt:lpstr>But is it meaningless?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129</cp:revision>
  <dcterms:created xsi:type="dcterms:W3CDTF">2011-02-06T22:51:18Z</dcterms:created>
  <dcterms:modified xsi:type="dcterms:W3CDTF">2019-11-15T23:53:53Z</dcterms:modified>
</cp:coreProperties>
</file>