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0" r:id="rId2"/>
    <p:sldId id="256" r:id="rId3"/>
    <p:sldId id="270" r:id="rId4"/>
    <p:sldId id="257" r:id="rId5"/>
    <p:sldId id="265" r:id="rId6"/>
    <p:sldId id="261" r:id="rId7"/>
    <p:sldId id="268" r:id="rId8"/>
    <p:sldId id="269" r:id="rId9"/>
    <p:sldId id="264" r:id="rId10"/>
    <p:sldId id="266" r:id="rId11"/>
    <p:sldId id="262" r:id="rId12"/>
    <p:sldId id="263" r:id="rId13"/>
    <p:sldId id="267" r:id="rId14"/>
    <p:sldId id="259"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6" d="100"/>
          <a:sy n="66" d="100"/>
        </p:scale>
        <p:origin x="66" y="13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711200" y="1371600"/>
            <a:ext cx="10468864"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711200" y="3228536"/>
            <a:ext cx="10472928"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FD0E0897-2B2A-4DD1-87C7-F5415A6F76FE}" type="datetimeFigureOut">
              <a:rPr lang="en-US" smtClean="0"/>
              <a:t>11/15/2020</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1FEB6EB8-723C-49FE-AEFE-E38FBA6D4A1C}"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D0E0897-2B2A-4DD1-87C7-F5415A6F76FE}" type="datetimeFigureOut">
              <a:rPr lang="en-US" smtClean="0"/>
              <a:t>11/15/2020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EB6EB8-723C-49FE-AEFE-E38FBA6D4A1C}"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07136" y="1316736"/>
            <a:ext cx="103632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07136" y="2704664"/>
            <a:ext cx="103632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FD0E0897-2B2A-4DD1-87C7-F5415A6F76FE}" type="datetimeFigureOut">
              <a:rPr lang="en-US" smtClean="0"/>
              <a:t>11/15/2020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EB6EB8-723C-49FE-AEFE-E38FBA6D4A1C}"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609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6197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FD0E0897-2B2A-4DD1-87C7-F5415A6F76FE}" type="datetimeFigureOut">
              <a:rPr lang="en-US" smtClean="0"/>
              <a:t>11/15/2020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EB6EB8-723C-49FE-AEFE-E38FBA6D4A1C}"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09600" y="1855248"/>
            <a:ext cx="5386917"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6193368" y="1859758"/>
            <a:ext cx="5389033"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609600" y="2514600"/>
            <a:ext cx="5386917"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6193368" y="2514600"/>
            <a:ext cx="5389033"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FD0E0897-2B2A-4DD1-87C7-F5415A6F76FE}" type="datetimeFigureOut">
              <a:rPr lang="en-US" smtClean="0"/>
              <a:t>11/15/2020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FEB6EB8-723C-49FE-AEFE-E38FBA6D4A1C}"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10744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FD0E0897-2B2A-4DD1-87C7-F5415A6F76FE}" type="datetimeFigureOut">
              <a:rPr lang="en-US" smtClean="0"/>
              <a:t>11/15/2020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FEB6EB8-723C-49FE-AEFE-E38FBA6D4A1C}"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D0E0897-2B2A-4DD1-87C7-F5415A6F76FE}" type="datetimeFigureOut">
              <a:rPr lang="en-US" smtClean="0"/>
              <a:t>11/15/2020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FEB6EB8-723C-49FE-AEFE-E38FBA6D4A1C}"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514352"/>
            <a:ext cx="36576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76400"/>
            <a:ext cx="36576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766733" y="1676400"/>
            <a:ext cx="6815667"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FD0E0897-2B2A-4DD1-87C7-F5415A6F76FE}" type="datetimeFigureOut">
              <a:rPr lang="en-US" smtClean="0"/>
              <a:t>11/15/2020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EB6EB8-723C-49FE-AEFE-E38FBA6D4A1C}"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4221004" y="1108077"/>
            <a:ext cx="70104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p:nvSpPr>
          <p:cNvPr id="12" name="Right Triangle 11"/>
          <p:cNvSpPr/>
          <p:nvPr/>
        </p:nvSpPr>
        <p:spPr>
          <a:xfrm rot="420000" flipV="1">
            <a:off x="10672179" y="5359769"/>
            <a:ext cx="207264"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p:nvSpPr>
          <p:cNvPr id="2" name="Title 1"/>
          <p:cNvSpPr>
            <a:spLocks noGrp="1"/>
          </p:cNvSpPr>
          <p:nvPr>
            <p:ph type="title"/>
          </p:nvPr>
        </p:nvSpPr>
        <p:spPr>
          <a:xfrm>
            <a:off x="812800" y="1176997"/>
            <a:ext cx="2950464"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812800" y="2828785"/>
            <a:ext cx="29464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FD0E0897-2B2A-4DD1-87C7-F5415A6F76FE}" type="datetimeFigureOut">
              <a:rPr lang="en-US" smtClean="0"/>
              <a:t>11/15/2020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69600" y="6356351"/>
            <a:ext cx="812800" cy="365125"/>
          </a:xfrm>
        </p:spPr>
        <p:txBody>
          <a:bodyPr/>
          <a:lstStyle/>
          <a:p>
            <a:fld id="{1FEB6EB8-723C-49FE-AEFE-E38FBA6D4A1C}" type="slidenum">
              <a:rPr lang="en-US" smtClean="0"/>
              <a:t>‹#›</a:t>
            </a:fld>
            <a:endParaRPr lang="en-US"/>
          </a:p>
        </p:txBody>
      </p:sp>
      <p:sp>
        <p:nvSpPr>
          <p:cNvPr id="3" name="Picture Placeholder 2"/>
          <p:cNvSpPr>
            <a:spLocks noGrp="1"/>
          </p:cNvSpPr>
          <p:nvPr>
            <p:ph type="pic" idx="1"/>
          </p:nvPr>
        </p:nvSpPr>
        <p:spPr>
          <a:xfrm rot="420000">
            <a:off x="4647724" y="1199517"/>
            <a:ext cx="615696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12700" y="5816600"/>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a:solidFill>
                <a:schemeClr val="tx1"/>
              </a:solidFill>
              <a:latin typeface="+mn-lt"/>
              <a:ea typeface="+mn-ea"/>
              <a:cs typeface="+mn-cs"/>
            </a:endParaRPr>
          </a:p>
        </p:txBody>
      </p:sp>
      <p:sp>
        <p:nvSpPr>
          <p:cNvPr id="11" name="Freeform 10"/>
          <p:cNvSpPr>
            <a:spLocks/>
          </p:cNvSpPr>
          <p:nvPr/>
        </p:nvSpPr>
        <p:spPr bwMode="auto">
          <a:xfrm flipV="1">
            <a:off x="5842000" y="6219826"/>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D0E0897-2B2A-4DD1-87C7-F5415A6F76FE}" type="datetimeFigureOut">
              <a:rPr lang="en-US" smtClean="0"/>
              <a:t>11/15/2020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EB6EB8-723C-49FE-AEFE-E38FBA6D4A1C}"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914402"/>
            <a:ext cx="27432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914402"/>
            <a:ext cx="80264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D0E0897-2B2A-4DD1-87C7-F5415A6F76FE}" type="datetimeFigureOut">
              <a:rPr lang="en-US" smtClean="0"/>
              <a:t>11/15/2020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EB6EB8-723C-49FE-AEFE-E38FBA6D4A1C}"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12700" y="-7144"/>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a:solidFill>
                <a:schemeClr val="tx1"/>
              </a:solidFill>
              <a:latin typeface="+mn-lt"/>
              <a:ea typeface="+mn-ea"/>
              <a:cs typeface="+mn-cs"/>
            </a:endParaRPr>
          </a:p>
        </p:txBody>
      </p:sp>
      <p:sp>
        <p:nvSpPr>
          <p:cNvPr id="8" name="Freeform 7"/>
          <p:cNvSpPr>
            <a:spLocks/>
          </p:cNvSpPr>
          <p:nvPr/>
        </p:nvSpPr>
        <p:spPr bwMode="auto">
          <a:xfrm>
            <a:off x="5842000" y="-7144"/>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a:solidFill>
                <a:schemeClr val="tx1"/>
              </a:solidFill>
              <a:latin typeface="+mn-lt"/>
              <a:ea typeface="+mn-ea"/>
              <a:cs typeface="+mn-cs"/>
            </a:endParaRPr>
          </a:p>
        </p:txBody>
      </p:sp>
      <p:sp>
        <p:nvSpPr>
          <p:cNvPr id="9" name="Title Placeholder 8"/>
          <p:cNvSpPr>
            <a:spLocks noGrp="1"/>
          </p:cNvSpPr>
          <p:nvPr>
            <p:ph type="title"/>
          </p:nvPr>
        </p:nvSpPr>
        <p:spPr>
          <a:xfrm>
            <a:off x="609600" y="704088"/>
            <a:ext cx="109728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609600" y="1935480"/>
            <a:ext cx="109728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09600" y="6356351"/>
            <a:ext cx="2844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FD0E0897-2B2A-4DD1-87C7-F5415A6F76FE}" type="datetimeFigureOut">
              <a:rPr lang="en-US" smtClean="0"/>
              <a:t>11/15/2020</a:t>
            </a:fld>
            <a:endParaRPr lang="en-US"/>
          </a:p>
        </p:txBody>
      </p:sp>
      <p:sp>
        <p:nvSpPr>
          <p:cNvPr id="22" name="Footer Placeholder 21"/>
          <p:cNvSpPr>
            <a:spLocks noGrp="1"/>
          </p:cNvSpPr>
          <p:nvPr>
            <p:ph type="ftr" sz="quarter" idx="3"/>
          </p:nvPr>
        </p:nvSpPr>
        <p:spPr>
          <a:xfrm>
            <a:off x="3556000" y="6356351"/>
            <a:ext cx="44704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10566400" y="6356351"/>
            <a:ext cx="1016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1FEB6EB8-723C-49FE-AEFE-E38FBA6D4A1C}" type="slidenum">
              <a:rPr lang="en-US" smtClean="0"/>
              <a:t>‹#›</a:t>
            </a:fld>
            <a:endParaRPr lang="en-US"/>
          </a:p>
        </p:txBody>
      </p:sp>
      <p:grpSp>
        <p:nvGrpSpPr>
          <p:cNvPr id="2" name="Group 1"/>
          <p:cNvGrpSpPr/>
          <p:nvPr/>
        </p:nvGrpSpPr>
        <p:grpSpPr>
          <a:xfrm>
            <a:off x="-25356" y="202408"/>
            <a:ext cx="12240731"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sz="1800"/>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www.gapminder.org/videos/hans-rosling-and-the-magic-washing-machine/"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mtClean="0"/>
              <a:t>Treaty Assign 2</a:t>
            </a:r>
            <a:br>
              <a:rPr lang="en-US" smtClean="0"/>
            </a:br>
            <a:r>
              <a:rPr lang="en-US" smtClean="0"/>
              <a:t>Important points for all</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Read the literature –make stronger argument by building on others! I.e., regular research paper style</a:t>
            </a:r>
          </a:p>
          <a:p>
            <a:r>
              <a:rPr lang="en-US" dirty="0" smtClean="0"/>
              <a:t>Show WHY you drew counterfactuals as you did</a:t>
            </a:r>
          </a:p>
          <a:p>
            <a:pPr lvl="1"/>
            <a:r>
              <a:rPr lang="en-US" dirty="0" smtClean="0"/>
              <a:t>If no-treaty counterfactual differs from actual, you think treaty worked</a:t>
            </a:r>
          </a:p>
          <a:p>
            <a:pPr lvl="1"/>
            <a:r>
              <a:rPr lang="en-US" dirty="0" smtClean="0"/>
              <a:t>Ex: “When compared to the counterfactual, both Greenland and Canada would have killed more polar bears overall had there not been a treaty.” This works only if you have shown why you drew counterfactual as you did. </a:t>
            </a:r>
          </a:p>
          <a:p>
            <a:r>
              <a:rPr lang="en-US" dirty="0" smtClean="0"/>
              <a:t>If declines occur before treaty, did treaty cause it? Did declines cause treaty to be signed or vice versa? Were some countries leaders with different counterfactual than laggards? Did treaty effect countries differently?</a:t>
            </a:r>
          </a:p>
          <a:p>
            <a:r>
              <a:rPr lang="en-US" dirty="0" smtClean="0"/>
              <a:t>Understand mechanisms of treaty</a:t>
            </a:r>
          </a:p>
          <a:p>
            <a:r>
              <a:rPr lang="en-US" dirty="0" smtClean="0"/>
              <a:t>Use answers and feedback from earlier assignments/discussion papers</a:t>
            </a:r>
          </a:p>
          <a:p>
            <a:r>
              <a:rPr lang="en-US" dirty="0" smtClean="0"/>
              <a:t>Talk to reference librarians (or see me) if need help</a:t>
            </a:r>
            <a:endParaRPr lang="en-US" dirty="0"/>
          </a:p>
        </p:txBody>
      </p:sp>
    </p:spTree>
    <p:extLst>
      <p:ext uri="{BB962C8B-B14F-4D97-AF65-F5344CB8AC3E}">
        <p14:creationId xmlns:p14="http://schemas.microsoft.com/office/powerpoint/2010/main" val="320583059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Sustainable Development</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37359278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Start Lecture Recording</a:t>
            </a:r>
            <a:endParaRPr lang="en-US" dirty="0"/>
          </a:p>
        </p:txBody>
      </p:sp>
      <p:sp>
        <p:nvSpPr>
          <p:cNvPr id="3" name="Content Placeholder 2"/>
          <p:cNvSpPr>
            <a:spLocks noGrp="1"/>
          </p:cNvSpPr>
          <p:nvPr>
            <p:ph idx="1"/>
          </p:nvPr>
        </p:nvSpPr>
        <p:spPr/>
        <p:txBody>
          <a:bodyPr>
            <a:normAutofit/>
          </a:bodyPr>
          <a:lstStyle/>
          <a:p>
            <a:pPr marL="0" indent="0">
              <a:buNone/>
            </a:pPr>
            <a:endParaRPr lang="en-US" sz="4000" b="1" dirty="0" smtClean="0">
              <a:solidFill>
                <a:srgbClr val="FF0000"/>
              </a:solidFill>
            </a:endParaRPr>
          </a:p>
          <a:p>
            <a:pPr marL="0" indent="0">
              <a:buNone/>
            </a:pPr>
            <a:endParaRPr lang="en-US" sz="4000" b="1" dirty="0" smtClean="0">
              <a:solidFill>
                <a:srgbClr val="FF0000"/>
              </a:solidFill>
            </a:endParaRPr>
          </a:p>
          <a:p>
            <a:pPr marL="0" indent="0" algn="ctr">
              <a:buNone/>
            </a:pPr>
            <a:r>
              <a:rPr lang="en-US" sz="4000" b="1" dirty="0" smtClean="0">
                <a:solidFill>
                  <a:srgbClr val="FF0000"/>
                </a:solidFill>
              </a:rPr>
              <a:t>Start Lecture Recording</a:t>
            </a:r>
            <a:endParaRPr lang="en-US" sz="4000" b="1" dirty="0">
              <a:solidFill>
                <a:srgbClr val="FF0000"/>
              </a:solidFill>
            </a:endParaRPr>
          </a:p>
        </p:txBody>
      </p:sp>
      <p:sp>
        <p:nvSpPr>
          <p:cNvPr id="4" name="Slide Number Placeholder 3"/>
          <p:cNvSpPr>
            <a:spLocks noGrp="1"/>
          </p:cNvSpPr>
          <p:nvPr>
            <p:ph type="sldNum" sz="quarter" idx="12"/>
          </p:nvPr>
        </p:nvSpPr>
        <p:spPr/>
        <p:txBody>
          <a:bodyPr/>
          <a:lstStyle/>
          <a:p>
            <a:fld id="{B373FC94-9B7A-47AC-B108-CB31F5C43551}" type="slidenum">
              <a:rPr lang="en-US" smtClean="0"/>
              <a:t>3</a:t>
            </a:fld>
            <a:endParaRPr lang="en-US"/>
          </a:p>
        </p:txBody>
      </p:sp>
    </p:spTree>
    <p:extLst>
      <p:ext uri="{BB962C8B-B14F-4D97-AF65-F5344CB8AC3E}">
        <p14:creationId xmlns:p14="http://schemas.microsoft.com/office/powerpoint/2010/main" val="36284621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Content Placeholder 2"/>
          <p:cNvSpPr>
            <a:spLocks noGrp="1"/>
          </p:cNvSpPr>
          <p:nvPr>
            <p:ph idx="1"/>
          </p:nvPr>
        </p:nvSpPr>
        <p:spPr/>
        <p:txBody>
          <a:bodyPr/>
          <a:lstStyle/>
          <a:p>
            <a:pPr eaLnBrk="1" hangingPunct="1"/>
            <a:r>
              <a:rPr lang="en-US" dirty="0" smtClean="0">
                <a:hlinkClick r:id="rId2"/>
              </a:rPr>
              <a:t>Hans </a:t>
            </a:r>
            <a:r>
              <a:rPr lang="en-US" dirty="0" err="1" smtClean="0">
                <a:hlinkClick r:id="rId2"/>
              </a:rPr>
              <a:t>Rosling</a:t>
            </a:r>
            <a:r>
              <a:rPr lang="en-US" dirty="0" smtClean="0">
                <a:hlinkClick r:id="rId2"/>
              </a:rPr>
              <a:t> talk</a:t>
            </a:r>
            <a:endParaRPr lang="en-US" dirty="0" smtClean="0"/>
          </a:p>
        </p:txBody>
      </p:sp>
      <p:sp>
        <p:nvSpPr>
          <p:cNvPr id="15362" name="Title 1"/>
          <p:cNvSpPr>
            <a:spLocks noGrp="1"/>
          </p:cNvSpPr>
          <p:nvPr>
            <p:ph type="title"/>
          </p:nvPr>
        </p:nvSpPr>
        <p:spPr/>
        <p:txBody>
          <a:bodyPr>
            <a:normAutofit fontScale="90000"/>
          </a:bodyPr>
          <a:lstStyle/>
          <a:p>
            <a:pPr eaLnBrk="1" hangingPunct="1"/>
            <a:r>
              <a:rPr lang="en-US" smtClean="0"/>
              <a:t>The State of Development</a:t>
            </a:r>
            <a:br>
              <a:rPr lang="en-US" smtClean="0"/>
            </a:br>
            <a:r>
              <a:rPr lang="en-US" smtClean="0"/>
              <a:t>(as presented by an expert)</a:t>
            </a:r>
          </a:p>
        </p:txBody>
      </p:sp>
    </p:spTree>
    <p:extLst>
      <p:ext uri="{BB962C8B-B14F-4D97-AF65-F5344CB8AC3E}">
        <p14:creationId xmlns:p14="http://schemas.microsoft.com/office/powerpoint/2010/main" val="26186276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Word clouds in breakout groups</a:t>
            </a:r>
            <a:endParaRPr lang="en-US" dirty="0"/>
          </a:p>
        </p:txBody>
      </p:sp>
      <p:sp>
        <p:nvSpPr>
          <p:cNvPr id="3" name="Content Placeholder 2"/>
          <p:cNvSpPr>
            <a:spLocks noGrp="1"/>
          </p:cNvSpPr>
          <p:nvPr>
            <p:ph idx="1"/>
          </p:nvPr>
        </p:nvSpPr>
        <p:spPr/>
        <p:txBody>
          <a:bodyPr/>
          <a:lstStyle/>
          <a:p>
            <a:r>
              <a:rPr lang="en-US" dirty="0" smtClean="0"/>
              <a:t>Groups 1 and 2: Development – write down 20 words that come up when you think about “human development” – improving the human condition</a:t>
            </a:r>
          </a:p>
          <a:p>
            <a:endParaRPr lang="en-US" dirty="0" smtClean="0"/>
          </a:p>
          <a:p>
            <a:endParaRPr lang="en-US" dirty="0"/>
          </a:p>
          <a:p>
            <a:r>
              <a:rPr lang="en-US" dirty="0" smtClean="0"/>
              <a:t>Groups 3 and 4: Sustainable – write down 20 words that come up when you think about sustainability – improving the environmental condition</a:t>
            </a:r>
            <a:endParaRPr lang="en-US" dirty="0"/>
          </a:p>
          <a:p>
            <a:endParaRPr lang="en-US" dirty="0"/>
          </a:p>
        </p:txBody>
      </p:sp>
    </p:spTree>
    <p:extLst>
      <p:ext uri="{BB962C8B-B14F-4D97-AF65-F5344CB8AC3E}">
        <p14:creationId xmlns:p14="http://schemas.microsoft.com/office/powerpoint/2010/main" val="15756805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a:t>
            </a:r>
            <a:r>
              <a:rPr lang="en-US" b="1" i="1" dirty="0" smtClean="0"/>
              <a:t>human</a:t>
            </a:r>
            <a:r>
              <a:rPr lang="en-US" dirty="0" smtClean="0"/>
              <a:t> development?</a:t>
            </a:r>
            <a:endParaRPr lang="en-US" dirty="0"/>
          </a:p>
        </p:txBody>
      </p:sp>
      <p:sp>
        <p:nvSpPr>
          <p:cNvPr id="3" name="Content Placeholder 2"/>
          <p:cNvSpPr>
            <a:spLocks noGrp="1"/>
          </p:cNvSpPr>
          <p:nvPr>
            <p:ph idx="1"/>
          </p:nvPr>
        </p:nvSpPr>
        <p:spPr/>
        <p:txBody>
          <a:bodyPr/>
          <a:lstStyle/>
          <a:p>
            <a:r>
              <a:rPr lang="en-US" dirty="0" smtClean="0"/>
              <a:t>What does human development “look like” to you?</a:t>
            </a:r>
          </a:p>
          <a:p>
            <a:endParaRPr lang="en-US" dirty="0"/>
          </a:p>
          <a:p>
            <a:r>
              <a:rPr lang="en-US" dirty="0" smtClean="0"/>
              <a:t>What does a “better” life look like to you?</a:t>
            </a:r>
          </a:p>
          <a:p>
            <a:endParaRPr lang="en-US" dirty="0"/>
          </a:p>
          <a:p>
            <a:r>
              <a:rPr lang="en-US" dirty="0" smtClean="0"/>
              <a:t>What do you think a “better” life looks like to others on the planet?</a:t>
            </a:r>
            <a:endParaRPr lang="en-US" dirty="0"/>
          </a:p>
          <a:p>
            <a:endParaRPr lang="en-US" dirty="0" smtClean="0"/>
          </a:p>
          <a:p>
            <a:r>
              <a:rPr lang="en-US" dirty="0" smtClean="0"/>
              <a:t>Are </a:t>
            </a:r>
            <a:r>
              <a:rPr lang="en-US" b="1" i="1" u="sng" dirty="0" smtClean="0"/>
              <a:t>your</a:t>
            </a:r>
            <a:r>
              <a:rPr lang="en-US" dirty="0" smtClean="0"/>
              <a:t> better life and </a:t>
            </a:r>
            <a:r>
              <a:rPr lang="en-US" b="1" i="1" u="sng" dirty="0" smtClean="0"/>
              <a:t>their</a:t>
            </a:r>
            <a:r>
              <a:rPr lang="en-US" dirty="0" smtClean="0"/>
              <a:t> better life compatible or competitive? If competitive, what % of your income will you sacrifice to make it happen?</a:t>
            </a:r>
          </a:p>
        </p:txBody>
      </p:sp>
    </p:spTree>
    <p:extLst>
      <p:ext uri="{BB962C8B-B14F-4D97-AF65-F5344CB8AC3E}">
        <p14:creationId xmlns:p14="http://schemas.microsoft.com/office/powerpoint/2010/main" val="2526737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6" name="Picture 5"/>
          <p:cNvPicPr>
            <a:picLocks noChangeAspect="1"/>
          </p:cNvPicPr>
          <p:nvPr/>
        </p:nvPicPr>
        <p:blipFill>
          <a:blip r:embed="rId2"/>
          <a:stretch>
            <a:fillRect/>
          </a:stretch>
        </p:blipFill>
        <p:spPr>
          <a:xfrm>
            <a:off x="1752223" y="274046"/>
            <a:ext cx="8687553" cy="6309907"/>
          </a:xfrm>
          <a:prstGeom prst="rect">
            <a:avLst/>
          </a:prstGeom>
        </p:spPr>
      </p:pic>
    </p:spTree>
    <p:extLst>
      <p:ext uri="{BB962C8B-B14F-4D97-AF65-F5344CB8AC3E}">
        <p14:creationId xmlns:p14="http://schemas.microsoft.com/office/powerpoint/2010/main" val="6684060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6" name="Picture 5"/>
          <p:cNvPicPr>
            <a:picLocks noChangeAspect="1"/>
          </p:cNvPicPr>
          <p:nvPr/>
        </p:nvPicPr>
        <p:blipFill>
          <a:blip r:embed="rId2"/>
          <a:stretch>
            <a:fillRect/>
          </a:stretch>
        </p:blipFill>
        <p:spPr>
          <a:xfrm>
            <a:off x="1752223" y="274046"/>
            <a:ext cx="8687553" cy="6309907"/>
          </a:xfrm>
          <a:prstGeom prst="rect">
            <a:avLst/>
          </a:prstGeom>
        </p:spPr>
      </p:pic>
    </p:spTree>
    <p:extLst>
      <p:ext uri="{BB962C8B-B14F-4D97-AF65-F5344CB8AC3E}">
        <p14:creationId xmlns:p14="http://schemas.microsoft.com/office/powerpoint/2010/main" val="15758415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a:t>
            </a:r>
            <a:r>
              <a:rPr lang="en-US" b="1" i="1" dirty="0" smtClean="0"/>
              <a:t>environmental</a:t>
            </a:r>
            <a:r>
              <a:rPr lang="en-US" dirty="0" smtClean="0"/>
              <a:t> sustainability?</a:t>
            </a:r>
            <a:endParaRPr lang="en-US" dirty="0"/>
          </a:p>
        </p:txBody>
      </p:sp>
      <p:sp>
        <p:nvSpPr>
          <p:cNvPr id="3" name="Content Placeholder 2"/>
          <p:cNvSpPr>
            <a:spLocks noGrp="1"/>
          </p:cNvSpPr>
          <p:nvPr>
            <p:ph idx="1"/>
          </p:nvPr>
        </p:nvSpPr>
        <p:spPr/>
        <p:txBody>
          <a:bodyPr/>
          <a:lstStyle/>
          <a:p>
            <a:r>
              <a:rPr lang="en-US" dirty="0" smtClean="0"/>
              <a:t>What does a world that is sustainable look like?</a:t>
            </a:r>
          </a:p>
          <a:p>
            <a:endParaRPr lang="en-US" dirty="0"/>
          </a:p>
          <a:p>
            <a:r>
              <a:rPr lang="en-US" dirty="0" smtClean="0"/>
              <a:t>What “limits” are their on resource use?</a:t>
            </a:r>
          </a:p>
          <a:p>
            <a:pPr lvl="1"/>
            <a:r>
              <a:rPr lang="en-US" dirty="0" smtClean="0"/>
              <a:t>Non-renewable resources</a:t>
            </a:r>
          </a:p>
          <a:p>
            <a:pPr lvl="1"/>
            <a:r>
              <a:rPr lang="en-US" dirty="0" smtClean="0"/>
              <a:t>Renewable resources</a:t>
            </a:r>
            <a:endParaRPr lang="en-US" dirty="0"/>
          </a:p>
          <a:p>
            <a:endParaRPr lang="en-US" dirty="0" smtClean="0"/>
          </a:p>
          <a:p>
            <a:r>
              <a:rPr lang="en-US" dirty="0" smtClean="0"/>
              <a:t>How do we distinguish “different” from “lesser”? Who’s the judge?</a:t>
            </a:r>
            <a:endParaRPr lang="en-US" dirty="0"/>
          </a:p>
        </p:txBody>
      </p:sp>
    </p:spTree>
    <p:extLst>
      <p:ext uri="{BB962C8B-B14F-4D97-AF65-F5344CB8AC3E}">
        <p14:creationId xmlns:p14="http://schemas.microsoft.com/office/powerpoint/2010/main" val="16486078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5" name="Picture 4"/>
          <p:cNvPicPr>
            <a:picLocks noChangeAspect="1"/>
          </p:cNvPicPr>
          <p:nvPr/>
        </p:nvPicPr>
        <p:blipFill>
          <a:blip r:embed="rId2"/>
          <a:stretch>
            <a:fillRect/>
          </a:stretch>
        </p:blipFill>
        <p:spPr>
          <a:xfrm>
            <a:off x="1752223" y="274046"/>
            <a:ext cx="8687553" cy="6309907"/>
          </a:xfrm>
          <a:prstGeom prst="rect">
            <a:avLst/>
          </a:prstGeom>
        </p:spPr>
      </p:pic>
    </p:spTree>
    <p:extLst>
      <p:ext uri="{BB962C8B-B14F-4D97-AF65-F5344CB8AC3E}">
        <p14:creationId xmlns:p14="http://schemas.microsoft.com/office/powerpoint/2010/main" val="1227385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dirty="0"/>
              <a:t>Socio-economic causes of </a:t>
            </a:r>
            <a:r>
              <a:rPr lang="en-US" dirty="0" smtClean="0"/>
              <a:t/>
            </a:r>
            <a:br>
              <a:rPr lang="en-US" dirty="0" smtClean="0"/>
            </a:br>
            <a:r>
              <a:rPr lang="en-US" dirty="0" smtClean="0"/>
              <a:t>environmental damage</a:t>
            </a:r>
            <a:endParaRPr lang="en-US" dirty="0"/>
          </a:p>
        </p:txBody>
      </p:sp>
      <p:sp>
        <p:nvSpPr>
          <p:cNvPr id="3" name="Content Placeholder 2"/>
          <p:cNvSpPr>
            <a:spLocks noGrp="1"/>
          </p:cNvSpPr>
          <p:nvPr>
            <p:ph idx="1"/>
          </p:nvPr>
        </p:nvSpPr>
        <p:spPr/>
        <p:txBody>
          <a:bodyPr/>
          <a:lstStyle/>
          <a:p>
            <a:pPr>
              <a:defRPr/>
            </a:pPr>
            <a:r>
              <a:rPr lang="en-US" dirty="0" err="1" smtClean="0"/>
              <a:t>IPAT</a:t>
            </a:r>
            <a:r>
              <a:rPr lang="en-US" dirty="0" smtClean="0"/>
              <a:t> Identity</a:t>
            </a:r>
            <a:endParaRPr lang="en-US" dirty="0" smtClean="0"/>
          </a:p>
          <a:p>
            <a:pPr algn="ctr">
              <a:buFont typeface="Wingdings" pitchFamily="2" charset="2"/>
              <a:buNone/>
              <a:defRPr/>
            </a:pPr>
            <a:r>
              <a:rPr lang="en-US" sz="2400" dirty="0" smtClean="0"/>
              <a:t>Environmental Impact </a:t>
            </a:r>
            <a:r>
              <a:rPr lang="en-US" sz="2400" dirty="0"/>
              <a:t>= Population * Affluence * Technology</a:t>
            </a:r>
          </a:p>
          <a:p>
            <a:pPr>
              <a:defRPr/>
            </a:pPr>
            <a:r>
              <a:rPr lang="en-US" dirty="0" smtClean="0"/>
              <a:t>Impact: environmental harm</a:t>
            </a:r>
          </a:p>
          <a:p>
            <a:pPr>
              <a:defRPr/>
            </a:pPr>
            <a:r>
              <a:rPr lang="en-US" dirty="0" smtClean="0"/>
              <a:t>Population: # of people</a:t>
            </a:r>
          </a:p>
          <a:p>
            <a:pPr>
              <a:defRPr/>
            </a:pPr>
            <a:r>
              <a:rPr lang="en-US" dirty="0" smtClean="0"/>
              <a:t>Affluence: $ per person (income)</a:t>
            </a:r>
          </a:p>
          <a:p>
            <a:pPr>
              <a:defRPr/>
            </a:pPr>
            <a:r>
              <a:rPr lang="en-US" dirty="0" smtClean="0"/>
              <a:t>Technology: impact per $ (carbon intensity)</a:t>
            </a:r>
          </a:p>
        </p:txBody>
      </p:sp>
    </p:spTree>
    <p:extLst>
      <p:ext uri="{BB962C8B-B14F-4D97-AF65-F5344CB8AC3E}">
        <p14:creationId xmlns:p14="http://schemas.microsoft.com/office/powerpoint/2010/main" val="47744152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mtClean="0"/>
              <a:t>Sustainable development:</a:t>
            </a:r>
            <a:br>
              <a:rPr lang="en-US" smtClean="0"/>
            </a:br>
            <a:r>
              <a:rPr lang="en-US" smtClean="0"/>
              <a:t>Synergies? Conflicts?</a:t>
            </a:r>
            <a:endParaRPr lang="en-US" dirty="0"/>
          </a:p>
        </p:txBody>
      </p:sp>
      <p:sp>
        <p:nvSpPr>
          <p:cNvPr id="3" name="Content Placeholder 2"/>
          <p:cNvSpPr>
            <a:spLocks noGrp="1"/>
          </p:cNvSpPr>
          <p:nvPr>
            <p:ph idx="1"/>
          </p:nvPr>
        </p:nvSpPr>
        <p:spPr/>
        <p:txBody>
          <a:bodyPr/>
          <a:lstStyle/>
          <a:p>
            <a:r>
              <a:rPr lang="en-US" dirty="0" smtClean="0"/>
              <a:t>Synergies?</a:t>
            </a:r>
          </a:p>
          <a:p>
            <a:pPr lvl="1"/>
            <a:r>
              <a:rPr lang="en-US" dirty="0" smtClean="0"/>
              <a:t>Are compatibilities natural or do they have to be manufactured?</a:t>
            </a:r>
          </a:p>
          <a:p>
            <a:endParaRPr lang="en-US" dirty="0" smtClean="0"/>
          </a:p>
          <a:p>
            <a:endParaRPr lang="en-US" dirty="0" smtClean="0"/>
          </a:p>
          <a:p>
            <a:r>
              <a:rPr lang="en-US" dirty="0" smtClean="0"/>
              <a:t>Conflicts?</a:t>
            </a:r>
          </a:p>
          <a:p>
            <a:pPr lvl="1"/>
            <a:r>
              <a:rPr lang="en-US" dirty="0" smtClean="0"/>
              <a:t>Are these practical conflicts that can be overcome?</a:t>
            </a:r>
          </a:p>
          <a:p>
            <a:pPr lvl="1"/>
            <a:r>
              <a:rPr lang="en-US" dirty="0" smtClean="0"/>
              <a:t>Or are they inherent incompatibilities?</a:t>
            </a:r>
          </a:p>
          <a:p>
            <a:pPr lvl="1"/>
            <a:r>
              <a:rPr lang="en-US" dirty="0"/>
              <a:t>Are their problems in believing they are compatible if they aren’t?</a:t>
            </a:r>
            <a:endParaRPr lang="en-US" dirty="0" smtClean="0"/>
          </a:p>
          <a:p>
            <a:endParaRPr lang="en-US" dirty="0"/>
          </a:p>
        </p:txBody>
      </p:sp>
    </p:spTree>
    <p:extLst>
      <p:ext uri="{BB962C8B-B14F-4D97-AF65-F5344CB8AC3E}">
        <p14:creationId xmlns:p14="http://schemas.microsoft.com/office/powerpoint/2010/main" val="22216598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5" name="Picture 4"/>
          <p:cNvPicPr>
            <a:picLocks noChangeAspect="1"/>
          </p:cNvPicPr>
          <p:nvPr/>
        </p:nvPicPr>
        <p:blipFill>
          <a:blip r:embed="rId2"/>
          <a:stretch>
            <a:fillRect/>
          </a:stretch>
        </p:blipFill>
        <p:spPr>
          <a:xfrm>
            <a:off x="1752223" y="274046"/>
            <a:ext cx="8687553" cy="6309907"/>
          </a:xfrm>
          <a:prstGeom prst="rect">
            <a:avLst/>
          </a:prstGeom>
        </p:spPr>
      </p:pic>
    </p:spTree>
    <p:extLst>
      <p:ext uri="{BB962C8B-B14F-4D97-AF65-F5344CB8AC3E}">
        <p14:creationId xmlns:p14="http://schemas.microsoft.com/office/powerpoint/2010/main" val="15417725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Problems with the concept of Sustainable development</a:t>
            </a:r>
            <a:endParaRPr lang="en-US" dirty="0"/>
          </a:p>
        </p:txBody>
      </p:sp>
      <p:sp>
        <p:nvSpPr>
          <p:cNvPr id="3" name="Content Placeholder 2"/>
          <p:cNvSpPr>
            <a:spLocks noGrp="1"/>
          </p:cNvSpPr>
          <p:nvPr>
            <p:ph idx="1"/>
          </p:nvPr>
        </p:nvSpPr>
        <p:spPr/>
        <p:txBody>
          <a:bodyPr/>
          <a:lstStyle/>
          <a:p>
            <a:r>
              <a:rPr lang="en-US" dirty="0" smtClean="0"/>
              <a:t>Scientific perspective – </a:t>
            </a:r>
            <a:r>
              <a:rPr lang="en-US" dirty="0" err="1" smtClean="0"/>
              <a:t>technophilic</a:t>
            </a:r>
            <a:r>
              <a:rPr lang="en-US" dirty="0" smtClean="0"/>
              <a:t> optimism</a:t>
            </a:r>
          </a:p>
          <a:p>
            <a:r>
              <a:rPr lang="en-US" dirty="0" smtClean="0"/>
              <a:t>Averts attention from deeper changes needed</a:t>
            </a:r>
          </a:p>
          <a:p>
            <a:r>
              <a:rPr lang="en-US" dirty="0" smtClean="0"/>
              <a:t>Theoretically compatible but hard to achieve in practice</a:t>
            </a:r>
          </a:p>
          <a:p>
            <a:r>
              <a:rPr lang="en-US" dirty="0" smtClean="0"/>
              <a:t>Assumes some push toward inter- and intra- generational equity? Where will this push come from?</a:t>
            </a:r>
          </a:p>
          <a:p>
            <a:r>
              <a:rPr lang="en-US" dirty="0" smtClean="0"/>
              <a:t>Is development without growth possible? What would it look like?</a:t>
            </a:r>
          </a:p>
        </p:txBody>
      </p:sp>
    </p:spTree>
    <p:extLst>
      <p:ext uri="{BB962C8B-B14F-4D97-AF65-F5344CB8AC3E}">
        <p14:creationId xmlns:p14="http://schemas.microsoft.com/office/powerpoint/2010/main" val="251581595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170</TotalTime>
  <Words>472</Words>
  <Application>Microsoft Office PowerPoint</Application>
  <PresentationFormat>Widescreen</PresentationFormat>
  <Paragraphs>60</Paragraphs>
  <Slides>14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Calibri</vt:lpstr>
      <vt:lpstr>Constantia</vt:lpstr>
      <vt:lpstr>Wingdings</vt:lpstr>
      <vt:lpstr>Wingdings 2</vt:lpstr>
      <vt:lpstr>Flow</vt:lpstr>
      <vt:lpstr>Treaty Assign 2 Important points for all</vt:lpstr>
      <vt:lpstr>Sustainable Development</vt:lpstr>
      <vt:lpstr>Start Lecture Recording</vt:lpstr>
      <vt:lpstr>The State of Development (as presented by an expert)</vt:lpstr>
      <vt:lpstr>Word clouds in breakout groups</vt:lpstr>
      <vt:lpstr>What is human development?</vt:lpstr>
      <vt:lpstr>PowerPoint Presentation</vt:lpstr>
      <vt:lpstr>PowerPoint Presentation</vt:lpstr>
      <vt:lpstr>What is environmental sustainability?</vt:lpstr>
      <vt:lpstr>PowerPoint Presentation</vt:lpstr>
      <vt:lpstr>Socio-economic causes of  environmental damage</vt:lpstr>
      <vt:lpstr>Sustainable development: Synergies? Conflicts?</vt:lpstr>
      <vt:lpstr>PowerPoint Presentation</vt:lpstr>
      <vt:lpstr>Problems with the concept of Sustainable development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Sustainable Development</dc:title>
  <dc:creator>Ronald B. Mitchell</dc:creator>
  <cp:lastModifiedBy>Ronald Mitchell</cp:lastModifiedBy>
  <cp:revision>23</cp:revision>
  <dcterms:created xsi:type="dcterms:W3CDTF">2013-05-23T03:57:29Z</dcterms:created>
  <dcterms:modified xsi:type="dcterms:W3CDTF">2020-11-16T06:24:38Z</dcterms:modified>
</cp:coreProperties>
</file>