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9" r:id="rId2"/>
    <p:sldId id="300" r:id="rId3"/>
    <p:sldId id="293" r:id="rId4"/>
    <p:sldId id="297" r:id="rId5"/>
    <p:sldId id="296" r:id="rId6"/>
    <p:sldId id="298" r:id="rId7"/>
    <p:sldId id="295" r:id="rId8"/>
    <p:sldId id="272" r:id="rId9"/>
    <p:sldId id="269" r:id="rId10"/>
    <p:sldId id="280" r:id="rId11"/>
    <p:sldId id="271" r:id="rId12"/>
    <p:sldId id="273" r:id="rId13"/>
    <p:sldId id="275" r:id="rId14"/>
    <p:sldId id="277" r:id="rId15"/>
    <p:sldId id="274" r:id="rId16"/>
    <p:sldId id="279" r:id="rId17"/>
    <p:sldId id="284" r:id="rId18"/>
    <p:sldId id="289" r:id="rId19"/>
    <p:sldId id="278" r:id="rId20"/>
    <p:sldId id="282" r:id="rId21"/>
    <p:sldId id="283" r:id="rId22"/>
    <p:sldId id="285" r:id="rId23"/>
    <p:sldId id="286" r:id="rId24"/>
    <p:sldId id="301" r:id="rId25"/>
    <p:sldId id="287" r:id="rId26"/>
    <p:sldId id="288" r:id="rId27"/>
    <p:sldId id="290" r:id="rId28"/>
    <p:sldId id="291" r:id="rId29"/>
    <p:sldId id="292" r:id="rId30"/>
    <p:sldId id="29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7" autoAdjust="0"/>
    <p:restoredTop sz="86391" autoAdjust="0"/>
  </p:normalViewPr>
  <p:slideViewPr>
    <p:cSldViewPr>
      <p:cViewPr varScale="1">
        <p:scale>
          <a:sx n="51" d="100"/>
          <a:sy n="51" d="100"/>
        </p:scale>
        <p:origin x="78" y="27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648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0584-5D19-4E4B-A1D3-9B9D3AE6906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B8BD-E66B-4C52-BBE7-2C780B7AD64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0584-5D19-4E4B-A1D3-9B9D3AE6906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B8BD-E66B-4C52-BBE7-2C780B7AD6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0584-5D19-4E4B-A1D3-9B9D3AE6906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B8BD-E66B-4C52-BBE7-2C780B7AD64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0584-5D19-4E4B-A1D3-9B9D3AE6906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B8BD-E66B-4C52-BBE7-2C780B7AD6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0584-5D19-4E4B-A1D3-9B9D3AE6906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B8BD-E66B-4C52-BBE7-2C780B7AD6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0584-5D19-4E4B-A1D3-9B9D3AE6906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B8BD-E66B-4C52-BBE7-2C780B7AD6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0584-5D19-4E4B-A1D3-9B9D3AE6906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B8BD-E66B-4C52-BBE7-2C780B7AD6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0584-5D19-4E4B-A1D3-9B9D3AE6906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B8BD-E66B-4C52-BBE7-2C780B7AD6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0584-5D19-4E4B-A1D3-9B9D3AE6906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C5CEB8BD-E66B-4C52-BBE7-2C780B7AD64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0584-5D19-4E4B-A1D3-9B9D3AE6906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B8BD-E66B-4C52-BBE7-2C780B7AD6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0584-5D19-4E4B-A1D3-9B9D3AE6906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B8BD-E66B-4C52-BBE7-2C780B7AD6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520584-5D19-4E4B-A1D3-9B9D3AE6906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CEB8BD-E66B-4C52-BBE7-2C780B7AD64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environment/blog/2012/nov/26/kyoto-protocol-carbon-emissions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environment/blog/2012/nov/26/kyoto-protocol-carbon-emissions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file:///C:\Users\Ron\Documents\Courses\ClimateChange\Lectures\15-Kyoto-EmissionsGraphs.xlsx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file:///C:\Users\Ron\Documents\Courses\ClimateChange\Lectures\15-Kyoto-EmissionsGraphs.xlsx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rcularecology.com/news/the-kyoto-protocol-climate-change-success-or-global-warming-failure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ytimes.com/interactive/2015/11/23/world/carbon-pledges.html?action=click&amp;pgtype=Homepage&amp;version=Moth-Visible&amp;moduleDetail=inside-nyt-region-5&amp;module=inside-nyt-region&amp;region=inside-nyt-region&amp;WT.nav=inside-nyt-region&amp;_r=0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paper</a:t>
            </a:r>
          </a:p>
          <a:p>
            <a:r>
              <a:rPr lang="en-US" dirty="0" smtClean="0"/>
              <a:t>Make it look like you were paying attention</a:t>
            </a:r>
          </a:p>
          <a:p>
            <a:r>
              <a:rPr lang="en-US" dirty="0" smtClean="0"/>
              <a:t>Turn it in on time</a:t>
            </a:r>
          </a:p>
          <a:p>
            <a:r>
              <a:rPr lang="en-US" dirty="0" smtClean="0"/>
              <a:t>Get citations other than those I provide</a:t>
            </a:r>
          </a:p>
          <a:p>
            <a:r>
              <a:rPr lang="en-US" dirty="0" smtClean="0"/>
              <a:t>SERIOUSLY =&gt; Don’t plagiarize</a:t>
            </a:r>
          </a:p>
          <a:p>
            <a:pPr lvl="1"/>
            <a:r>
              <a:rPr lang="en-US" dirty="0" smtClean="0"/>
              <a:t>Exact words: Quote and Citation</a:t>
            </a:r>
          </a:p>
          <a:p>
            <a:pPr lvl="1"/>
            <a:r>
              <a:rPr lang="en-US" dirty="0" smtClean="0"/>
              <a:t>Paraphrase</a:t>
            </a:r>
            <a:r>
              <a:rPr lang="en-US" smtClean="0"/>
              <a:t>: Citation4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78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word on citations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“Quoted phrase” (</a:t>
            </a:r>
            <a:r>
              <a:rPr lang="en-US" dirty="0" err="1" smtClean="0"/>
              <a:t>Lastname</a:t>
            </a:r>
            <a:r>
              <a:rPr lang="en-US" dirty="0" smtClean="0"/>
              <a:t> Year, page #).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Basic concept from an article (</a:t>
            </a:r>
            <a:r>
              <a:rPr lang="en-US" dirty="0" err="1"/>
              <a:t>Lastname</a:t>
            </a:r>
            <a:r>
              <a:rPr lang="en-US" dirty="0"/>
              <a:t> </a:t>
            </a:r>
            <a:r>
              <a:rPr lang="en-US" dirty="0" smtClean="0"/>
              <a:t>Year).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828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Was the Kyoto Protocol Effective?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Iclicker</a:t>
            </a:r>
            <a:br>
              <a:rPr lang="en-US" smtClean="0"/>
            </a:br>
            <a:r>
              <a:rPr lang="en-US" smtClean="0"/>
              <a:t>Did states mostly comply with Kyoto?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Yes</a:t>
            </a:r>
          </a:p>
          <a:p>
            <a:r>
              <a:rPr lang="en-US" smtClean="0"/>
              <a:t>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48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Iclicker</a:t>
            </a:r>
            <a:br>
              <a:rPr lang="en-US" smtClean="0"/>
            </a:br>
            <a:r>
              <a:rPr lang="en-US" smtClean="0"/>
              <a:t>Did states reduce because of Kyoto?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Yes</a:t>
            </a:r>
          </a:p>
          <a:p>
            <a:r>
              <a:rPr lang="en-US" smtClean="0"/>
              <a:t>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99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Iclicker</a:t>
            </a:r>
            <a:br>
              <a:rPr lang="en-US" smtClean="0"/>
            </a:br>
            <a:r>
              <a:rPr lang="en-US" smtClean="0"/>
              <a:t>Did Kyoto achieve its goals?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Yes</a:t>
            </a:r>
          </a:p>
          <a:p>
            <a:r>
              <a:rPr lang="en-US" smtClean="0"/>
              <a:t>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05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should we assess Paris? </a:t>
            </a:r>
            <a:br>
              <a:rPr lang="en-US" dirty="0" smtClean="0"/>
            </a:br>
            <a:r>
              <a:rPr lang="en-US" dirty="0" smtClean="0"/>
              <a:t>Use Kyoto for practice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goals? How are goals in tension with each other?</a:t>
            </a:r>
          </a:p>
          <a:p>
            <a:pPr lvl="1"/>
            <a:r>
              <a:rPr lang="en-US" dirty="0" smtClean="0"/>
              <a:t>Are these realistic?</a:t>
            </a:r>
          </a:p>
          <a:p>
            <a:pPr lvl="1"/>
            <a:r>
              <a:rPr lang="en-US" dirty="0" smtClean="0"/>
              <a:t>Are they sufficiently ambitious</a:t>
            </a:r>
          </a:p>
          <a:p>
            <a:r>
              <a:rPr lang="en-US" dirty="0" smtClean="0"/>
              <a:t>What are metrics of effectiveness? Compliance, </a:t>
            </a:r>
            <a:r>
              <a:rPr lang="en-US" dirty="0" err="1" smtClean="0"/>
              <a:t>Counterfactals</a:t>
            </a:r>
            <a:r>
              <a:rPr lang="en-US" dirty="0" smtClean="0"/>
              <a:t>, or Goal Achievement</a:t>
            </a:r>
          </a:p>
          <a:p>
            <a:r>
              <a:rPr lang="en-US" dirty="0" smtClean="0"/>
              <a:t>What evidence of influence should we collect? How should we analyze it?</a:t>
            </a:r>
          </a:p>
          <a:p>
            <a:pPr lvl="1"/>
            <a:r>
              <a:rPr lang="en-US" dirty="0" smtClean="0"/>
              <a:t>Correlational evidence</a:t>
            </a:r>
          </a:p>
          <a:p>
            <a:pPr lvl="1"/>
            <a:r>
              <a:rPr lang="en-US" dirty="0" smtClean="0"/>
              <a:t>Process tracing evidence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2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Climate Change Treaties and Protocols and Amendments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1992 UN Framework Convention on Climate Change (no targets)</a:t>
            </a:r>
          </a:p>
          <a:p>
            <a:r>
              <a:rPr lang="en-US" smtClean="0"/>
              <a:t>1997 Kyoto Protocol (agreed-upon targets from 1990 </a:t>
            </a:r>
            <a:br>
              <a:rPr lang="en-US" smtClean="0"/>
            </a:br>
            <a:r>
              <a:rPr lang="en-US" smtClean="0"/>
              <a:t>for developed countries for 2008 to 2012)</a:t>
            </a:r>
          </a:p>
          <a:p>
            <a:r>
              <a:rPr lang="en-US" smtClean="0"/>
              <a:t>2012 Doha Amendment (agreed-upon targets from 1990 for developed countries for 2013 to 2020)</a:t>
            </a:r>
          </a:p>
          <a:p>
            <a:r>
              <a:rPr lang="en-US" smtClean="0"/>
              <a:t>2015 Paris Agreement (voluntary targets for 165 countries for 2030 but different base years)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54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it effective? And why?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DID work, evidence:</a:t>
            </a:r>
          </a:p>
          <a:p>
            <a:pPr lvl="1"/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  </a:t>
            </a:r>
          </a:p>
          <a:p>
            <a:pPr lvl="1"/>
            <a:r>
              <a:rPr lang="en-US" dirty="0" smtClean="0"/>
              <a:t> </a:t>
            </a:r>
          </a:p>
          <a:p>
            <a:r>
              <a:rPr lang="en-US" dirty="0" smtClean="0"/>
              <a:t>Why DID it work?</a:t>
            </a:r>
          </a:p>
          <a:p>
            <a:pPr lvl="1"/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Problem structure</a:t>
            </a:r>
          </a:p>
          <a:p>
            <a:pPr lvl="1"/>
            <a:r>
              <a:rPr lang="en-US" dirty="0" smtClean="0"/>
              <a:t>Contextual change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72200" y="1920085"/>
            <a:ext cx="4267200" cy="4434840"/>
          </a:xfrm>
        </p:spPr>
        <p:txBody>
          <a:bodyPr/>
          <a:lstStyle/>
          <a:p>
            <a:r>
              <a:rPr lang="en-US" dirty="0" smtClean="0"/>
              <a:t>Did NOT work, evidence:</a:t>
            </a:r>
          </a:p>
          <a:p>
            <a:pPr lvl="1"/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  </a:t>
            </a:r>
          </a:p>
          <a:p>
            <a:pPr lvl="1"/>
            <a:r>
              <a:rPr lang="en-US" dirty="0" smtClean="0"/>
              <a:t> </a:t>
            </a:r>
          </a:p>
          <a:p>
            <a:r>
              <a:rPr lang="en-US" dirty="0" smtClean="0"/>
              <a:t>Why didn’t work?</a:t>
            </a:r>
          </a:p>
          <a:p>
            <a:pPr lvl="1"/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Problem structure</a:t>
            </a:r>
          </a:p>
          <a:p>
            <a:pPr lvl="1"/>
            <a:r>
              <a:rPr lang="en-US" dirty="0" smtClean="0"/>
              <a:t>Contextual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91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Kyoto as a model: </a:t>
            </a:r>
            <a:br>
              <a:rPr lang="en-US" smtClean="0"/>
            </a:br>
            <a:r>
              <a:rPr lang="en-US" smtClean="0"/>
              <a:t>Can we evaluate success in terms of Compliance?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18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864" y="1447800"/>
            <a:ext cx="8991600" cy="5047872"/>
          </a:xfrm>
        </p:spPr>
      </p:pic>
      <p:sp>
        <p:nvSpPr>
          <p:cNvPr id="5" name="Rectangle 4"/>
          <p:cNvSpPr/>
          <p:nvPr/>
        </p:nvSpPr>
        <p:spPr>
          <a:xfrm>
            <a:off x="1569720" y="6248400"/>
            <a:ext cx="88696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https://upload.wikimedia.org/wikipedia/commons/4/4b/Kyoto_Parties_with_first_period_%</a:t>
            </a:r>
            <a:r>
              <a:rPr lang="en-US" sz="1000" dirty="0"/>
              <a:t>282008-2012%29_greenhouse_gas_emissions_limitations_targets_and_the_percentage_change_in_their_carbon_dioxide_emissions_from_fuel_combustion_between_1990_and_2009.png </a:t>
            </a:r>
            <a:endParaRPr lang="en-US" sz="1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Kyoto </a:t>
            </a:r>
            <a:r>
              <a:rPr lang="en-US" dirty="0">
                <a:solidFill>
                  <a:srgbClr val="0070C0"/>
                </a:solidFill>
              </a:rPr>
              <a:t>Success</a:t>
            </a:r>
            <a:r>
              <a:rPr lang="en-US" dirty="0"/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Failure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BADLY presented!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9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Kyoto </a:t>
            </a:r>
            <a:r>
              <a:rPr lang="en-US" dirty="0">
                <a:solidFill>
                  <a:srgbClr val="0070C0"/>
                </a:solidFill>
              </a:rPr>
              <a:t>Success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and </a:t>
            </a:r>
            <a:r>
              <a:rPr lang="en-US" b="1" dirty="0">
                <a:solidFill>
                  <a:srgbClr val="FF0000"/>
                </a:solidFill>
              </a:rPr>
              <a:t>Failure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Put in ascending order of DV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8835" y="-329309"/>
            <a:ext cx="4812475" cy="9562142"/>
          </a:xfrm>
        </p:spPr>
      </p:pic>
      <p:sp>
        <p:nvSpPr>
          <p:cNvPr id="5" name="Rectangle 4"/>
          <p:cNvSpPr/>
          <p:nvPr/>
        </p:nvSpPr>
        <p:spPr>
          <a:xfrm>
            <a:off x="3833319" y="6553570"/>
            <a:ext cx="67984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</a:t>
            </a:r>
            <a:r>
              <a:rPr lang="en-US" sz="1200" dirty="0">
                <a:hlinkClick r:id="rId3"/>
              </a:rPr>
              <a:t>www.theguardian.com/environment/blog/2012/nov/26/kyoto-protocol-carbon-emissions</a:t>
            </a:r>
            <a:r>
              <a:rPr lang="en-US" sz="1200" dirty="0"/>
              <a:t> 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5105401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Actual Reductions Above or Below Target</a:t>
            </a:r>
          </a:p>
          <a:p>
            <a:pPr algn="ctr"/>
            <a:r>
              <a:rPr lang="en-US" dirty="0"/>
              <a:t>e.g.,  Blue 10% = 15% cut – 5% goal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27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650595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Kyoto </a:t>
            </a:r>
            <a:r>
              <a:rPr lang="en-US" dirty="0">
                <a:solidFill>
                  <a:srgbClr val="0070C0"/>
                </a:solidFill>
              </a:rPr>
              <a:t>Success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and </a:t>
            </a:r>
            <a:r>
              <a:rPr lang="en-US" b="1" dirty="0">
                <a:solidFill>
                  <a:srgbClr val="FF0000"/>
                </a:solidFill>
              </a:rPr>
              <a:t>Failure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Group by some IV to see “causes”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8835" y="-353985"/>
            <a:ext cx="4812475" cy="9562142"/>
          </a:xfrm>
        </p:spPr>
      </p:pic>
      <p:sp>
        <p:nvSpPr>
          <p:cNvPr id="5" name="Rectangle 4"/>
          <p:cNvSpPr/>
          <p:nvPr/>
        </p:nvSpPr>
        <p:spPr>
          <a:xfrm>
            <a:off x="3833319" y="6553570"/>
            <a:ext cx="67984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</a:t>
            </a:r>
            <a:r>
              <a:rPr lang="en-US" sz="1200" dirty="0">
                <a:hlinkClick r:id="rId3"/>
              </a:rPr>
              <a:t>www.theguardian.com/environment/blog/2012/nov/26/kyoto-protocol-carbon-emissions</a:t>
            </a:r>
            <a:r>
              <a:rPr lang="en-US" sz="1200" dirty="0"/>
              <a:t> 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5105401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Actual Reductions Above or Below Target</a:t>
            </a:r>
          </a:p>
          <a:p>
            <a:pPr algn="ctr"/>
            <a:r>
              <a:rPr lang="en-US" dirty="0"/>
              <a:t>e.g.,  Blue 10% = 15% cut – 5% goal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82615" y="2397370"/>
            <a:ext cx="2590800" cy="1066800"/>
          </a:xfrm>
          <a:prstGeom prst="rect">
            <a:avLst/>
          </a:prstGeom>
          <a:noFill/>
          <a:ln w="635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230624" y="2398776"/>
            <a:ext cx="2322576" cy="1066800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65392" y="3505200"/>
            <a:ext cx="685800" cy="1066800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43800" y="3505200"/>
            <a:ext cx="1600200" cy="1066800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436608" y="3505200"/>
            <a:ext cx="182880" cy="1066800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906000" y="3505200"/>
            <a:ext cx="182880" cy="1066800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62032" y="3505200"/>
            <a:ext cx="182880" cy="106680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9665208" y="3505200"/>
            <a:ext cx="182880" cy="106680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9204960" y="3505200"/>
            <a:ext cx="182880" cy="106680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303008" y="3505200"/>
            <a:ext cx="182880" cy="106680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390893" y="1930226"/>
            <a:ext cx="1914178" cy="369332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Western Europe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81200" y="1940170"/>
            <a:ext cx="1843966" cy="369332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Eastern Europe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39422" y="4724400"/>
            <a:ext cx="1502784" cy="369332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Non-Europe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85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Kyoto as a model: </a:t>
            </a:r>
            <a:br>
              <a:rPr lang="en-US" smtClean="0"/>
            </a:br>
            <a:r>
              <a:rPr lang="en-US" smtClean="0"/>
              <a:t>Can we evaluate success in terms of Counterfactuals?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4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949" y="609600"/>
            <a:ext cx="5769809" cy="583723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7244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Step 1: </a:t>
            </a:r>
            <a:br>
              <a:rPr lang="en-US" dirty="0" smtClean="0"/>
            </a:br>
            <a:r>
              <a:rPr lang="en-US" dirty="0" smtClean="0"/>
              <a:t>Note: China grew a lot </a:t>
            </a:r>
            <a:br>
              <a:rPr lang="en-US" dirty="0" smtClean="0"/>
            </a:br>
            <a:r>
              <a:rPr lang="en-US" dirty="0" smtClean="0"/>
              <a:t>due to production “on </a:t>
            </a:r>
            <a:br>
              <a:rPr lang="en-US" dirty="0" smtClean="0"/>
            </a:br>
            <a:r>
              <a:rPr lang="en-US" dirty="0" smtClean="0"/>
              <a:t>behalf of” other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78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0408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Step 2: Compare Before Trend to After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012" y="1143000"/>
            <a:ext cx="7544176" cy="54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5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04088"/>
            <a:ext cx="8915400" cy="1143000"/>
          </a:xfrm>
        </p:spPr>
        <p:txBody>
          <a:bodyPr>
            <a:noAutofit/>
          </a:bodyPr>
          <a:lstStyle/>
          <a:p>
            <a:r>
              <a:rPr lang="en-US" sz="4000" dirty="0"/>
              <a:t>Step 2: Compare Members/Non-Members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012" y="1143000"/>
            <a:ext cx="7544176" cy="5479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36149" y="3352801"/>
            <a:ext cx="1787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Members</a:t>
            </a:r>
          </a:p>
          <a:p>
            <a:pPr algn="ctr"/>
            <a:r>
              <a:rPr lang="en-US" dirty="0"/>
              <a:t>Western Europe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57078" y="1143001"/>
            <a:ext cx="20026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Non-Members</a:t>
            </a:r>
          </a:p>
          <a:p>
            <a:pPr algn="ctr"/>
            <a:r>
              <a:rPr lang="en-US" dirty="0"/>
              <a:t>US, Korea, Mexico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6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Kumazawa</a:t>
            </a:r>
            <a:r>
              <a:rPr lang="en-US" dirty="0" smtClean="0"/>
              <a:t> and Callaghan</a:t>
            </a:r>
            <a:br>
              <a:rPr lang="en-US" dirty="0" smtClean="0"/>
            </a:br>
            <a:r>
              <a:rPr lang="en-US" dirty="0" smtClean="0"/>
              <a:t>Statistical version of “eyeball test”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Environmental Kuznets Curve model</a:t>
            </a:r>
          </a:p>
          <a:p>
            <a:r>
              <a:rPr lang="en-US" b="1" i="1" u="sng" dirty="0" smtClean="0"/>
              <a:t>RQ</a:t>
            </a:r>
            <a:r>
              <a:rPr lang="en-US" dirty="0" smtClean="0"/>
              <a:t>: does relationship of income to emissions change dependent on Kyoto requirements </a:t>
            </a:r>
          </a:p>
          <a:p>
            <a:r>
              <a:rPr lang="en-US" dirty="0" smtClean="0"/>
              <a:t>Finding: “industrialized countries … subject to emission </a:t>
            </a:r>
            <a:r>
              <a:rPr lang="en-US" dirty="0"/>
              <a:t>reduction targets </a:t>
            </a:r>
            <a:r>
              <a:rPr lang="en-US" dirty="0" smtClean="0"/>
              <a:t>[under] Kyoto </a:t>
            </a:r>
            <a:r>
              <a:rPr lang="en-US" dirty="0"/>
              <a:t>Protocol, have </a:t>
            </a:r>
            <a:r>
              <a:rPr lang="en-US" dirty="0" smtClean="0"/>
              <a:t>different patterns </a:t>
            </a:r>
            <a:r>
              <a:rPr lang="en-US" dirty="0"/>
              <a:t>of carbon dioxide emissions from other countries that do not have </a:t>
            </a:r>
            <a:r>
              <a:rPr lang="en-US" dirty="0" smtClean="0"/>
              <a:t>any targets.”</a:t>
            </a:r>
          </a:p>
          <a:p>
            <a:r>
              <a:rPr lang="en-US" dirty="0" smtClean="0"/>
              <a:t>“For </a:t>
            </a:r>
            <a:r>
              <a:rPr lang="en-US" dirty="0"/>
              <a:t>Annex </a:t>
            </a:r>
            <a:r>
              <a:rPr lang="en-US" dirty="0" smtClean="0"/>
              <a:t>B countries</a:t>
            </a:r>
            <a:r>
              <a:rPr lang="en-US" dirty="0"/>
              <a:t>, since the signing of the agreement, there were significant reductions </a:t>
            </a:r>
            <a:r>
              <a:rPr lang="en-US" dirty="0" smtClean="0"/>
              <a:t>in carbon </a:t>
            </a:r>
            <a:r>
              <a:rPr lang="en-US" dirty="0"/>
              <a:t>dioxide emissions, a desirable outcome of the protocol. The reduction </a:t>
            </a:r>
            <a:r>
              <a:rPr lang="en-US" dirty="0" smtClean="0"/>
              <a:t>was larger </a:t>
            </a:r>
            <a:r>
              <a:rPr lang="en-US" dirty="0"/>
              <a:t>for the second period when the protocol entered into force. However, </a:t>
            </a:r>
            <a:r>
              <a:rPr lang="en-US" dirty="0" smtClean="0"/>
              <a:t>non-Annex </a:t>
            </a:r>
            <a:r>
              <a:rPr lang="en-US" dirty="0"/>
              <a:t>B countries did not experience any changes in emissions in both </a:t>
            </a:r>
            <a:r>
              <a:rPr lang="en-US" dirty="0" smtClean="0"/>
              <a:t>periods.”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26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Kyoto as a model: </a:t>
            </a:r>
            <a:br>
              <a:rPr lang="en-US" smtClean="0"/>
            </a:br>
            <a:r>
              <a:rPr lang="en-US" smtClean="0"/>
              <a:t>Can we evaluate success in terms of Goal Achievement?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96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goal should we use?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 goal that states set for selves (4.7% decrease)</a:t>
            </a:r>
          </a:p>
          <a:p>
            <a:r>
              <a:rPr lang="en-US" dirty="0" smtClean="0"/>
              <a:t>Political goal of what might have been possible (??)</a:t>
            </a:r>
          </a:p>
          <a:p>
            <a:r>
              <a:rPr lang="en-US" dirty="0" smtClean="0"/>
              <a:t>Environmental goal of protecting the planet (drastic and rapid decrease)</a:t>
            </a:r>
          </a:p>
          <a:p>
            <a:pPr lvl="1"/>
            <a:r>
              <a:rPr lang="en-US" dirty="0" smtClean="0"/>
              <a:t>“There </a:t>
            </a:r>
            <a:r>
              <a:rPr lang="en-US" dirty="0"/>
              <a:t>are presently no binding obligations for countries with 85 per cent of total emissions</a:t>
            </a:r>
            <a:r>
              <a:rPr lang="en-US" dirty="0" smtClean="0"/>
              <a:t>.” (Andresen, 2014) == about “Kyoto 2” but still true today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37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Headline</a:t>
            </a:r>
            <a:endParaRPr lang="en-US" sz="48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224" y="2971800"/>
            <a:ext cx="7162800" cy="4054712"/>
          </a:xfrm>
        </p:spPr>
      </p:pic>
      <p:sp>
        <p:nvSpPr>
          <p:cNvPr id="6" name="Rectangle 5"/>
          <p:cNvSpPr/>
          <p:nvPr/>
        </p:nvSpPr>
        <p:spPr>
          <a:xfrm>
            <a:off x="4191000" y="538877"/>
            <a:ext cx="6477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“The </a:t>
            </a:r>
            <a:r>
              <a:rPr lang="en-US" b="1" dirty="0"/>
              <a:t>headline results tell us that between 1990 and 2012 the original Kyoto Protocol parties reduced </a:t>
            </a:r>
            <a:r>
              <a:rPr lang="en-US" b="1" dirty="0"/>
              <a:t>their CO2 emissions by </a:t>
            </a:r>
            <a:r>
              <a:rPr lang="en-US" b="1" dirty="0"/>
              <a:t>12.5%, which is well beyond the 2012 target of 4.7</a:t>
            </a:r>
            <a:r>
              <a:rPr lang="en-US" b="1" dirty="0"/>
              <a:t>%. </a:t>
            </a:r>
            <a:r>
              <a:rPr lang="en-US" b="1" dirty="0"/>
              <a:t>The Kyoto Protocol was therefore a huge success. Well, at least that’s what the politicians will boldly tell us. But does digging deeper reveal the same story</a:t>
            </a:r>
            <a:r>
              <a:rPr lang="en-US" b="1" dirty="0"/>
              <a:t>?” </a:t>
            </a:r>
          </a:p>
          <a:p>
            <a:r>
              <a:rPr lang="en-US" b="1" dirty="0">
                <a:hlinkClick r:id="rId3"/>
              </a:rPr>
              <a:t>http://</a:t>
            </a:r>
            <a:r>
              <a:rPr lang="en-US" b="1" dirty="0">
                <a:hlinkClick r:id="rId3"/>
              </a:rPr>
              <a:t>www.circularecology.com/news/the-kyoto-protocol-climate-change-success-or-global-warming-failure</a:t>
            </a:r>
            <a:r>
              <a:rPr lang="en-US" b="1" dirty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214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But question is </a:t>
            </a:r>
            <a:r>
              <a:rPr lang="en-US" b="1" i="1" u="sng" dirty="0" smtClean="0"/>
              <a:t>not</a:t>
            </a:r>
            <a:r>
              <a:rPr lang="en-US" dirty="0" smtClean="0"/>
              <a:t> what HAPPENED but what CAUSED </a:t>
            </a:r>
            <a:r>
              <a:rPr lang="en-US" dirty="0" smtClean="0"/>
              <a:t>it to happen!</a:t>
            </a:r>
            <a:endParaRPr lang="en-US" dirty="0"/>
          </a:p>
        </p:txBody>
      </p:sp>
      <p:pic>
        <p:nvPicPr>
          <p:cNvPr id="4" name="Content Placehold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481" y="3276600"/>
            <a:ext cx="6085919" cy="344511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Switch question </a:t>
            </a:r>
          </a:p>
          <a:p>
            <a:pPr lvl="1"/>
            <a:r>
              <a:rPr lang="en-US" dirty="0" smtClean="0"/>
              <a:t>From: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Was Kyoto the cause of the decrease?</a:t>
            </a:r>
          </a:p>
          <a:p>
            <a:pPr lvl="1"/>
            <a:r>
              <a:rPr lang="en-US" dirty="0" smtClean="0"/>
              <a:t>To: </a:t>
            </a:r>
            <a:r>
              <a:rPr lang="en-US" dirty="0" smtClean="0">
                <a:solidFill>
                  <a:srgbClr val="FF0000"/>
                </a:solidFill>
              </a:rPr>
              <a:t>What were emission changes and what caused them?</a:t>
            </a:r>
          </a:p>
          <a:p>
            <a:r>
              <a:rPr lang="en-US" dirty="0" smtClean="0"/>
              <a:t>When were changes?</a:t>
            </a:r>
          </a:p>
          <a:p>
            <a:r>
              <a:rPr lang="en-US" dirty="0" smtClean="0"/>
              <a:t>How much were changes?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83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798" y="2514600"/>
            <a:ext cx="7626202" cy="4343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But question is </a:t>
            </a:r>
            <a:r>
              <a:rPr lang="en-US" b="1" i="1" u="sng" dirty="0" smtClean="0"/>
              <a:t>not</a:t>
            </a:r>
            <a:r>
              <a:rPr lang="en-US" dirty="0" smtClean="0"/>
              <a:t> what HAPPENED but what CAUSED it!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out Russia/Ukraine </a:t>
            </a:r>
            <a:r>
              <a:rPr lang="en-US" dirty="0"/>
              <a:t>change </a:t>
            </a:r>
            <a:r>
              <a:rPr lang="en-US" dirty="0" smtClean="0"/>
              <a:t>that was due </a:t>
            </a:r>
            <a:r>
              <a:rPr lang="en-US" dirty="0"/>
              <a:t>to </a:t>
            </a:r>
            <a:r>
              <a:rPr lang="en-US" dirty="0" smtClean="0"/>
              <a:t>collapse of Soviet Union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79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Climate Change Talks:</a:t>
            </a:r>
            <a:br>
              <a:rPr lang="en-US" dirty="0" smtClean="0"/>
            </a:br>
            <a:r>
              <a:rPr lang="en-US" dirty="0" smtClean="0"/>
              <a:t>Do Pledges matter?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400" dirty="0">
                <a:hlinkClick r:id="rId2"/>
              </a:rPr>
              <a:t>Paris Climate Talks</a:t>
            </a:r>
          </a:p>
          <a:p>
            <a:pPr marL="0" indent="0" algn="ctr">
              <a:buNone/>
            </a:pPr>
            <a:r>
              <a:rPr lang="en-US" sz="4400" dirty="0">
                <a:hlinkClick r:id="rId2"/>
              </a:rPr>
              <a:t>Pledges and their Influence?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2351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5"/>
          <a:stretch/>
        </p:blipFill>
        <p:spPr>
          <a:xfrm>
            <a:off x="2209800" y="1570038"/>
            <a:ext cx="7394784" cy="53641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But Earth doesn’t care about Kyoto Parties, it cares about ALL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4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And what was the PROCESS of Kyoto influence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Process-tracing and </a:t>
            </a:r>
            <a:br>
              <a:rPr lang="en-US" dirty="0" smtClean="0"/>
            </a:br>
            <a:r>
              <a:rPr lang="en-US" dirty="0" smtClean="0"/>
              <a:t>looking for fingerprints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“Through </a:t>
            </a:r>
            <a:r>
              <a:rPr lang="en-US" dirty="0"/>
              <a:t>careful process tracing, we need to establish that key target groups reduce emissions </a:t>
            </a:r>
            <a:r>
              <a:rPr lang="en-US" b="1" i="1" u="sng" dirty="0"/>
              <a:t>as a result of rules and regulations </a:t>
            </a:r>
            <a:r>
              <a:rPr lang="en-US" dirty="0"/>
              <a:t>laid down by the climate </a:t>
            </a:r>
            <a:r>
              <a:rPr lang="en-US" dirty="0" smtClean="0"/>
              <a:t>regime” (Andresen 2014)</a:t>
            </a:r>
          </a:p>
        </p:txBody>
      </p:sp>
    </p:spTree>
    <p:extLst>
      <p:ext uri="{BB962C8B-B14F-4D97-AF65-F5344CB8AC3E}">
        <p14:creationId xmlns:p14="http://schemas.microsoft.com/office/powerpoint/2010/main" val="380590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Flexibility mechanisms</a:t>
            </a:r>
            <a:br>
              <a:rPr lang="en-US" smtClean="0"/>
            </a:br>
            <a:r>
              <a:rPr lang="en-US" smtClean="0"/>
              <a:t>(Andresen 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Pledge-and-review process (look at reviews conducted)</a:t>
            </a:r>
          </a:p>
          <a:p>
            <a:r>
              <a:rPr lang="en-US" smtClean="0"/>
              <a:t>Copenhagen climate fund but money never came</a:t>
            </a:r>
          </a:p>
          <a:p>
            <a:r>
              <a:rPr lang="en-US" smtClean="0"/>
              <a:t>Joint implementation but little used</a:t>
            </a:r>
          </a:p>
          <a:p>
            <a:r>
              <a:rPr lang="en-US" smtClean="0"/>
              <a:t>CDM increased emissions </a:t>
            </a:r>
          </a:p>
          <a:p>
            <a:r>
              <a:rPr lang="en-US" smtClean="0"/>
              <a:t>Emissions trading system of Protocol never applied</a:t>
            </a:r>
          </a:p>
          <a:p>
            <a:r>
              <a:rPr lang="en-US" smtClean="0"/>
              <a:t>Need to compare actual emissions to a “business-as-usual scenario” (i.e., counterfactual): “Emissions would in all likelihood have been somewhat higher in their absence” (Andresen 2014)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78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Explanations </a:t>
            </a:r>
            <a:br>
              <a:rPr lang="en-US" dirty="0" smtClean="0"/>
            </a:br>
            <a:r>
              <a:rPr lang="en-US" dirty="0" smtClean="0"/>
              <a:t>(Andresen 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“Economic </a:t>
            </a:r>
            <a:r>
              <a:rPr lang="en-US" dirty="0"/>
              <a:t>ups and downs of the world economy as well as switches in the energy base, both unrelated to climate policies, have been far more important for emission </a:t>
            </a:r>
            <a:r>
              <a:rPr lang="en-US" dirty="0" smtClean="0"/>
              <a:t>trajectories.”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67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Andresen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Looking much more at process and details</a:t>
            </a:r>
          </a:p>
          <a:p>
            <a:r>
              <a:rPr lang="en-US" dirty="0" smtClean="0"/>
              <a:t>Looking at “problem structure” – maybe no progress because it’s a hard (‘malign’) problem</a:t>
            </a:r>
          </a:p>
          <a:p>
            <a:r>
              <a:rPr lang="en-US" dirty="0" smtClean="0"/>
              <a:t>“UNFCCC regime </a:t>
            </a:r>
            <a:r>
              <a:rPr lang="en-US" dirty="0"/>
              <a:t>is weak and the main reason is the malign </a:t>
            </a:r>
            <a:r>
              <a:rPr lang="en-US" dirty="0" smtClean="0"/>
              <a:t>problem-structure” – true but doesn’t preclude it from having been effective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4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782</TotalTime>
  <Words>856</Words>
  <Application>Microsoft Office PowerPoint</Application>
  <PresentationFormat>Widescreen</PresentationFormat>
  <Paragraphs>125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Calibri</vt:lpstr>
      <vt:lpstr>Constantia</vt:lpstr>
      <vt:lpstr>Wingdings 2</vt:lpstr>
      <vt:lpstr>Flow</vt:lpstr>
      <vt:lpstr>Basics</vt:lpstr>
      <vt:lpstr>A word on citations</vt:lpstr>
      <vt:lpstr>Was the Kyoto Protocol Effective?</vt:lpstr>
      <vt:lpstr>Iclicker Did states mostly comply with Kyoto?</vt:lpstr>
      <vt:lpstr>Iclicker Did states reduce because of Kyoto?</vt:lpstr>
      <vt:lpstr>Iclicker Did Kyoto achieve its goals?</vt:lpstr>
      <vt:lpstr>How should we assess Paris?  Use Kyoto for practice</vt:lpstr>
      <vt:lpstr>Climate Change Treaties and Protocols and Amendments</vt:lpstr>
      <vt:lpstr>Was it effective? And why?</vt:lpstr>
      <vt:lpstr>Using Kyoto as a model:  Can we evaluate success in terms of Compliance?</vt:lpstr>
      <vt:lpstr>Kyoto Success and Failure BADLY presented!</vt:lpstr>
      <vt:lpstr>Kyoto Success and Failure Put in ascending order of DV</vt:lpstr>
      <vt:lpstr>Kyoto Success and Failure Group by some IV to see “causes”</vt:lpstr>
      <vt:lpstr>Using Kyoto as a model:  Can we evaluate success in terms of Counterfactuals?</vt:lpstr>
      <vt:lpstr>Step 1:  Note: China grew a lot  due to production “on  behalf of” other countries</vt:lpstr>
      <vt:lpstr>Step 2: Compare Before Trend to After </vt:lpstr>
      <vt:lpstr>Step 2: Compare Members/Non-Members </vt:lpstr>
      <vt:lpstr>Kumazawa and Callaghan Statistical version of “eyeball test”</vt:lpstr>
      <vt:lpstr>Using Kyoto as a model:  Can we evaluate success in terms of Goal Achievement?</vt:lpstr>
      <vt:lpstr>What goal should we use?</vt:lpstr>
      <vt:lpstr>Headline</vt:lpstr>
      <vt:lpstr>But question is not what HAPPENED but what CAUSED it to happen!</vt:lpstr>
      <vt:lpstr>But question is not what HAPPENED but what CAUSED it!</vt:lpstr>
      <vt:lpstr>Climate Change Talks: Do Pledges matter?</vt:lpstr>
      <vt:lpstr>But Earth doesn’t care about Kyoto Parties, it cares about ALL countries</vt:lpstr>
      <vt:lpstr>And what was the PROCESS of Kyoto influence</vt:lpstr>
      <vt:lpstr>Process-tracing and  looking for fingerprints</vt:lpstr>
      <vt:lpstr>Flexibility mechanisms (Andresen 2014)</vt:lpstr>
      <vt:lpstr>Alternative Explanations  (Andresen 2014)</vt:lpstr>
      <vt:lpstr>Andresen</vt:lpstr>
    </vt:vector>
  </TitlesOfParts>
  <Company>University of Oregon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#2</dc:creator>
  <cp:lastModifiedBy>Ronald Mitchell</cp:lastModifiedBy>
  <cp:revision>76</cp:revision>
  <dcterms:created xsi:type="dcterms:W3CDTF">2014-11-15T19:31:06Z</dcterms:created>
  <dcterms:modified xsi:type="dcterms:W3CDTF">2019-11-15T23:59:54Z</dcterms:modified>
</cp:coreProperties>
</file>