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66"/>
  </p:notesMasterIdLst>
  <p:sldIdLst>
    <p:sldId id="422" r:id="rId2"/>
    <p:sldId id="542" r:id="rId3"/>
    <p:sldId id="458" r:id="rId4"/>
    <p:sldId id="452" r:id="rId5"/>
    <p:sldId id="457" r:id="rId6"/>
    <p:sldId id="440" r:id="rId7"/>
    <p:sldId id="496" r:id="rId8"/>
    <p:sldId id="497" r:id="rId9"/>
    <p:sldId id="498" r:id="rId10"/>
    <p:sldId id="499" r:id="rId11"/>
    <p:sldId id="500" r:id="rId12"/>
    <p:sldId id="501" r:id="rId13"/>
    <p:sldId id="502" r:id="rId14"/>
    <p:sldId id="503" r:id="rId15"/>
    <p:sldId id="504" r:id="rId16"/>
    <p:sldId id="456" r:id="rId17"/>
    <p:sldId id="505" r:id="rId18"/>
    <p:sldId id="493" r:id="rId19"/>
    <p:sldId id="524" r:id="rId20"/>
    <p:sldId id="515" r:id="rId21"/>
    <p:sldId id="516" r:id="rId22"/>
    <p:sldId id="517" r:id="rId23"/>
    <p:sldId id="518" r:id="rId24"/>
    <p:sldId id="519" r:id="rId25"/>
    <p:sldId id="509" r:id="rId26"/>
    <p:sldId id="522" r:id="rId27"/>
    <p:sldId id="511" r:id="rId28"/>
    <p:sldId id="523" r:id="rId29"/>
    <p:sldId id="521" r:id="rId30"/>
    <p:sldId id="487" r:id="rId31"/>
    <p:sldId id="488" r:id="rId32"/>
    <p:sldId id="489" r:id="rId33"/>
    <p:sldId id="552" r:id="rId34"/>
    <p:sldId id="544" r:id="rId35"/>
    <p:sldId id="545" r:id="rId36"/>
    <p:sldId id="546" r:id="rId37"/>
    <p:sldId id="547" r:id="rId38"/>
    <p:sldId id="548" r:id="rId39"/>
    <p:sldId id="454" r:id="rId40"/>
    <p:sldId id="529" r:id="rId41"/>
    <p:sldId id="528" r:id="rId42"/>
    <p:sldId id="535" r:id="rId43"/>
    <p:sldId id="536" r:id="rId44"/>
    <p:sldId id="537" r:id="rId45"/>
    <p:sldId id="538" r:id="rId46"/>
    <p:sldId id="539" r:id="rId47"/>
    <p:sldId id="540" r:id="rId48"/>
    <p:sldId id="532" r:id="rId49"/>
    <p:sldId id="453" r:id="rId50"/>
    <p:sldId id="541" r:id="rId51"/>
    <p:sldId id="442" r:id="rId52"/>
    <p:sldId id="553" r:id="rId53"/>
    <p:sldId id="554" r:id="rId54"/>
    <p:sldId id="555" r:id="rId55"/>
    <p:sldId id="556" r:id="rId56"/>
    <p:sldId id="404" r:id="rId57"/>
    <p:sldId id="379" r:id="rId58"/>
    <p:sldId id="417" r:id="rId59"/>
    <p:sldId id="416" r:id="rId60"/>
    <p:sldId id="419" r:id="rId61"/>
    <p:sldId id="420" r:id="rId62"/>
    <p:sldId id="383" r:id="rId63"/>
    <p:sldId id="557" r:id="rId64"/>
    <p:sldId id="484" r:id="rId6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882" autoAdjust="0"/>
    <p:restoredTop sz="94364" autoAdjust="0"/>
  </p:normalViewPr>
  <p:slideViewPr>
    <p:cSldViewPr>
      <p:cViewPr varScale="1">
        <p:scale>
          <a:sx n="73" d="100"/>
          <a:sy n="73" d="100"/>
        </p:scale>
        <p:origin x="174"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7FBEFF09-F5CB-42C1-B94D-EC9CE13A343A}" type="datetimeFigureOut">
              <a:rPr lang="en-US" smtClean="0"/>
              <a:t>11/22/2020</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DF628643-7268-42DA-8A3E-72EF819F8844}" type="slidenum">
              <a:rPr lang="en-US" smtClean="0"/>
              <a:t>‹#›</a:t>
            </a:fld>
            <a:endParaRPr lang="en-US"/>
          </a:p>
        </p:txBody>
      </p:sp>
    </p:spTree>
    <p:extLst>
      <p:ext uri="{BB962C8B-B14F-4D97-AF65-F5344CB8AC3E}">
        <p14:creationId xmlns:p14="http://schemas.microsoft.com/office/powerpoint/2010/main" val="2031551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BA11BD1-5705-47ED-8FAE-066779778ABB}" type="datetime1">
              <a:rPr lang="en-US" smtClean="0"/>
              <a:t>11/22/2020</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143000"/>
          </a:xfrm>
        </p:spPr>
        <p:txBody>
          <a:body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021DDA-816F-4EDD-8AB1-B5C2F776FFE1}" type="datetime1">
              <a:rPr lang="en-US" smtClean="0"/>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1CBEEDD-B9D6-484D-BE9C-061094224FD5}" type="datetime1">
              <a:rPr lang="en-US" smtClean="0"/>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17A442C-75C9-4A82-963D-820ED753481E}" type="datetime1">
              <a:rPr lang="en-US" smtClean="0"/>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5E6881F-7134-4E9F-820B-D062D89BF400}" type="datetime1">
              <a:rPr lang="en-US" smtClean="0"/>
              <a:t>11/22/2020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4DE65EB-C283-4974-A9E5-592A0C0F7D97}" type="datetime1">
              <a:rPr lang="en-US" smtClean="0"/>
              <a:t>11/22/2020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24219-2301-4612-9C21-3F17AF2C1F3E}" type="datetime1">
              <a:rPr lang="en-US" smtClean="0"/>
              <a:t>11/22/2020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4997AC9-9FC9-40BC-8E4D-2AFD2CB64EDB}" type="datetime1">
              <a:rPr lang="en-US" smtClean="0"/>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81B2830-0E76-4EAC-9ED0-42AC58007FBB}" type="datetime1">
              <a:rPr lang="en-US" smtClean="0"/>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69600" y="6356351"/>
            <a:ext cx="812800" cy="365125"/>
          </a:xfrm>
        </p:spPr>
        <p:txBody>
          <a:bodyPr/>
          <a:lstStyle/>
          <a:p>
            <a:fld id="{660DAF25-7C8E-4C28-B058-51ABA35A18F8}" type="slidenum">
              <a:rPr lang="en-US" smtClean="0"/>
              <a:pPr/>
              <a:t>‹#›</a:t>
            </a:fld>
            <a:endParaRPr lang="en-US" dirty="0"/>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09B68B-4D1F-46BE-B46C-10F4E94AEA0B}" type="datetime1">
              <a:rPr lang="en-US" smtClean="0"/>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C73915-9A5C-41E6-B05E-CED06DDEADAD}" type="datetime1">
              <a:rPr lang="en-US" smtClean="0"/>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92D8C4-5A99-4D28-9A1D-BE1C08066F37}" type="datetime1">
              <a:rPr lang="en-US" smtClean="0"/>
              <a:t>11/22/2020</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60DAF25-7C8E-4C28-B058-51ABA35A18F8}" type="slidenum">
              <a:rPr lang="en-US" smtClean="0"/>
              <a:pPr/>
              <a:t>‹#›</a:t>
            </a:fld>
            <a:endParaRPr lang="en-US" dirty="0"/>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hyperlink" Target="http://librarycatalog.ohs.org/" TargetMode="External"/><Relationship Id="rId7" Type="http://schemas.openxmlformats.org/officeDocument/2006/relationships/hyperlink" Target="http://www.nwmapsco.com/ZybachB/Thesis/05-081_Chapter_3b.pdf" TargetMode="External"/><Relationship Id="rId2" Type="http://schemas.openxmlformats.org/officeDocument/2006/relationships/image" Target="../media/image11.wmf"/><Relationship Id="rId1" Type="http://schemas.openxmlformats.org/officeDocument/2006/relationships/slideLayout" Target="../slideLayouts/slideLayout2.xml"/><Relationship Id="rId6" Type="http://schemas.openxmlformats.org/officeDocument/2006/relationships/hyperlink" Target="http://historyink.com/results.cfm?keyword=Weather&amp;searchfield=topics" TargetMode="External"/><Relationship Id="rId5" Type="http://schemas.openxmlformats.org/officeDocument/2006/relationships/hyperlink" Target="http://www.pacificcohistory.org/columbia.htm" TargetMode="External"/><Relationship Id="rId4" Type="http://schemas.openxmlformats.org/officeDocument/2006/relationships/hyperlink" Target="http://books.google.com/books?id=wZA8AAAAIAAJ"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climate.gov/file/amount-old-ice-arctic-1987-2013"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epa.gov/climatechange/science/recentac.html" TargetMode="External"/><Relationship Id="rId2" Type="http://schemas.openxmlformats.org/officeDocument/2006/relationships/hyperlink" Target="http://www.sussex.ac.uk/sussexenergygroup/documents/tao_wang_china_s_carbon_emission_pathways_20070902.ppt"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vatican.va/holy_father/paul_vi/encyclicals/documents/hf_p-vi_enc_25071968_humanae-vitae_en.html" TargetMode="External"/><Relationship Id="rId2" Type="http://schemas.openxmlformats.org/officeDocument/2006/relationships/hyperlink" Target="http://newedexcelgeography.blogspot.com/2008/01/france-pro-natalist-policy.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www.simpleliving.net/voluntary_simplicity_part_1.asp"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5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Climate </a:t>
            </a:r>
            <a:r>
              <a:rPr lang="en-US" dirty="0" smtClean="0"/>
              <a:t>Change</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a:t>
            </a:fld>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339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Lecture Recording</a:t>
            </a:r>
            <a:endParaRPr lang="en-US" dirty="0"/>
          </a:p>
        </p:txBody>
      </p:sp>
      <p:sp>
        <p:nvSpPr>
          <p:cNvPr id="3" name="Content Placeholder 2"/>
          <p:cNvSpPr>
            <a:spLocks noGrp="1"/>
          </p:cNvSpPr>
          <p:nvPr>
            <p:ph idx="1"/>
          </p:nvPr>
        </p:nvSpPr>
        <p:spPr/>
        <p:txBody>
          <a:bodyPr>
            <a:normAutofit/>
          </a:bodyPr>
          <a:lstStyle/>
          <a:p>
            <a:pPr marL="0" indent="0">
              <a:buNone/>
            </a:pPr>
            <a:endParaRPr lang="en-US" sz="4000" b="1" dirty="0" smtClean="0">
              <a:solidFill>
                <a:srgbClr val="FF0000"/>
              </a:solidFill>
            </a:endParaRPr>
          </a:p>
          <a:p>
            <a:pPr marL="0" indent="0">
              <a:buNone/>
            </a:pPr>
            <a:endParaRPr lang="en-US" sz="4000" b="1" dirty="0">
              <a:solidFill>
                <a:srgbClr val="FF0000"/>
              </a:solidFill>
            </a:endParaRPr>
          </a:p>
          <a:p>
            <a:pPr marL="0" indent="0" algn="ctr">
              <a:buNone/>
            </a:pPr>
            <a:r>
              <a:rPr lang="en-US" sz="4000" b="1" dirty="0" smtClean="0">
                <a:solidFill>
                  <a:srgbClr val="FF0000"/>
                </a:solidFill>
              </a:rPr>
              <a:t>Start </a:t>
            </a:r>
            <a:r>
              <a:rPr lang="en-US" sz="4000" b="1" dirty="0">
                <a:solidFill>
                  <a:srgbClr val="FF0000"/>
                </a:solidFill>
              </a:rPr>
              <a:t>Lecture Recording</a:t>
            </a:r>
          </a:p>
        </p:txBody>
      </p:sp>
      <p:sp>
        <p:nvSpPr>
          <p:cNvPr id="4" name="Slide Number Placeholder 3"/>
          <p:cNvSpPr>
            <a:spLocks noGrp="1"/>
          </p:cNvSpPr>
          <p:nvPr>
            <p:ph type="sldNum" sz="quarter" idx="12"/>
          </p:nvPr>
        </p:nvSpPr>
        <p:spPr/>
        <p:txBody>
          <a:bodyPr/>
          <a:lstStyle/>
          <a:p>
            <a:fld id="{B373FC94-9B7A-47AC-B108-CB31F5C43551}" type="slidenum">
              <a:rPr lang="en-US" smtClean="0"/>
              <a:t>2</a:t>
            </a:fld>
            <a:endParaRPr lang="en-US"/>
          </a:p>
        </p:txBody>
      </p:sp>
    </p:spTree>
    <p:extLst>
      <p:ext uri="{BB962C8B-B14F-4D97-AF65-F5344CB8AC3E}">
        <p14:creationId xmlns:p14="http://schemas.microsoft.com/office/powerpoint/2010/main" val="1819824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Climate change:</a:t>
            </a:r>
            <a:br>
              <a:rPr lang="en-US" dirty="0" smtClean="0"/>
            </a:br>
            <a:r>
              <a:rPr lang="en-US" dirty="0" smtClean="0"/>
              <a:t>An introduction</a:t>
            </a:r>
            <a:endParaRPr lang="en-US" dirty="0"/>
          </a:p>
        </p:txBody>
      </p:sp>
      <p:sp>
        <p:nvSpPr>
          <p:cNvPr id="3" name="Content Placeholder 2"/>
          <p:cNvSpPr>
            <a:spLocks noGrp="1"/>
          </p:cNvSpPr>
          <p:nvPr>
            <p:ph idx="1"/>
          </p:nvPr>
        </p:nvSpPr>
        <p:spPr/>
        <p:txBody>
          <a:bodyPr/>
          <a:lstStyle/>
          <a:p>
            <a:r>
              <a:rPr lang="en-US" dirty="0" smtClean="0"/>
              <a:t>Climate change is challenging</a:t>
            </a:r>
          </a:p>
          <a:p>
            <a:r>
              <a:rPr lang="en-US" dirty="0" smtClean="0"/>
              <a:t>What are we doing and what gases do they emit?</a:t>
            </a:r>
          </a:p>
          <a:p>
            <a:r>
              <a:rPr lang="en-US" dirty="0" smtClean="0"/>
              <a:t>How do those gases raise global temperatures?</a:t>
            </a:r>
          </a:p>
          <a:p>
            <a:r>
              <a:rPr lang="en-US" dirty="0" smtClean="0"/>
              <a:t>Why should we trust the science?</a:t>
            </a:r>
          </a:p>
          <a:p>
            <a:r>
              <a:rPr lang="en-US" dirty="0" smtClean="0"/>
              <a:t>What are the impacts of climate change?</a:t>
            </a:r>
          </a:p>
          <a:p>
            <a:r>
              <a:rPr lang="en-US" dirty="0" smtClean="0"/>
              <a:t>Who’s responsible?</a:t>
            </a:r>
          </a:p>
          <a:p>
            <a:r>
              <a:rPr lang="en-US" dirty="0" smtClean="0"/>
              <a:t>What do we need to do?</a:t>
            </a:r>
          </a:p>
          <a:p>
            <a:r>
              <a:rPr lang="en-US" dirty="0" smtClean="0"/>
              <a:t>What are we doing?</a:t>
            </a:r>
          </a:p>
          <a:p>
            <a:r>
              <a:rPr lang="en-US" dirty="0" smtClean="0"/>
              <a:t>What are some policy options?</a:t>
            </a:r>
          </a:p>
        </p:txBody>
      </p:sp>
    </p:spTree>
    <p:extLst>
      <p:ext uri="{BB962C8B-B14F-4D97-AF65-F5344CB8AC3E}">
        <p14:creationId xmlns:p14="http://schemas.microsoft.com/office/powerpoint/2010/main" val="22523017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things to know about climate change </a:t>
            </a:r>
            <a:br>
              <a:rPr lang="en-US" dirty="0" smtClean="0"/>
            </a:br>
            <a:r>
              <a:rPr lang="en-US" dirty="0" smtClean="0"/>
              <a:t>(from Tony Leiserowitz, Yale School of </a:t>
            </a:r>
            <a:r>
              <a:rPr lang="en-US" dirty="0" err="1" smtClean="0"/>
              <a:t>Env’t</a:t>
            </a:r>
            <a:r>
              <a:rPr lang="en-US" dirty="0" smtClean="0"/>
              <a:t>)</a:t>
            </a:r>
            <a:endParaRPr lang="en-US" dirty="0"/>
          </a:p>
        </p:txBody>
      </p:sp>
      <p:sp>
        <p:nvSpPr>
          <p:cNvPr id="3" name="Content Placeholder 2"/>
          <p:cNvSpPr>
            <a:spLocks noGrp="1"/>
          </p:cNvSpPr>
          <p:nvPr>
            <p:ph idx="1"/>
          </p:nvPr>
        </p:nvSpPr>
        <p:spPr/>
        <p:txBody>
          <a:bodyPr>
            <a:normAutofit/>
          </a:bodyPr>
          <a:lstStyle/>
          <a:p>
            <a:r>
              <a:rPr lang="en-US" sz="4400" dirty="0" smtClean="0"/>
              <a:t>Scientists agree …</a:t>
            </a:r>
          </a:p>
          <a:p>
            <a:r>
              <a:rPr lang="en-US" sz="4400" dirty="0" smtClean="0"/>
              <a:t>It’s real</a:t>
            </a:r>
          </a:p>
          <a:p>
            <a:r>
              <a:rPr lang="en-US" sz="4400" dirty="0" smtClean="0"/>
              <a:t>It’s us</a:t>
            </a:r>
          </a:p>
          <a:p>
            <a:r>
              <a:rPr lang="en-US" sz="4400" dirty="0" smtClean="0"/>
              <a:t>It’s bad …</a:t>
            </a:r>
          </a:p>
          <a:p>
            <a:r>
              <a:rPr lang="en-US" sz="4400" dirty="0" smtClean="0"/>
              <a:t>… but there’s hope. </a:t>
            </a:r>
          </a:p>
        </p:txBody>
      </p:sp>
      <p:sp>
        <p:nvSpPr>
          <p:cNvPr id="4" name="Slide Number Placeholder 3"/>
          <p:cNvSpPr>
            <a:spLocks noGrp="1"/>
          </p:cNvSpPr>
          <p:nvPr>
            <p:ph type="sldNum" sz="quarter" idx="12"/>
          </p:nvPr>
        </p:nvSpPr>
        <p:spPr/>
        <p:txBody>
          <a:bodyPr/>
          <a:lstStyle/>
          <a:p>
            <a:fld id="{660DAF25-7C8E-4C28-B058-51ABA35A18F8}" type="slidenum">
              <a:rPr lang="en-US" smtClean="0"/>
              <a:pPr/>
              <a:t>4</a:t>
            </a:fld>
            <a:endParaRPr lang="en-US" dirty="0"/>
          </a:p>
        </p:txBody>
      </p:sp>
    </p:spTree>
    <p:extLst>
      <p:ext uri="{BB962C8B-B14F-4D97-AF65-F5344CB8AC3E}">
        <p14:creationId xmlns:p14="http://schemas.microsoft.com/office/powerpoint/2010/main" val="40298196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Scientists agree …</a:t>
            </a:r>
            <a:endParaRPr lang="en-US" dirty="0"/>
          </a:p>
        </p:txBody>
      </p:sp>
      <p:sp>
        <p:nvSpPr>
          <p:cNvPr id="8" name="Text Placeholder 7"/>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5</a:t>
            </a:fld>
            <a:endParaRPr lang="en-US" dirty="0"/>
          </a:p>
        </p:txBody>
      </p:sp>
    </p:spTree>
    <p:extLst>
      <p:ext uri="{BB962C8B-B14F-4D97-AF65-F5344CB8AC3E}">
        <p14:creationId xmlns:p14="http://schemas.microsoft.com/office/powerpoint/2010/main" val="14970257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05000" y="304800"/>
            <a:ext cx="8273142" cy="5791200"/>
          </a:xfrm>
        </p:spPr>
      </p:pic>
      <p:sp>
        <p:nvSpPr>
          <p:cNvPr id="4" name="Slide Number Placeholder 3"/>
          <p:cNvSpPr>
            <a:spLocks noGrp="1"/>
          </p:cNvSpPr>
          <p:nvPr>
            <p:ph type="sldNum" sz="quarter" idx="12"/>
          </p:nvPr>
        </p:nvSpPr>
        <p:spPr/>
        <p:txBody>
          <a:bodyPr/>
          <a:lstStyle/>
          <a:p>
            <a:fld id="{660DAF25-7C8E-4C28-B058-51ABA35A18F8}" type="slidenum">
              <a:rPr lang="en-US" smtClean="0"/>
              <a:pPr/>
              <a:t>6</a:t>
            </a:fld>
            <a:endParaRPr lang="en-US" dirty="0"/>
          </a:p>
        </p:txBody>
      </p:sp>
    </p:spTree>
    <p:extLst>
      <p:ext uri="{BB962C8B-B14F-4D97-AF65-F5344CB8AC3E}">
        <p14:creationId xmlns:p14="http://schemas.microsoft.com/office/powerpoint/2010/main" val="39483572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already know how to identify and evaluate sources of information </a:t>
            </a:r>
            <a:endParaRPr lang="en-US" dirty="0"/>
          </a:p>
        </p:txBody>
      </p:sp>
      <p:sp>
        <p:nvSpPr>
          <p:cNvPr id="3" name="Content Placeholder 2"/>
          <p:cNvSpPr>
            <a:spLocks noGrp="1"/>
          </p:cNvSpPr>
          <p:nvPr>
            <p:ph idx="1"/>
          </p:nvPr>
        </p:nvSpPr>
        <p:spPr>
          <a:xfrm>
            <a:off x="609600" y="1935480"/>
            <a:ext cx="11125200" cy="4389120"/>
          </a:xfrm>
        </p:spPr>
        <p:txBody>
          <a:bodyPr>
            <a:normAutofit fontScale="92500"/>
          </a:bodyPr>
          <a:lstStyle/>
          <a:p>
            <a:r>
              <a:rPr lang="en-US" dirty="0" smtClean="0"/>
              <a:t>You wake up and start coughing up blood. Who do you seek out?  </a:t>
            </a:r>
          </a:p>
          <a:p>
            <a:pPr lvl="1"/>
            <a:r>
              <a:rPr lang="en-US" dirty="0" smtClean="0"/>
              <a:t>Degree? Where from? Age? Gender? Race? Political party? Religion?</a:t>
            </a:r>
          </a:p>
          <a:p>
            <a:r>
              <a:rPr lang="en-US" dirty="0" smtClean="0"/>
              <a:t>You want someone to build your house.</a:t>
            </a:r>
            <a:r>
              <a:rPr lang="en-US" dirty="0"/>
              <a:t> Who do you seek out?  </a:t>
            </a:r>
          </a:p>
          <a:p>
            <a:pPr lvl="1"/>
            <a:r>
              <a:rPr lang="en-US" dirty="0" smtClean="0"/>
              <a:t>Degree</a:t>
            </a:r>
            <a:r>
              <a:rPr lang="en-US" dirty="0"/>
              <a:t>? Where from? Age? Gender? Race? Political party? Religion?</a:t>
            </a:r>
          </a:p>
          <a:p>
            <a:r>
              <a:rPr lang="en-US" dirty="0" smtClean="0"/>
              <a:t>You want to bring a legal suit about climate change? Who </a:t>
            </a:r>
            <a:r>
              <a:rPr lang="en-US" dirty="0"/>
              <a:t>do you seek out?  </a:t>
            </a:r>
          </a:p>
          <a:p>
            <a:pPr lvl="1"/>
            <a:r>
              <a:rPr lang="en-US" dirty="0" smtClean="0"/>
              <a:t>Degree</a:t>
            </a:r>
            <a:r>
              <a:rPr lang="en-US" dirty="0"/>
              <a:t>? Where from? Age? Gender? Race? Political party? Religion</a:t>
            </a:r>
            <a:r>
              <a:rPr lang="en-US" dirty="0" smtClean="0"/>
              <a:t>?</a:t>
            </a:r>
          </a:p>
          <a:p>
            <a:r>
              <a:rPr lang="en-US" dirty="0"/>
              <a:t>You want to </a:t>
            </a:r>
            <a:r>
              <a:rPr lang="en-US" dirty="0" smtClean="0"/>
              <a:t>learn about love, compassion, the afterlife? </a:t>
            </a:r>
            <a:r>
              <a:rPr lang="en-US" dirty="0"/>
              <a:t>Who do you seek out?  </a:t>
            </a:r>
          </a:p>
          <a:p>
            <a:pPr lvl="1"/>
            <a:r>
              <a:rPr lang="en-US" dirty="0"/>
              <a:t>Degree? Where from? Age? Gender? Race? Political party? Religion?</a:t>
            </a:r>
          </a:p>
          <a:p>
            <a:r>
              <a:rPr lang="en-US" dirty="0" smtClean="0"/>
              <a:t>So, what are GENERAL rules about “what kind of information should I trust?”</a:t>
            </a:r>
            <a:endParaRPr lang="en-US" dirty="0"/>
          </a:p>
        </p:txBody>
      </p:sp>
    </p:spTree>
    <p:extLst>
      <p:ext uri="{BB962C8B-B14F-4D97-AF65-F5344CB8AC3E}">
        <p14:creationId xmlns:p14="http://schemas.microsoft.com/office/powerpoint/2010/main" val="338821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lvl="0"/>
            <a:r>
              <a:rPr lang="en-US" smtClean="0"/>
              <a:t>Why should we trust the science and which science should we trust?</a:t>
            </a:r>
            <a:endParaRPr lang="en-US" dirty="0"/>
          </a:p>
        </p:txBody>
      </p:sp>
      <p:sp>
        <p:nvSpPr>
          <p:cNvPr id="2" name="Content Placeholder 1"/>
          <p:cNvSpPr>
            <a:spLocks noGrp="1"/>
          </p:cNvSpPr>
          <p:nvPr>
            <p:ph idx="1"/>
          </p:nvPr>
        </p:nvSpPr>
        <p:spPr>
          <a:xfrm>
            <a:off x="609600" y="1935480"/>
            <a:ext cx="11277600" cy="4770120"/>
          </a:xfrm>
        </p:spPr>
        <p:txBody>
          <a:bodyPr>
            <a:normAutofit fontScale="92500" lnSpcReduction="20000"/>
          </a:bodyPr>
          <a:lstStyle/>
          <a:p>
            <a:r>
              <a:rPr lang="en-US" i="1" dirty="0"/>
              <a:t>Distinguish fact-­‐based from value-­‐based claims </a:t>
            </a:r>
            <a:endParaRPr lang="en-US" i="1" dirty="0" smtClean="0"/>
          </a:p>
          <a:p>
            <a:r>
              <a:rPr lang="en-US" dirty="0" smtClean="0"/>
              <a:t>Credible sources: expertise and trustworthiness</a:t>
            </a:r>
          </a:p>
          <a:p>
            <a:r>
              <a:rPr lang="en-US" dirty="0" smtClean="0"/>
              <a:t>Individuals using scientific method</a:t>
            </a:r>
          </a:p>
          <a:p>
            <a:r>
              <a:rPr lang="en-US" dirty="0" smtClean="0"/>
              <a:t>Sociology of science and peer review; institutionally conservative IPCC</a:t>
            </a:r>
          </a:p>
          <a:p>
            <a:r>
              <a:rPr lang="en-US" dirty="0" smtClean="0"/>
              <a:t>Strong social expectations of truth-telling</a:t>
            </a:r>
          </a:p>
          <a:p>
            <a:r>
              <a:rPr lang="en-US" dirty="0" smtClean="0"/>
              <a:t>Confirmation of predictions from theory</a:t>
            </a:r>
          </a:p>
          <a:p>
            <a:r>
              <a:rPr lang="en-US" dirty="0" smtClean="0"/>
              <a:t>Multiple independent sources of same info (many scientists, thermometers, etc.)</a:t>
            </a:r>
          </a:p>
          <a:p>
            <a:r>
              <a:rPr lang="en-US" dirty="0" smtClean="0"/>
              <a:t>Multiple indicators of same trend (ice cores, tree rings, fossil record, etc.)</a:t>
            </a:r>
          </a:p>
          <a:p>
            <a:r>
              <a:rPr lang="en-US" b="1" i="1" dirty="0" smtClean="0"/>
              <a:t>Best</a:t>
            </a:r>
            <a:r>
              <a:rPr lang="en-US" dirty="0" smtClean="0"/>
              <a:t> explanation, not just a possible explanation</a:t>
            </a:r>
          </a:p>
          <a:p>
            <a:r>
              <a:rPr lang="en-US" dirty="0" smtClean="0"/>
              <a:t>Accounting for all data, not just selected data</a:t>
            </a:r>
          </a:p>
          <a:p>
            <a:pPr marL="0" indent="0" algn="ctr">
              <a:buNone/>
            </a:pPr>
            <a:r>
              <a:rPr lang="en-US" b="1" i="1" u="sng" dirty="0" smtClean="0"/>
              <a:t>Trust the “preponderance of skeptically-evaluated evidence” </a:t>
            </a:r>
          </a:p>
          <a:p>
            <a:pPr marL="0" indent="0" algn="ctr">
              <a:buNone/>
            </a:pPr>
            <a:r>
              <a:rPr lang="en-US" b="1" i="1" u="sng" dirty="0" smtClean="0"/>
              <a:t>NOT the scientific consensus</a:t>
            </a:r>
            <a:endParaRPr lang="en-US" b="1" i="1" u="sng" dirty="0"/>
          </a:p>
        </p:txBody>
      </p:sp>
    </p:spTree>
    <p:extLst>
      <p:ext uri="{BB962C8B-B14F-4D97-AF65-F5344CB8AC3E}">
        <p14:creationId xmlns:p14="http://schemas.microsoft.com/office/powerpoint/2010/main" val="16340777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Credibility</a:t>
            </a:r>
            <a:endParaRPr lang="en-US" dirty="0"/>
          </a:p>
        </p:txBody>
      </p:sp>
      <p:sp>
        <p:nvSpPr>
          <p:cNvPr id="3" name="Content Placeholder 2"/>
          <p:cNvSpPr>
            <a:spLocks noGrp="1"/>
          </p:cNvSpPr>
          <p:nvPr>
            <p:ph idx="1"/>
          </p:nvPr>
        </p:nvSpPr>
        <p:spPr/>
        <p:txBody>
          <a:bodyPr/>
          <a:lstStyle/>
          <a:p>
            <a:r>
              <a:rPr lang="en-US" smtClean="0"/>
              <a:t>Expertise</a:t>
            </a:r>
          </a:p>
          <a:p>
            <a:r>
              <a:rPr lang="en-US" smtClean="0"/>
              <a:t>Trustworthiness</a:t>
            </a:r>
            <a:endParaRPr lang="en-US" dirty="0"/>
          </a:p>
        </p:txBody>
      </p:sp>
    </p:spTree>
    <p:extLst>
      <p:ext uri="{BB962C8B-B14F-4D97-AF65-F5344CB8AC3E}">
        <p14:creationId xmlns:p14="http://schemas.microsoft.com/office/powerpoint/2010/main" val="39841109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scientific method and Peer Review</a:t>
            </a:r>
            <a:endParaRPr lang="en-US" dirty="0"/>
          </a:p>
        </p:txBody>
      </p:sp>
      <p:sp>
        <p:nvSpPr>
          <p:cNvPr id="3" name="Content Placeholder 2"/>
          <p:cNvSpPr>
            <a:spLocks noGrp="1"/>
          </p:cNvSpPr>
          <p:nvPr>
            <p:ph idx="1"/>
          </p:nvPr>
        </p:nvSpPr>
        <p:spPr/>
        <p:txBody>
          <a:bodyPr/>
          <a:lstStyle/>
          <a:p>
            <a:r>
              <a:rPr lang="en-US" smtClean="0"/>
              <a:t>Scientific method: critical eye to own work</a:t>
            </a:r>
          </a:p>
          <a:p>
            <a:pPr lvl="1"/>
            <a:r>
              <a:rPr lang="en-US" smtClean="0"/>
              <a:t>Evidence of this</a:t>
            </a:r>
          </a:p>
          <a:p>
            <a:pPr lvl="1"/>
            <a:r>
              <a:rPr lang="en-US" smtClean="0"/>
              <a:t>Training in it</a:t>
            </a:r>
          </a:p>
          <a:p>
            <a:pPr lvl="1"/>
            <a:r>
              <a:rPr lang="en-US" smtClean="0"/>
              <a:t>Difference between advocate and analyst</a:t>
            </a:r>
          </a:p>
          <a:p>
            <a:r>
              <a:rPr lang="en-US" smtClean="0"/>
              <a:t>Peer review: critical eye to others’ work</a:t>
            </a:r>
            <a:endParaRPr lang="en-US" dirty="0" smtClean="0"/>
          </a:p>
        </p:txBody>
      </p:sp>
    </p:spTree>
    <p:extLst>
      <p:ext uri="{BB962C8B-B14F-4D97-AF65-F5344CB8AC3E}">
        <p14:creationId xmlns:p14="http://schemas.microsoft.com/office/powerpoint/2010/main" val="42417934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Theories, predictions, and testing theories with evidence</a:t>
            </a:r>
            <a:endParaRPr lang="en-US" dirty="0"/>
          </a:p>
        </p:txBody>
      </p:sp>
      <p:sp>
        <p:nvSpPr>
          <p:cNvPr id="3" name="Content Placeholder 2"/>
          <p:cNvSpPr>
            <a:spLocks noGrp="1"/>
          </p:cNvSpPr>
          <p:nvPr>
            <p:ph idx="1"/>
          </p:nvPr>
        </p:nvSpPr>
        <p:spPr/>
        <p:txBody>
          <a:bodyPr>
            <a:normAutofit/>
          </a:bodyPr>
          <a:lstStyle/>
          <a:p>
            <a:r>
              <a:rPr lang="en-US" dirty="0"/>
              <a:t>Develop models using existing data</a:t>
            </a:r>
          </a:p>
          <a:p>
            <a:r>
              <a:rPr lang="en-US" dirty="0" smtClean="0"/>
              <a:t>Apply </a:t>
            </a:r>
            <a:r>
              <a:rPr lang="en-US" dirty="0"/>
              <a:t>them to “unlooked at” data </a:t>
            </a:r>
          </a:p>
          <a:p>
            <a:r>
              <a:rPr lang="en-US" dirty="0"/>
              <a:t>If consistent with new data, then more convincing</a:t>
            </a:r>
          </a:p>
          <a:p>
            <a:r>
              <a:rPr lang="en-US" dirty="0" smtClean="0"/>
              <a:t>Example: Evolution or Intelligent design?</a:t>
            </a:r>
          </a:p>
          <a:p>
            <a:r>
              <a:rPr lang="en-US" dirty="0" smtClean="0"/>
              <a:t>Predictions and observable implications</a:t>
            </a:r>
          </a:p>
          <a:p>
            <a:pPr lvl="1"/>
            <a:r>
              <a:rPr lang="en-US" dirty="0" smtClean="0"/>
              <a:t>Which direction should koala pouch face?</a:t>
            </a:r>
          </a:p>
          <a:p>
            <a:pPr lvl="1"/>
            <a:r>
              <a:rPr lang="en-US" dirty="0" smtClean="0"/>
              <a:t>How should nerve get from giraffe’s brain to its larynx?</a:t>
            </a:r>
          </a:p>
          <a:p>
            <a:pPr lvl="1"/>
            <a:r>
              <a:rPr lang="en-US" dirty="0" smtClean="0"/>
              <a:t>No changing prediction after know the facts (post-</a:t>
            </a:r>
            <a:r>
              <a:rPr lang="en-US" dirty="0" err="1" smtClean="0"/>
              <a:t>hocism</a:t>
            </a:r>
            <a:r>
              <a:rPr lang="en-US" dirty="0" smtClean="0"/>
              <a:t>)</a:t>
            </a:r>
          </a:p>
        </p:txBody>
      </p:sp>
    </p:spTree>
    <p:extLst>
      <p:ext uri="{BB962C8B-B14F-4D97-AF65-F5344CB8AC3E}">
        <p14:creationId xmlns:p14="http://schemas.microsoft.com/office/powerpoint/2010/main" val="186591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direction should koala pouch face?</a:t>
            </a:r>
            <a:br>
              <a:rPr lang="en-US" dirty="0" smtClean="0"/>
            </a:b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872" y="2362200"/>
            <a:ext cx="3356765" cy="4343400"/>
          </a:xfrm>
          <a:prstGeom prst="rect">
            <a:avLst/>
          </a:prstGeom>
        </p:spPr>
      </p:pic>
      <p:sp>
        <p:nvSpPr>
          <p:cNvPr id="12" name="Content Placeholder 2"/>
          <p:cNvSpPr txBox="1">
            <a:spLocks/>
          </p:cNvSpPr>
          <p:nvPr/>
        </p:nvSpPr>
        <p:spPr>
          <a:xfrm>
            <a:off x="5558438" y="2430780"/>
            <a:ext cx="6220163" cy="3817620"/>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514350" indent="-514350">
              <a:buFont typeface="+mj-lt"/>
              <a:buAutoNum type="alphaUcPeriod"/>
            </a:pPr>
            <a:r>
              <a:rPr lang="en-US" sz="4000" dirty="0" smtClean="0"/>
              <a:t>Up</a:t>
            </a:r>
          </a:p>
          <a:p>
            <a:pPr marL="514350" indent="-514350">
              <a:buFont typeface="+mj-lt"/>
              <a:buAutoNum type="alphaUcPeriod"/>
            </a:pPr>
            <a:r>
              <a:rPr lang="en-US" sz="4000" dirty="0" smtClean="0"/>
              <a:t>Down</a:t>
            </a:r>
          </a:p>
          <a:p>
            <a:pPr marL="514350" indent="-514350">
              <a:buFont typeface="+mj-lt"/>
              <a:buAutoNum type="alphaUcPeriod"/>
            </a:pPr>
            <a:r>
              <a:rPr lang="en-US" sz="4000" dirty="0" smtClean="0"/>
              <a:t>Left</a:t>
            </a:r>
          </a:p>
          <a:p>
            <a:pPr marL="514350" indent="-514350">
              <a:buFont typeface="+mj-lt"/>
              <a:buAutoNum type="alphaUcPeriod"/>
            </a:pPr>
            <a:r>
              <a:rPr lang="en-US" sz="4000" dirty="0" smtClean="0"/>
              <a:t>Right</a:t>
            </a:r>
          </a:p>
          <a:p>
            <a:pPr marL="514350" indent="-514350">
              <a:buFont typeface="+mj-lt"/>
              <a:buAutoNum type="alphaUcPeriod"/>
            </a:pPr>
            <a:r>
              <a:rPr lang="en-US" sz="4000" dirty="0" smtClean="0"/>
              <a:t>They don’t have a pouch</a:t>
            </a:r>
            <a:endParaRPr lang="en-US" sz="4000" dirty="0"/>
          </a:p>
        </p:txBody>
      </p:sp>
      <p:sp>
        <p:nvSpPr>
          <p:cNvPr id="16" name="TextBox 15"/>
          <p:cNvSpPr txBox="1"/>
          <p:nvPr/>
        </p:nvSpPr>
        <p:spPr>
          <a:xfrm>
            <a:off x="1981200" y="1678819"/>
            <a:ext cx="1931683" cy="769441"/>
          </a:xfrm>
          <a:prstGeom prst="rect">
            <a:avLst/>
          </a:prstGeom>
          <a:noFill/>
        </p:spPr>
        <p:txBody>
          <a:bodyPr wrap="none" rtlCol="0">
            <a:spAutoFit/>
          </a:bodyPr>
          <a:lstStyle/>
          <a:p>
            <a:r>
              <a:rPr lang="en-US" sz="4400" dirty="0" smtClean="0"/>
              <a:t>Predict</a:t>
            </a:r>
            <a:endParaRPr lang="en-US" sz="4400" dirty="0"/>
          </a:p>
        </p:txBody>
      </p:sp>
      <p:sp>
        <p:nvSpPr>
          <p:cNvPr id="17" name="TextBox 16"/>
          <p:cNvSpPr txBox="1"/>
          <p:nvPr/>
        </p:nvSpPr>
        <p:spPr>
          <a:xfrm>
            <a:off x="6781800" y="1676400"/>
            <a:ext cx="2438400" cy="769441"/>
          </a:xfrm>
          <a:prstGeom prst="rect">
            <a:avLst/>
          </a:prstGeom>
          <a:noFill/>
        </p:spPr>
        <p:txBody>
          <a:bodyPr wrap="square" rtlCol="0">
            <a:spAutoFit/>
          </a:bodyPr>
          <a:lstStyle/>
          <a:p>
            <a:r>
              <a:rPr lang="en-US" sz="4400" dirty="0" smtClean="0"/>
              <a:t>I&gt;clicker</a:t>
            </a:r>
            <a:endParaRPr lang="en-US" sz="4400" dirty="0"/>
          </a:p>
        </p:txBody>
      </p:sp>
    </p:spTree>
    <p:extLst>
      <p:ext uri="{BB962C8B-B14F-4D97-AF65-F5344CB8AC3E}">
        <p14:creationId xmlns:p14="http://schemas.microsoft.com/office/powerpoint/2010/main" val="276038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direction should koala pouch face?</a:t>
            </a:r>
            <a:br>
              <a:rPr lang="en-US" dirty="0" smtClean="0"/>
            </a:b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872" y="2362200"/>
            <a:ext cx="3356765" cy="4343400"/>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86600" y="2362200"/>
            <a:ext cx="2926291" cy="4389437"/>
          </a:xfrm>
          <a:prstGeom prst="rect">
            <a:avLst/>
          </a:prstGeom>
        </p:spPr>
      </p:pic>
      <p:sp>
        <p:nvSpPr>
          <p:cNvPr id="10" name="TextBox 9"/>
          <p:cNvSpPr txBox="1"/>
          <p:nvPr/>
        </p:nvSpPr>
        <p:spPr>
          <a:xfrm>
            <a:off x="1981200" y="1678819"/>
            <a:ext cx="1931683" cy="769441"/>
          </a:xfrm>
          <a:prstGeom prst="rect">
            <a:avLst/>
          </a:prstGeom>
          <a:noFill/>
        </p:spPr>
        <p:txBody>
          <a:bodyPr wrap="none" rtlCol="0">
            <a:spAutoFit/>
          </a:bodyPr>
          <a:lstStyle/>
          <a:p>
            <a:r>
              <a:rPr lang="en-US" sz="4400" dirty="0" smtClean="0"/>
              <a:t>Predict</a:t>
            </a:r>
            <a:endParaRPr lang="en-US" sz="4400" dirty="0"/>
          </a:p>
        </p:txBody>
      </p:sp>
      <p:sp>
        <p:nvSpPr>
          <p:cNvPr id="11" name="TextBox 10"/>
          <p:cNvSpPr txBox="1"/>
          <p:nvPr/>
        </p:nvSpPr>
        <p:spPr>
          <a:xfrm>
            <a:off x="6781800" y="1676400"/>
            <a:ext cx="2438400" cy="769441"/>
          </a:xfrm>
          <a:prstGeom prst="rect">
            <a:avLst/>
          </a:prstGeom>
          <a:noFill/>
        </p:spPr>
        <p:txBody>
          <a:bodyPr wrap="square" rtlCol="0">
            <a:spAutoFit/>
          </a:bodyPr>
          <a:lstStyle/>
          <a:p>
            <a:r>
              <a:rPr lang="en-US" sz="4400" dirty="0" smtClean="0"/>
              <a:t>Observe</a:t>
            </a:r>
            <a:endParaRPr lang="en-US" sz="4400" dirty="0"/>
          </a:p>
        </p:txBody>
      </p:sp>
    </p:spTree>
    <p:extLst>
      <p:ext uri="{BB962C8B-B14F-4D97-AF65-F5344CB8AC3E}">
        <p14:creationId xmlns:p14="http://schemas.microsoft.com/office/powerpoint/2010/main" val="294638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Multiple sources</a:t>
            </a:r>
            <a:endParaRPr lang="en-US" dirty="0"/>
          </a:p>
        </p:txBody>
      </p:sp>
      <p:sp>
        <p:nvSpPr>
          <p:cNvPr id="3" name="Content Placeholder 2"/>
          <p:cNvSpPr>
            <a:spLocks noGrp="1"/>
          </p:cNvSpPr>
          <p:nvPr>
            <p:ph idx="1"/>
          </p:nvPr>
        </p:nvSpPr>
        <p:spPr>
          <a:xfrm>
            <a:off x="609600" y="1935480"/>
            <a:ext cx="10972800" cy="4617720"/>
          </a:xfrm>
        </p:spPr>
        <p:txBody>
          <a:bodyPr>
            <a:normAutofit/>
          </a:bodyPr>
          <a:lstStyle/>
          <a:p>
            <a:r>
              <a:rPr lang="en-US" dirty="0" smtClean="0"/>
              <a:t>Multiple independent sources of same piece of information</a:t>
            </a:r>
          </a:p>
          <a:p>
            <a:pPr lvl="1"/>
            <a:r>
              <a:rPr lang="en-US" dirty="0" smtClean="0"/>
              <a:t>Water getting warmer</a:t>
            </a:r>
          </a:p>
          <a:p>
            <a:pPr lvl="1"/>
            <a:r>
              <a:rPr lang="en-US" dirty="0" smtClean="0"/>
              <a:t>Your thermometer, my thermometer, their thermometer</a:t>
            </a:r>
          </a:p>
          <a:p>
            <a:r>
              <a:rPr lang="en-US" dirty="0" smtClean="0"/>
              <a:t>Multiple indicators of same trend or phenomenon</a:t>
            </a:r>
          </a:p>
          <a:p>
            <a:pPr lvl="1"/>
            <a:r>
              <a:rPr lang="en-US" dirty="0" smtClean="0"/>
              <a:t>Water getting warmer</a:t>
            </a:r>
          </a:p>
          <a:p>
            <a:pPr lvl="1"/>
            <a:r>
              <a:rPr lang="en-US" dirty="0" smtClean="0"/>
              <a:t>Your thermometer, expanding water, fish swimming lower in lake to stay cool </a:t>
            </a:r>
          </a:p>
          <a:p>
            <a:r>
              <a:rPr lang="en-US" dirty="0" smtClean="0"/>
              <a:t>Multiple independently-arrived-at conclusions pointing in same direction</a:t>
            </a:r>
          </a:p>
          <a:p>
            <a:pPr lvl="1"/>
            <a:r>
              <a:rPr lang="en-US" dirty="0" smtClean="0"/>
              <a:t>Water getting warmer</a:t>
            </a:r>
          </a:p>
          <a:p>
            <a:pPr lvl="1"/>
            <a:r>
              <a:rPr lang="en-US" dirty="0" smtClean="0"/>
              <a:t>Air getting warmer</a:t>
            </a:r>
          </a:p>
          <a:p>
            <a:pPr lvl="1"/>
            <a:r>
              <a:rPr lang="en-US" dirty="0" smtClean="0"/>
              <a:t>Soil getting warmer</a:t>
            </a:r>
            <a:endParaRPr lang="en-US" dirty="0"/>
          </a:p>
        </p:txBody>
      </p:sp>
    </p:spTree>
    <p:extLst>
      <p:ext uri="{BB962C8B-B14F-4D97-AF65-F5344CB8AC3E}">
        <p14:creationId xmlns:p14="http://schemas.microsoft.com/office/powerpoint/2010/main" val="2358465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Best</a:t>
            </a:r>
            <a:r>
              <a:rPr lang="en-US" dirty="0" smtClean="0"/>
              <a:t> explanation</a:t>
            </a:r>
            <a:endParaRPr lang="en-US" dirty="0"/>
          </a:p>
        </p:txBody>
      </p:sp>
      <p:sp>
        <p:nvSpPr>
          <p:cNvPr id="3" name="Content Placeholder 2"/>
          <p:cNvSpPr>
            <a:spLocks noGrp="1"/>
          </p:cNvSpPr>
          <p:nvPr>
            <p:ph idx="1"/>
          </p:nvPr>
        </p:nvSpPr>
        <p:spPr/>
        <p:txBody>
          <a:bodyPr/>
          <a:lstStyle/>
          <a:p>
            <a:r>
              <a:rPr lang="en-US" dirty="0"/>
              <a:t>Best explanation, not just a possible explanation</a:t>
            </a:r>
          </a:p>
          <a:p>
            <a:r>
              <a:rPr lang="en-US" dirty="0"/>
              <a:t>Ability to account for all data, not just selected data</a:t>
            </a:r>
          </a:p>
          <a:p>
            <a:r>
              <a:rPr lang="en-US" dirty="0"/>
              <a:t>“Consistent with other known laws of nature and other bodies of accepted evidence”</a:t>
            </a:r>
          </a:p>
          <a:p>
            <a:endParaRPr lang="en-US" dirty="0"/>
          </a:p>
        </p:txBody>
      </p:sp>
    </p:spTree>
    <p:extLst>
      <p:ext uri="{BB962C8B-B14F-4D97-AF65-F5344CB8AC3E}">
        <p14:creationId xmlns:p14="http://schemas.microsoft.com/office/powerpoint/2010/main" val="34514547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It’s real</a:t>
            </a:r>
            <a:endParaRPr lang="en-US" dirty="0"/>
          </a:p>
        </p:txBody>
      </p:sp>
      <p:sp>
        <p:nvSpPr>
          <p:cNvPr id="8" name="Text Placeholder 7"/>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16</a:t>
            </a:fld>
            <a:endParaRPr lang="en-US" dirty="0"/>
          </a:p>
        </p:txBody>
      </p:sp>
    </p:spTree>
    <p:extLst>
      <p:ext uri="{BB962C8B-B14F-4D97-AF65-F5344CB8AC3E}">
        <p14:creationId xmlns:p14="http://schemas.microsoft.com/office/powerpoint/2010/main" val="4175894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starting points</a:t>
            </a:r>
            <a:br>
              <a:rPr lang="en-US" dirty="0" smtClean="0"/>
            </a:br>
            <a:r>
              <a:rPr lang="en-US" dirty="0" smtClean="0"/>
              <a:t>Weather vs. climate</a:t>
            </a:r>
            <a:endParaRPr lang="en-US" dirty="0"/>
          </a:p>
        </p:txBody>
      </p:sp>
      <p:sp>
        <p:nvSpPr>
          <p:cNvPr id="3" name="Content Placeholder 2"/>
          <p:cNvSpPr>
            <a:spLocks noGrp="1"/>
          </p:cNvSpPr>
          <p:nvPr>
            <p:ph idx="1"/>
          </p:nvPr>
        </p:nvSpPr>
        <p:spPr/>
        <p:txBody>
          <a:bodyPr/>
          <a:lstStyle/>
          <a:p>
            <a:r>
              <a:rPr lang="en-US" dirty="0"/>
              <a:t>Climate = </a:t>
            </a:r>
            <a:r>
              <a:rPr lang="en-US" dirty="0" smtClean="0"/>
              <a:t>the </a:t>
            </a:r>
            <a:r>
              <a:rPr lang="en-US" b="1" u="sng" dirty="0" smtClean="0"/>
              <a:t>average</a:t>
            </a:r>
            <a:r>
              <a:rPr lang="en-US" dirty="0" smtClean="0"/>
              <a:t> weather</a:t>
            </a:r>
            <a:r>
              <a:rPr lang="en-US" dirty="0"/>
              <a:t>. </a:t>
            </a:r>
            <a:endParaRPr lang="en-US" dirty="0" smtClean="0"/>
          </a:p>
          <a:p>
            <a:r>
              <a:rPr lang="en-US" dirty="0" smtClean="0"/>
              <a:t>Weather </a:t>
            </a:r>
            <a:r>
              <a:rPr lang="en-US" dirty="0"/>
              <a:t>is chaotic, climate is </a:t>
            </a:r>
            <a:r>
              <a:rPr lang="en-US" dirty="0" smtClean="0"/>
              <a:t>not.</a:t>
            </a:r>
          </a:p>
          <a:p>
            <a:pPr lvl="1"/>
            <a:r>
              <a:rPr lang="en-US" dirty="0" smtClean="0"/>
              <a:t>“Climate is what you expect, weather is what you get.”</a:t>
            </a:r>
            <a:endParaRPr lang="en-US" dirty="0"/>
          </a:p>
          <a:p>
            <a:r>
              <a:rPr lang="en-US" dirty="0" smtClean="0"/>
              <a:t>Why can </a:t>
            </a:r>
            <a:r>
              <a:rPr lang="en-US" dirty="0"/>
              <a:t>we </a:t>
            </a:r>
            <a:r>
              <a:rPr lang="en-US" dirty="0" smtClean="0"/>
              <a:t>predict </a:t>
            </a:r>
            <a:r>
              <a:rPr lang="en-US" dirty="0"/>
              <a:t>climate </a:t>
            </a:r>
            <a:r>
              <a:rPr lang="en-US" dirty="0" smtClean="0"/>
              <a:t>but not weather</a:t>
            </a:r>
            <a:r>
              <a:rPr lang="en-US" dirty="0"/>
              <a:t>?</a:t>
            </a:r>
          </a:p>
          <a:p>
            <a:pPr lvl="1"/>
            <a:r>
              <a:rPr lang="en-US" dirty="0" smtClean="0"/>
              <a:t>Can </a:t>
            </a:r>
            <a:r>
              <a:rPr lang="en-US" dirty="0"/>
              <a:t>predict </a:t>
            </a:r>
            <a:r>
              <a:rPr lang="en-US" dirty="0" smtClean="0"/>
              <a:t>June “climate</a:t>
            </a:r>
            <a:r>
              <a:rPr lang="en-US" dirty="0"/>
              <a:t>” </a:t>
            </a:r>
            <a:r>
              <a:rPr lang="en-US" dirty="0" smtClean="0"/>
              <a:t>but not June weather </a:t>
            </a:r>
          </a:p>
          <a:p>
            <a:pPr lvl="1"/>
            <a:r>
              <a:rPr lang="en-US" dirty="0" smtClean="0"/>
              <a:t>Know Eugene is wetter than Phoenix even though it may rain in either &amp; can’t predict perfectly if it will tomorrow</a:t>
            </a:r>
          </a:p>
          <a:p>
            <a:pPr lvl="1"/>
            <a:r>
              <a:rPr lang="en-US" dirty="0" smtClean="0"/>
              <a:t>Always </a:t>
            </a:r>
            <a:r>
              <a:rPr lang="en-US" dirty="0"/>
              <a:t>easier to predict an </a:t>
            </a:r>
            <a:r>
              <a:rPr lang="en-US" dirty="0" smtClean="0"/>
              <a:t>average</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17</a:t>
            </a:fld>
            <a:endParaRPr lang="en-US" dirty="0"/>
          </a:p>
        </p:txBody>
      </p:sp>
    </p:spTree>
    <p:extLst>
      <p:ext uri="{BB962C8B-B14F-4D97-AF65-F5344CB8AC3E}">
        <p14:creationId xmlns:p14="http://schemas.microsoft.com/office/powerpoint/2010/main" val="10771201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The basics of climate science involve </a:t>
            </a:r>
            <a:br>
              <a:rPr lang="en-US" dirty="0" smtClean="0"/>
            </a:br>
            <a:r>
              <a:rPr lang="en-US" dirty="0" smtClean="0"/>
              <a:t>well-known physics &amp; chemistry</a:t>
            </a:r>
            <a:endParaRPr lang="en-US" dirty="0"/>
          </a:p>
        </p:txBody>
      </p:sp>
      <p:sp>
        <p:nvSpPr>
          <p:cNvPr id="6" name="Content Placeholder 5"/>
          <p:cNvSpPr>
            <a:spLocks noGrp="1"/>
          </p:cNvSpPr>
          <p:nvPr>
            <p:ph idx="1"/>
          </p:nvPr>
        </p:nvSpPr>
        <p:spPr>
          <a:xfrm>
            <a:off x="609600" y="1935480"/>
            <a:ext cx="5181600" cy="4617720"/>
          </a:xfrm>
        </p:spPr>
        <p:txBody>
          <a:bodyPr>
            <a:normAutofit fontScale="92500" lnSpcReduction="10000"/>
          </a:bodyPr>
          <a:lstStyle/>
          <a:p>
            <a:r>
              <a:rPr lang="en-US" dirty="0"/>
              <a:t>Atmosphere: </a:t>
            </a:r>
            <a:br>
              <a:rPr lang="en-US" dirty="0"/>
            </a:br>
            <a:r>
              <a:rPr lang="en-US" dirty="0" err="1"/>
              <a:t>N2</a:t>
            </a:r>
            <a:r>
              <a:rPr lang="en-US" dirty="0"/>
              <a:t>: 78%; </a:t>
            </a:r>
            <a:r>
              <a:rPr lang="en-US" dirty="0" err="1"/>
              <a:t>O2</a:t>
            </a:r>
            <a:r>
              <a:rPr lang="en-US" dirty="0"/>
              <a:t>: 21%; </a:t>
            </a:r>
            <a:r>
              <a:rPr lang="en-US" dirty="0" err="1"/>
              <a:t>Ar</a:t>
            </a:r>
            <a:r>
              <a:rPr lang="en-US" dirty="0"/>
              <a:t>: 1%; </a:t>
            </a:r>
            <a:r>
              <a:rPr lang="en-US" dirty="0" smtClean="0"/>
              <a:t/>
            </a:r>
            <a:br>
              <a:rPr lang="en-US" dirty="0" smtClean="0"/>
            </a:br>
            <a:r>
              <a:rPr lang="en-US" dirty="0" smtClean="0"/>
              <a:t>CO2</a:t>
            </a:r>
            <a:r>
              <a:rPr lang="en-US" dirty="0"/>
              <a:t>: 0.04%; </a:t>
            </a:r>
            <a:r>
              <a:rPr lang="en-US" dirty="0" err="1"/>
              <a:t>CH4</a:t>
            </a:r>
            <a:r>
              <a:rPr lang="en-US" dirty="0"/>
              <a:t>: 0.0002%</a:t>
            </a:r>
          </a:p>
          <a:p>
            <a:r>
              <a:rPr lang="en-US" dirty="0"/>
              <a:t>Physics &amp; </a:t>
            </a:r>
            <a:r>
              <a:rPr lang="en-US" dirty="0" smtClean="0"/>
              <a:t>atmospheric chemistry </a:t>
            </a:r>
            <a:r>
              <a:rPr lang="en-US" dirty="0"/>
              <a:t>say more </a:t>
            </a:r>
            <a:r>
              <a:rPr lang="en-US" dirty="0" err="1"/>
              <a:t>GHGs</a:t>
            </a:r>
            <a:r>
              <a:rPr lang="en-US" dirty="0"/>
              <a:t>= more </a:t>
            </a:r>
            <a:r>
              <a:rPr lang="en-US" dirty="0" smtClean="0"/>
              <a:t>temp</a:t>
            </a:r>
          </a:p>
          <a:p>
            <a:r>
              <a:rPr lang="en-US" dirty="0" smtClean="0"/>
              <a:t>Established science that earth temperature correlates with levels of CO2, </a:t>
            </a:r>
            <a:r>
              <a:rPr lang="en-US" dirty="0" err="1" smtClean="0"/>
              <a:t>CH4</a:t>
            </a:r>
            <a:r>
              <a:rPr lang="en-US" dirty="0" smtClean="0"/>
              <a:t> and a few other chemicals</a:t>
            </a:r>
          </a:p>
          <a:p>
            <a:r>
              <a:rPr lang="en-US" dirty="0" smtClean="0"/>
              <a:t>CO2/</a:t>
            </a:r>
            <a:r>
              <a:rPr lang="en-US" dirty="0" err="1" smtClean="0"/>
              <a:t>CH4</a:t>
            </a:r>
            <a:r>
              <a:rPr lang="en-US" dirty="0" smtClean="0"/>
              <a:t> allow short </a:t>
            </a:r>
            <a:r>
              <a:rPr lang="en-US" dirty="0"/>
              <a:t>wavelength light through but </a:t>
            </a:r>
            <a:r>
              <a:rPr lang="en-US" dirty="0" smtClean="0"/>
              <a:t>block long </a:t>
            </a:r>
            <a:r>
              <a:rPr lang="en-US" dirty="0"/>
              <a:t>wavelength </a:t>
            </a:r>
            <a:r>
              <a:rPr lang="en-US" dirty="0" smtClean="0"/>
              <a:t>light</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18</a:t>
            </a:fld>
            <a:endParaRPr lang="en-US" dirty="0"/>
          </a:p>
        </p:txBody>
      </p:sp>
      <p:pic>
        <p:nvPicPr>
          <p:cNvPr id="7" name="Picture 2" descr="FAQ 1.3 Figure 1"/>
          <p:cNvPicPr>
            <a:picLocks noChangeAspect="1" noChangeArrowheads="1"/>
          </p:cNvPicPr>
          <p:nvPr/>
        </p:nvPicPr>
        <p:blipFill rotWithShape="1">
          <a:blip r:embed="rId2">
            <a:extLst>
              <a:ext uri="{28A0092B-C50C-407E-A947-70E740481C1C}">
                <a14:useLocalDpi xmlns:a14="http://schemas.microsoft.com/office/drawing/2010/main" val="0"/>
              </a:ext>
            </a:extLst>
          </a:blip>
          <a:srcRect l="9824" t="737" r="9277" b="3545"/>
          <a:stretch/>
        </p:blipFill>
        <p:spPr>
          <a:xfrm>
            <a:off x="6096000" y="1752600"/>
            <a:ext cx="5943600" cy="4585063"/>
          </a:xfrm>
          <a:prstGeom prst="rect">
            <a:avLst/>
          </a:prstGeom>
        </p:spPr>
      </p:pic>
      <p:sp>
        <p:nvSpPr>
          <p:cNvPr id="8" name="TextBox 7"/>
          <p:cNvSpPr txBox="1"/>
          <p:nvPr/>
        </p:nvSpPr>
        <p:spPr>
          <a:xfrm>
            <a:off x="4648200" y="6367046"/>
            <a:ext cx="7391400" cy="338554"/>
          </a:xfrm>
          <a:prstGeom prst="rect">
            <a:avLst/>
          </a:prstGeom>
          <a:noFill/>
        </p:spPr>
        <p:txBody>
          <a:bodyPr wrap="square" rtlCol="0">
            <a:spAutoFit/>
          </a:bodyPr>
          <a:lstStyle/>
          <a:p>
            <a:r>
              <a:rPr lang="en-US" sz="1400" dirty="0"/>
              <a:t>IPCC: http://</a:t>
            </a:r>
            <a:r>
              <a:rPr lang="en-US" sz="1600" dirty="0"/>
              <a:t>www.ipcc.ch/publications_and_data/ar4/wg1/en/faq-1-3-figure-1.html</a:t>
            </a:r>
            <a:endParaRPr lang="en-US" sz="14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47917" y="0"/>
            <a:ext cx="2344083" cy="1958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92835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Climate CHANGE can occur from small changes in chemistry because Earth is in equilibrium</a:t>
            </a:r>
            <a:endParaRPr lang="en-US" dirty="0"/>
          </a:p>
        </p:txBody>
      </p:sp>
      <p:sp>
        <p:nvSpPr>
          <p:cNvPr id="3" name="Content Placeholder 2"/>
          <p:cNvSpPr>
            <a:spLocks noGrp="1"/>
          </p:cNvSpPr>
          <p:nvPr>
            <p:ph idx="1"/>
          </p:nvPr>
        </p:nvSpPr>
        <p:spPr/>
        <p:txBody>
          <a:bodyPr/>
          <a:lstStyle/>
          <a:p>
            <a:r>
              <a:rPr lang="en-US" dirty="0" smtClean="0"/>
              <a:t>CO2 and </a:t>
            </a:r>
            <a:r>
              <a:rPr lang="en-US" dirty="0" err="1" smtClean="0"/>
              <a:t>CH4</a:t>
            </a:r>
            <a:r>
              <a:rPr lang="en-US" dirty="0" smtClean="0"/>
              <a:t> are VERY small fraction of atmosphere</a:t>
            </a:r>
            <a:br>
              <a:rPr lang="en-US" dirty="0" smtClean="0"/>
            </a:br>
            <a:r>
              <a:rPr lang="en-US" dirty="0" smtClean="0"/>
              <a:t>CO2: 0.04%; </a:t>
            </a:r>
            <a:r>
              <a:rPr lang="en-US" dirty="0" err="1" smtClean="0"/>
              <a:t>CH4</a:t>
            </a:r>
            <a:r>
              <a:rPr lang="en-US" dirty="0" smtClean="0"/>
              <a:t>: 0.0002%</a:t>
            </a:r>
          </a:p>
          <a:p>
            <a:r>
              <a:rPr lang="en-US" dirty="0" smtClean="0"/>
              <a:t>BUT small </a:t>
            </a:r>
            <a:r>
              <a:rPr lang="en-US" dirty="0"/>
              <a:t>changes in inputs can make big changes in outputs. </a:t>
            </a:r>
          </a:p>
          <a:p>
            <a:pPr lvl="1"/>
            <a:r>
              <a:rPr lang="en-US" dirty="0"/>
              <a:t>Delicate balance is in equilibrium: 500 pounds on each side, grain of sand can unbalance.</a:t>
            </a:r>
          </a:p>
          <a:p>
            <a:pPr lvl="1"/>
            <a:r>
              <a:rPr lang="en-US" dirty="0"/>
              <a:t>Human body: 5 beers = (5* 12 * .05) 3 ounces of alcohol can influence a 2400 ounce person (150 pounds</a:t>
            </a:r>
            <a:r>
              <a:rPr lang="en-US" dirty="0" smtClean="0"/>
              <a:t>)</a:t>
            </a:r>
          </a:p>
          <a:p>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19</a:t>
            </a:fld>
            <a:endParaRPr lang="en-US" dirty="0"/>
          </a:p>
        </p:txBody>
      </p:sp>
    </p:spTree>
    <p:extLst>
      <p:ext uri="{BB962C8B-B14F-4D97-AF65-F5344CB8AC3E}">
        <p14:creationId xmlns:p14="http://schemas.microsoft.com/office/powerpoint/2010/main" val="32752464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Climate CHANGE has many impacts</a:t>
            </a:r>
            <a:br>
              <a:rPr lang="en-US" dirty="0" smtClean="0"/>
            </a:br>
            <a:r>
              <a:rPr lang="en-US" dirty="0" smtClean="0"/>
              <a:t>and we are seeing them already</a:t>
            </a:r>
            <a:endParaRPr lang="en-US" dirty="0"/>
          </a:p>
        </p:txBody>
      </p:sp>
      <p:sp>
        <p:nvSpPr>
          <p:cNvPr id="2" name="Content Placeholder 1"/>
          <p:cNvSpPr>
            <a:spLocks noGrp="1"/>
          </p:cNvSpPr>
          <p:nvPr>
            <p:ph idx="1"/>
          </p:nvPr>
        </p:nvSpPr>
        <p:spPr/>
        <p:txBody>
          <a:bodyPr>
            <a:noAutofit/>
          </a:bodyPr>
          <a:lstStyle/>
          <a:p>
            <a:r>
              <a:rPr lang="en-US" dirty="0"/>
              <a:t>Temperature: most areas warmer; some colder; many different</a:t>
            </a:r>
          </a:p>
          <a:p>
            <a:r>
              <a:rPr lang="en-US" dirty="0"/>
              <a:t>Precipitation: some areas more; some less; some different</a:t>
            </a:r>
          </a:p>
          <a:p>
            <a:r>
              <a:rPr lang="en-US" dirty="0"/>
              <a:t>Sea level rise and wave heights</a:t>
            </a:r>
          </a:p>
          <a:p>
            <a:r>
              <a:rPr lang="en-US" dirty="0"/>
              <a:t>More extreme weather: drought, floods, hurricanes</a:t>
            </a:r>
          </a:p>
          <a:p>
            <a:r>
              <a:rPr lang="en-US" dirty="0"/>
              <a:t>Economic losses</a:t>
            </a:r>
          </a:p>
          <a:p>
            <a:r>
              <a:rPr lang="en-US" dirty="0"/>
              <a:t>Species loss</a:t>
            </a:r>
          </a:p>
          <a:p>
            <a:r>
              <a:rPr lang="en-US" dirty="0"/>
              <a:t>Disease “vectors”</a:t>
            </a:r>
          </a:p>
          <a:p>
            <a:r>
              <a:rPr lang="en-US" dirty="0"/>
              <a:t>Some abrupt changes or “surprises”</a:t>
            </a:r>
          </a:p>
        </p:txBody>
      </p:sp>
    </p:spTree>
    <p:extLst>
      <p:ext uri="{BB962C8B-B14F-4D97-AF65-F5344CB8AC3E}">
        <p14:creationId xmlns:p14="http://schemas.microsoft.com/office/powerpoint/2010/main" val="33126017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r>
              <a:rPr lang="en-US" dirty="0" smtClean="0"/>
              <a:t>Impacts: </a:t>
            </a:r>
            <a:r>
              <a:rPr lang="en-US" sz="2800" dirty="0"/>
              <a:t>Glacial Retreat</a:t>
            </a:r>
            <a:br>
              <a:rPr lang="en-US" sz="2800" dirty="0"/>
            </a:br>
            <a:endParaRPr lang="en-US" dirty="0" smtClean="0"/>
          </a:p>
        </p:txBody>
      </p:sp>
      <p:pic>
        <p:nvPicPr>
          <p:cNvPr id="12" name="Picture 12" descr="Glacier1"/>
          <p:cNvPicPr>
            <a:picLocks noGrp="1" noChangeAspect="1" noChangeArrowheads="1"/>
          </p:cNvPicPr>
          <p:nvPr>
            <p:ph sz="half" idx="1"/>
          </p:nvPr>
        </p:nvPicPr>
        <p:blipFill>
          <a:blip r:embed="rId2" cstate="print"/>
          <a:srcRect/>
          <a:stretch>
            <a:fillRect/>
          </a:stretch>
        </p:blipFill>
        <p:spPr>
          <a:xfrm>
            <a:off x="6477000" y="1688432"/>
            <a:ext cx="3505200" cy="2336800"/>
          </a:xfrm>
          <a:noFill/>
        </p:spPr>
      </p:pic>
      <p:pic>
        <p:nvPicPr>
          <p:cNvPr id="13" name="Picture 13" descr="Glacier2"/>
          <p:cNvPicPr>
            <a:picLocks noGrp="1" noChangeAspect="1" noChangeArrowheads="1"/>
          </p:cNvPicPr>
          <p:nvPr>
            <p:ph sz="half" idx="2"/>
          </p:nvPr>
        </p:nvPicPr>
        <p:blipFill>
          <a:blip r:embed="rId3" cstate="print"/>
          <a:stretch>
            <a:fillRect/>
          </a:stretch>
        </p:blipFill>
        <p:spPr>
          <a:xfrm>
            <a:off x="6477000" y="4026568"/>
            <a:ext cx="3505200" cy="2363057"/>
          </a:xfrm>
          <a:noFill/>
        </p:spPr>
      </p:pic>
      <p:pic>
        <p:nvPicPr>
          <p:cNvPr id="31747" name="Picture 6" descr="http://news.bbc.co.uk/shared/img/o.gif"/>
          <p:cNvPicPr>
            <a:picLocks noChangeAspect="1" noChangeArrowheads="1"/>
          </p:cNvPicPr>
          <p:nvPr/>
        </p:nvPicPr>
        <p:blipFill>
          <a:blip r:embed="rId4"/>
          <a:srcRect/>
          <a:stretch>
            <a:fillRect/>
          </a:stretch>
        </p:blipFill>
        <p:spPr bwMode="auto">
          <a:xfrm>
            <a:off x="1524001" y="1"/>
            <a:ext cx="9525" cy="66675"/>
          </a:xfrm>
          <a:prstGeom prst="rect">
            <a:avLst/>
          </a:prstGeom>
          <a:noFill/>
          <a:ln w="9525">
            <a:noFill/>
            <a:miter lim="800000"/>
            <a:headEnd/>
            <a:tailEnd/>
          </a:ln>
        </p:spPr>
      </p:pic>
      <p:pic>
        <p:nvPicPr>
          <p:cNvPr id="31748" name="Picture 7" descr="http://newsimg.bbc.co.uk/shared/img/o.gif"/>
          <p:cNvPicPr>
            <a:picLocks noChangeAspect="1" noChangeArrowheads="1"/>
          </p:cNvPicPr>
          <p:nvPr/>
        </p:nvPicPr>
        <p:blipFill>
          <a:blip r:embed="rId4"/>
          <a:srcRect/>
          <a:stretch>
            <a:fillRect/>
          </a:stretch>
        </p:blipFill>
        <p:spPr bwMode="auto">
          <a:xfrm>
            <a:off x="1524000" y="1"/>
            <a:ext cx="3962400" cy="9525"/>
          </a:xfrm>
          <a:prstGeom prst="rect">
            <a:avLst/>
          </a:prstGeom>
          <a:noFill/>
          <a:ln w="9525">
            <a:noFill/>
            <a:miter lim="800000"/>
            <a:headEnd/>
            <a:tailEnd/>
          </a:ln>
        </p:spPr>
      </p:pic>
      <p:pic>
        <p:nvPicPr>
          <p:cNvPr id="31749" name="Picture 8" descr="http://newsimg.bbc.co.uk/shared/img/o.gif"/>
          <p:cNvPicPr>
            <a:picLocks noChangeAspect="1" noChangeArrowheads="1"/>
          </p:cNvPicPr>
          <p:nvPr/>
        </p:nvPicPr>
        <p:blipFill>
          <a:blip r:embed="rId4"/>
          <a:srcRect/>
          <a:stretch>
            <a:fillRect/>
          </a:stretch>
        </p:blipFill>
        <p:spPr bwMode="auto">
          <a:xfrm>
            <a:off x="1524000" y="1"/>
            <a:ext cx="95250" cy="9525"/>
          </a:xfrm>
          <a:prstGeom prst="rect">
            <a:avLst/>
          </a:prstGeom>
          <a:noFill/>
          <a:ln w="9525">
            <a:noFill/>
            <a:miter lim="800000"/>
            <a:headEnd/>
            <a:tailEnd/>
          </a:ln>
        </p:spPr>
      </p:pic>
      <p:pic>
        <p:nvPicPr>
          <p:cNvPr id="31750" name="Picture 9" descr="http://newsimg.bbc.co.uk/shared/img/o.gif"/>
          <p:cNvPicPr>
            <a:picLocks noChangeAspect="1" noChangeArrowheads="1"/>
          </p:cNvPicPr>
          <p:nvPr/>
        </p:nvPicPr>
        <p:blipFill>
          <a:blip r:embed="rId4"/>
          <a:srcRect/>
          <a:stretch>
            <a:fillRect/>
          </a:stretch>
        </p:blipFill>
        <p:spPr bwMode="auto">
          <a:xfrm>
            <a:off x="1524001" y="1"/>
            <a:ext cx="1933575" cy="9525"/>
          </a:xfrm>
          <a:prstGeom prst="rect">
            <a:avLst/>
          </a:prstGeom>
          <a:noFill/>
          <a:ln w="9525">
            <a:noFill/>
            <a:miter lim="800000"/>
            <a:headEnd/>
            <a:tailEnd/>
          </a:ln>
        </p:spPr>
      </p:pic>
      <p:pic>
        <p:nvPicPr>
          <p:cNvPr id="31751" name="Picture 10" descr="http://news.bbc.co.uk/nol/shared/spl/hi/picture_gallery/05/sci_nat_how_the_world_is_changing/img/1.jpg"/>
          <p:cNvPicPr>
            <a:picLocks noChangeAspect="1" noChangeArrowheads="1"/>
          </p:cNvPicPr>
          <p:nvPr/>
        </p:nvPicPr>
        <p:blipFill>
          <a:blip r:embed="rId5" cstate="print"/>
          <a:srcRect/>
          <a:stretch>
            <a:fillRect/>
          </a:stretch>
        </p:blipFill>
        <p:spPr bwMode="auto">
          <a:xfrm>
            <a:off x="2209800" y="1654880"/>
            <a:ext cx="3733800" cy="4745921"/>
          </a:xfrm>
          <a:prstGeom prst="rect">
            <a:avLst/>
          </a:prstGeom>
          <a:noFill/>
          <a:ln w="9525">
            <a:noFill/>
            <a:miter lim="800000"/>
            <a:headEnd/>
            <a:tailEnd/>
          </a:ln>
        </p:spPr>
      </p:pic>
      <p:sp>
        <p:nvSpPr>
          <p:cNvPr id="31752" name="TextBox 16"/>
          <p:cNvSpPr txBox="1">
            <a:spLocks noChangeArrowheads="1"/>
          </p:cNvSpPr>
          <p:nvPr/>
        </p:nvSpPr>
        <p:spPr bwMode="auto">
          <a:xfrm>
            <a:off x="2057400" y="6400800"/>
            <a:ext cx="8382000" cy="600164"/>
          </a:xfrm>
          <a:prstGeom prst="rect">
            <a:avLst/>
          </a:prstGeom>
          <a:noFill/>
          <a:ln w="9525">
            <a:noFill/>
            <a:miter lim="800000"/>
            <a:headEnd/>
            <a:tailEnd/>
          </a:ln>
        </p:spPr>
        <p:txBody>
          <a:bodyPr wrap="square">
            <a:spAutoFit/>
          </a:bodyPr>
          <a:lstStyle/>
          <a:p>
            <a:r>
              <a:rPr lang="en-US" sz="1100" b="1" dirty="0"/>
              <a:t>Source: </a:t>
            </a:r>
            <a:r>
              <a:rPr lang="en-US" sz="1100" dirty="0"/>
              <a:t>Argentina: http://news.bbc.co.uk/2/shared/spl/hi/picture_gallery/05/sci_nat_how_the_world_is_changing/html/1.stm </a:t>
            </a:r>
            <a:r>
              <a:rPr lang="en-US" sz="1100" dirty="0" err="1"/>
              <a:t>Gesellschaft</a:t>
            </a:r>
            <a:r>
              <a:rPr lang="en-US" sz="1100" dirty="0"/>
              <a:t> </a:t>
            </a:r>
            <a:r>
              <a:rPr lang="en-US" sz="1100" dirty="0" err="1"/>
              <a:t>für</a:t>
            </a:r>
            <a:r>
              <a:rPr lang="en-US" sz="1100" dirty="0"/>
              <a:t> </a:t>
            </a:r>
            <a:r>
              <a:rPr lang="en-US" sz="1100" dirty="0" err="1"/>
              <a:t>ökologische</a:t>
            </a:r>
            <a:r>
              <a:rPr lang="en-US" sz="1100" dirty="0"/>
              <a:t> </a:t>
            </a:r>
            <a:r>
              <a:rPr lang="en-US" sz="1100" dirty="0" err="1"/>
              <a:t>Forschung</a:t>
            </a:r>
            <a:r>
              <a:rPr lang="en-US" sz="1100" dirty="0"/>
              <a:t> 2002. </a:t>
            </a:r>
            <a:r>
              <a:rPr lang="en-US" sz="1100" i="1" dirty="0"/>
              <a:t>Das </a:t>
            </a:r>
            <a:r>
              <a:rPr lang="en-US" sz="1100" i="1" dirty="0" err="1"/>
              <a:t>gletscherarchiv</a:t>
            </a:r>
            <a:r>
              <a:rPr lang="en-US" sz="1100" dirty="0"/>
              <a:t>. http://www.gletscherarchiv.de/.</a:t>
            </a:r>
          </a:p>
          <a:p>
            <a:endParaRPr lang="en-US" sz="1100" dirty="0"/>
          </a:p>
        </p:txBody>
      </p:sp>
      <p:sp>
        <p:nvSpPr>
          <p:cNvPr id="10" name="TextBox 9"/>
          <p:cNvSpPr txBox="1"/>
          <p:nvPr/>
        </p:nvSpPr>
        <p:spPr>
          <a:xfrm>
            <a:off x="3276600" y="1066800"/>
            <a:ext cx="1371600" cy="369332"/>
          </a:xfrm>
          <a:prstGeom prst="rect">
            <a:avLst/>
          </a:prstGeom>
          <a:noFill/>
        </p:spPr>
        <p:txBody>
          <a:bodyPr wrap="square" rtlCol="0">
            <a:spAutoFit/>
          </a:bodyPr>
          <a:lstStyle/>
          <a:p>
            <a:pPr algn="ctr"/>
            <a:r>
              <a:rPr lang="en-US" dirty="0"/>
              <a:t>Argentina</a:t>
            </a:r>
          </a:p>
        </p:txBody>
      </p:sp>
      <p:sp>
        <p:nvSpPr>
          <p:cNvPr id="11" name="TextBox 10"/>
          <p:cNvSpPr txBox="1"/>
          <p:nvPr/>
        </p:nvSpPr>
        <p:spPr>
          <a:xfrm>
            <a:off x="7543800" y="1066800"/>
            <a:ext cx="1371600" cy="369332"/>
          </a:xfrm>
          <a:prstGeom prst="rect">
            <a:avLst/>
          </a:prstGeom>
          <a:noFill/>
        </p:spPr>
        <p:txBody>
          <a:bodyPr wrap="square" rtlCol="0">
            <a:spAutoFit/>
          </a:bodyPr>
          <a:lstStyle/>
          <a:p>
            <a:pPr algn="ctr"/>
            <a:r>
              <a:rPr lang="en-US" dirty="0"/>
              <a:t>Austria</a:t>
            </a:r>
          </a:p>
        </p:txBody>
      </p:sp>
      <p:sp>
        <p:nvSpPr>
          <p:cNvPr id="15" name="Text Box 14"/>
          <p:cNvSpPr txBox="1">
            <a:spLocks noChangeArrowheads="1"/>
          </p:cNvSpPr>
          <p:nvPr/>
        </p:nvSpPr>
        <p:spPr bwMode="auto">
          <a:xfrm>
            <a:off x="9184104" y="3657601"/>
            <a:ext cx="762000" cy="366713"/>
          </a:xfrm>
          <a:prstGeom prst="rect">
            <a:avLst/>
          </a:prstGeom>
          <a:noFill/>
          <a:ln w="9525">
            <a:noFill/>
            <a:miter lim="800000"/>
            <a:headEnd/>
            <a:tailEnd/>
          </a:ln>
        </p:spPr>
        <p:txBody>
          <a:bodyPr wrap="square">
            <a:spAutoFit/>
          </a:bodyPr>
          <a:lstStyle/>
          <a:p>
            <a:pPr algn="ctr">
              <a:spcBef>
                <a:spcPct val="50000"/>
              </a:spcBef>
            </a:pPr>
            <a:r>
              <a:rPr lang="en-US" dirty="0">
                <a:solidFill>
                  <a:schemeClr val="bg1"/>
                </a:solidFill>
              </a:rPr>
              <a:t>1900</a:t>
            </a:r>
          </a:p>
        </p:txBody>
      </p:sp>
      <p:sp>
        <p:nvSpPr>
          <p:cNvPr id="16" name="Text Box 14"/>
          <p:cNvSpPr txBox="1">
            <a:spLocks noChangeArrowheads="1"/>
          </p:cNvSpPr>
          <p:nvPr/>
        </p:nvSpPr>
        <p:spPr bwMode="auto">
          <a:xfrm>
            <a:off x="9184104" y="6034088"/>
            <a:ext cx="762000" cy="366713"/>
          </a:xfrm>
          <a:prstGeom prst="rect">
            <a:avLst/>
          </a:prstGeom>
          <a:noFill/>
          <a:ln w="9525">
            <a:noFill/>
            <a:miter lim="800000"/>
            <a:headEnd/>
            <a:tailEnd/>
          </a:ln>
        </p:spPr>
        <p:txBody>
          <a:bodyPr wrap="square">
            <a:spAutoFit/>
          </a:bodyPr>
          <a:lstStyle/>
          <a:p>
            <a:pPr algn="ctr">
              <a:spcBef>
                <a:spcPct val="50000"/>
              </a:spcBef>
            </a:pPr>
            <a:r>
              <a:rPr lang="en-US" dirty="0">
                <a:solidFill>
                  <a:schemeClr val="bg1"/>
                </a:solidFill>
              </a:rPr>
              <a:t>2000</a:t>
            </a:r>
          </a:p>
        </p:txBody>
      </p:sp>
      <p:sp>
        <p:nvSpPr>
          <p:cNvPr id="18" name="TextBox 17"/>
          <p:cNvSpPr txBox="1"/>
          <p:nvPr/>
        </p:nvSpPr>
        <p:spPr>
          <a:xfrm>
            <a:off x="8991600" y="3025914"/>
            <a:ext cx="1524000" cy="707886"/>
          </a:xfrm>
          <a:prstGeom prst="rect">
            <a:avLst/>
          </a:prstGeom>
          <a:solidFill>
            <a:schemeClr val="bg2"/>
          </a:solidFill>
        </p:spPr>
        <p:txBody>
          <a:bodyPr wrap="square" rtlCol="0">
            <a:spAutoFit/>
          </a:bodyPr>
          <a:lstStyle/>
          <a:p>
            <a:pPr algn="ctr"/>
            <a:r>
              <a:rPr lang="en-US" sz="2000" dirty="0">
                <a:solidFill>
                  <a:srgbClr val="FF0000"/>
                </a:solidFill>
              </a:rPr>
              <a:t>Free water storage</a:t>
            </a:r>
          </a:p>
        </p:txBody>
      </p:sp>
      <p:sp>
        <p:nvSpPr>
          <p:cNvPr id="2" name="Oval 1"/>
          <p:cNvSpPr/>
          <p:nvPr/>
        </p:nvSpPr>
        <p:spPr>
          <a:xfrm>
            <a:off x="7772400" y="5867400"/>
            <a:ext cx="1106904" cy="533401"/>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8915400" y="5388114"/>
            <a:ext cx="1676400" cy="707886"/>
          </a:xfrm>
          <a:prstGeom prst="rect">
            <a:avLst/>
          </a:prstGeom>
          <a:solidFill>
            <a:schemeClr val="bg2"/>
          </a:solidFill>
        </p:spPr>
        <p:txBody>
          <a:bodyPr wrap="square" rtlCol="0">
            <a:spAutoFit/>
          </a:bodyPr>
          <a:lstStyle/>
          <a:p>
            <a:pPr algn="ctr"/>
            <a:r>
              <a:rPr lang="en-US" sz="2000" b="1" dirty="0">
                <a:solidFill>
                  <a:srgbClr val="FF0000"/>
                </a:solidFill>
              </a:rPr>
              <a:t>Costly water storage</a:t>
            </a:r>
          </a:p>
        </p:txBody>
      </p:sp>
    </p:spTree>
    <p:extLst>
      <p:ext uri="{BB962C8B-B14F-4D97-AF65-F5344CB8AC3E}">
        <p14:creationId xmlns:p14="http://schemas.microsoft.com/office/powerpoint/2010/main" val="2033881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Impacts: </a:t>
            </a:r>
            <a:r>
              <a:rPr lang="en-US" sz="2800" dirty="0"/>
              <a:t>Thawing Rivers</a:t>
            </a:r>
            <a:br>
              <a:rPr lang="en-US" sz="2800" dirty="0"/>
            </a:br>
            <a:endParaRPr lang="en-US" dirty="0"/>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a:blip r:embed="rId2" cstate="print"/>
          <a:srcRect/>
          <a:stretch>
            <a:fillRect/>
          </a:stretch>
        </p:blipFill>
        <p:spPr bwMode="auto">
          <a:xfrm>
            <a:off x="1981200" y="1486904"/>
            <a:ext cx="8305800" cy="4380497"/>
          </a:xfrm>
          <a:prstGeom prst="rect">
            <a:avLst/>
          </a:prstGeom>
          <a:noFill/>
          <a:ln w="9525">
            <a:noFill/>
            <a:miter lim="800000"/>
            <a:headEnd/>
            <a:tailEnd/>
          </a:ln>
        </p:spPr>
      </p:pic>
      <p:sp>
        <p:nvSpPr>
          <p:cNvPr id="5" name="Rectangle 5"/>
          <p:cNvSpPr>
            <a:spLocks noChangeArrowheads="1"/>
          </p:cNvSpPr>
          <p:nvPr/>
        </p:nvSpPr>
        <p:spPr bwMode="auto">
          <a:xfrm>
            <a:off x="1981200" y="6149976"/>
            <a:ext cx="8305800" cy="708025"/>
          </a:xfrm>
          <a:prstGeom prst="rect">
            <a:avLst/>
          </a:prstGeom>
          <a:noFill/>
          <a:ln w="9525">
            <a:noFill/>
            <a:miter lim="800000"/>
            <a:headEnd/>
            <a:tailEnd/>
          </a:ln>
        </p:spPr>
        <p:txBody>
          <a:bodyPr>
            <a:spAutoFit/>
          </a:bodyPr>
          <a:lstStyle/>
          <a:p>
            <a:r>
              <a:rPr lang="en-US" sz="1000" dirty="0">
                <a:latin typeface="Calibri" pitchFamily="34" charset="0"/>
              </a:rPr>
              <a:t>Picture: Hood River, Oregon, W. D. Rogers, 1/17/1907; Oregon Historical Society Photo </a:t>
            </a:r>
            <a:r>
              <a:rPr lang="en-US" sz="1000" dirty="0" err="1">
                <a:latin typeface="Calibri" pitchFamily="34" charset="0"/>
              </a:rPr>
              <a:t>OrHi</a:t>
            </a:r>
            <a:r>
              <a:rPr lang="en-US" sz="1000" dirty="0">
                <a:latin typeface="Calibri" pitchFamily="34" charset="0"/>
              </a:rPr>
              <a:t> 35431  (</a:t>
            </a:r>
            <a:r>
              <a:rPr lang="en-US" sz="1000" dirty="0">
                <a:latin typeface="Calibri" pitchFamily="34" charset="0"/>
                <a:hlinkClick r:id="rId3"/>
              </a:rPr>
              <a:t>http://librarycatalog.ohs.org/</a:t>
            </a:r>
            <a:r>
              <a:rPr lang="en-US" sz="1000" dirty="0">
                <a:latin typeface="Calibri" pitchFamily="34" charset="0"/>
              </a:rPr>
              <a:t>) </a:t>
            </a:r>
          </a:p>
          <a:p>
            <a:r>
              <a:rPr lang="en-US" sz="1000" dirty="0">
                <a:latin typeface="Calibri" pitchFamily="34" charset="0"/>
              </a:rPr>
              <a:t>Columbia “generally freezes up once in the winter” from a trial in 1882 at </a:t>
            </a:r>
            <a:r>
              <a:rPr lang="en-US" sz="1000" dirty="0">
                <a:latin typeface="Calibri" pitchFamily="34" charset="0"/>
                <a:hlinkClick r:id="rId4"/>
              </a:rPr>
              <a:t>http://books.google.com/books?id=wZA8AAAAIAAJ</a:t>
            </a:r>
            <a:r>
              <a:rPr lang="en-US" sz="1000" dirty="0">
                <a:latin typeface="Calibri" pitchFamily="34" charset="0"/>
              </a:rPr>
              <a:t>  (p. 1393)</a:t>
            </a:r>
          </a:p>
          <a:p>
            <a:r>
              <a:rPr lang="en-US" sz="1000" dirty="0">
                <a:latin typeface="Calibri" pitchFamily="34" charset="0"/>
              </a:rPr>
              <a:t>*Data on freezes compiled from: </a:t>
            </a:r>
            <a:r>
              <a:rPr lang="en-US" sz="1000" dirty="0">
                <a:latin typeface="Calibri" pitchFamily="34" charset="0"/>
                <a:hlinkClick r:id="rId5"/>
              </a:rPr>
              <a:t>http://www.pacificcohistory.org/columbia.htm</a:t>
            </a:r>
            <a:r>
              <a:rPr lang="en-US" sz="1000" dirty="0">
                <a:latin typeface="Calibri" pitchFamily="34" charset="0"/>
              </a:rPr>
              <a:t>; </a:t>
            </a:r>
            <a:r>
              <a:rPr lang="en-US" sz="1000" dirty="0">
                <a:latin typeface="Calibri" pitchFamily="34" charset="0"/>
                <a:hlinkClick r:id="rId6"/>
              </a:rPr>
              <a:t>http://historyink.com/results.cfm?keyword=Weather&amp;searchfield=topics</a:t>
            </a:r>
            <a:r>
              <a:rPr lang="en-US" sz="1000" dirty="0">
                <a:latin typeface="Calibri" pitchFamily="34" charset="0"/>
              </a:rPr>
              <a:t>; and </a:t>
            </a:r>
            <a:r>
              <a:rPr lang="en-US" sz="1000" dirty="0">
                <a:latin typeface="Calibri" pitchFamily="34" charset="0"/>
                <a:hlinkClick r:id="rId7"/>
              </a:rPr>
              <a:t>http://www.nwmapsco.com/ZybachB/Thesis/05-081_Chapter_3b.pdf</a:t>
            </a:r>
            <a:r>
              <a:rPr lang="en-US" sz="1000" dirty="0">
                <a:latin typeface="Calibri" pitchFamily="34" charset="0"/>
              </a:rPr>
              <a:t> (p. 86)</a:t>
            </a:r>
          </a:p>
        </p:txBody>
      </p:sp>
      <p:sp>
        <p:nvSpPr>
          <p:cNvPr id="6" name="TextBox 5"/>
          <p:cNvSpPr txBox="1"/>
          <p:nvPr/>
        </p:nvSpPr>
        <p:spPr>
          <a:xfrm>
            <a:off x="1905000" y="5864424"/>
            <a:ext cx="8382000" cy="307777"/>
          </a:xfrm>
          <a:prstGeom prst="rect">
            <a:avLst/>
          </a:prstGeom>
          <a:noFill/>
        </p:spPr>
        <p:txBody>
          <a:bodyPr wrap="square" rtlCol="0">
            <a:spAutoFit/>
          </a:bodyPr>
          <a:lstStyle/>
          <a:p>
            <a:r>
              <a:rPr lang="en-US" sz="1400" dirty="0"/>
              <a:t>The Columbia River froze over 23 times between 1830 &amp; 1930 but has not frozen over since.</a:t>
            </a:r>
          </a:p>
        </p:txBody>
      </p:sp>
    </p:spTree>
    <p:extLst>
      <p:ext uri="{BB962C8B-B14F-4D97-AF65-F5344CB8AC3E}">
        <p14:creationId xmlns:p14="http://schemas.microsoft.com/office/powerpoint/2010/main" val="10925700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fast is it happening?</a:t>
            </a:r>
            <a:br>
              <a:rPr lang="en-US" dirty="0" smtClean="0"/>
            </a:br>
            <a:r>
              <a:rPr lang="en-US" dirty="0" smtClean="0"/>
              <a:t>Arctic ice changes in last 30 years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23</a:t>
            </a:fld>
            <a:endParaRPr lang="en-US" dirty="0"/>
          </a:p>
        </p:txBody>
      </p:sp>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8" t="24264" r="9283" b="29853"/>
          <a:stretch/>
        </p:blipFill>
        <p:spPr bwMode="auto">
          <a:xfrm>
            <a:off x="2286000" y="1524001"/>
            <a:ext cx="7543800" cy="5102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96807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r>
              <a:rPr lang="en-US" dirty="0" smtClean="0"/>
              <a:t>IPCC Summary’s of research:</a:t>
            </a:r>
            <a:br>
              <a:rPr lang="en-US" dirty="0" smtClean="0"/>
            </a:br>
            <a:r>
              <a:rPr lang="en-US" dirty="0" smtClean="0"/>
              <a:t>Evidence of CC is Getting Stronger</a:t>
            </a:r>
          </a:p>
        </p:txBody>
      </p:sp>
      <p:sp>
        <p:nvSpPr>
          <p:cNvPr id="50179" name="Rectangle 3"/>
          <p:cNvSpPr>
            <a:spLocks noGrp="1" noChangeArrowheads="1"/>
          </p:cNvSpPr>
          <p:nvPr>
            <p:ph type="body" idx="1"/>
          </p:nvPr>
        </p:nvSpPr>
        <p:spPr>
          <a:noFill/>
        </p:spPr>
        <p:txBody>
          <a:bodyPr>
            <a:normAutofit/>
          </a:bodyPr>
          <a:lstStyle/>
          <a:p>
            <a:pPr>
              <a:lnSpc>
                <a:spcPct val="80000"/>
              </a:lnSpc>
            </a:pPr>
            <a:r>
              <a:rPr lang="en-US" dirty="0" smtClean="0"/>
              <a:t>1</a:t>
            </a:r>
            <a:r>
              <a:rPr lang="en-US" baseline="30000" dirty="0" smtClean="0"/>
              <a:t>st</a:t>
            </a:r>
            <a:r>
              <a:rPr lang="en-US" dirty="0" smtClean="0"/>
              <a:t> report (1990): </a:t>
            </a:r>
            <a:r>
              <a:rPr lang="en-US" dirty="0"/>
              <a:t>unequivocal detection of enhanced greenhouse gas effect not likely for decade or more</a:t>
            </a:r>
          </a:p>
          <a:p>
            <a:pPr>
              <a:lnSpc>
                <a:spcPct val="80000"/>
              </a:lnSpc>
            </a:pPr>
            <a:r>
              <a:rPr lang="en-US" dirty="0" smtClean="0"/>
              <a:t>2</a:t>
            </a:r>
            <a:r>
              <a:rPr lang="en-US" baseline="30000" dirty="0" smtClean="0"/>
              <a:t>nd</a:t>
            </a:r>
            <a:r>
              <a:rPr lang="en-US" dirty="0" smtClean="0"/>
              <a:t> report (1995): </a:t>
            </a:r>
            <a:r>
              <a:rPr lang="en-US" dirty="0"/>
              <a:t>balance of evidence suggests a discernible human influence on global climate</a:t>
            </a:r>
          </a:p>
          <a:p>
            <a:pPr>
              <a:lnSpc>
                <a:spcPct val="80000"/>
              </a:lnSpc>
            </a:pPr>
            <a:r>
              <a:rPr lang="en-US" dirty="0" smtClean="0"/>
              <a:t>3</a:t>
            </a:r>
            <a:r>
              <a:rPr lang="en-US" baseline="30000" dirty="0" smtClean="0"/>
              <a:t>rd</a:t>
            </a:r>
            <a:r>
              <a:rPr lang="en-US" dirty="0" smtClean="0"/>
              <a:t> report (2001): </a:t>
            </a:r>
            <a:r>
              <a:rPr lang="en-US" dirty="0"/>
              <a:t>new, stronger evidence that most warming observed of last 50 years is due to humans</a:t>
            </a:r>
          </a:p>
          <a:p>
            <a:pPr>
              <a:lnSpc>
                <a:spcPct val="80000"/>
              </a:lnSpc>
            </a:pPr>
            <a:r>
              <a:rPr lang="en-US" dirty="0" smtClean="0"/>
              <a:t>4</a:t>
            </a:r>
            <a:r>
              <a:rPr lang="en-US" baseline="30000" dirty="0" smtClean="0"/>
              <a:t>th</a:t>
            </a:r>
            <a:r>
              <a:rPr lang="en-US" dirty="0" smtClean="0"/>
              <a:t> report (2007): most of increase </a:t>
            </a:r>
            <a:r>
              <a:rPr lang="en-US" dirty="0"/>
              <a:t>in global average temps since 1950 is likely due to anthropogenic greenhouse </a:t>
            </a:r>
            <a:r>
              <a:rPr lang="en-US" dirty="0" smtClean="0"/>
              <a:t>emissions</a:t>
            </a:r>
          </a:p>
          <a:p>
            <a:pPr>
              <a:lnSpc>
                <a:spcPct val="80000"/>
              </a:lnSpc>
            </a:pPr>
            <a:r>
              <a:rPr lang="en-US" dirty="0"/>
              <a:t>5th report (2014): “It is </a:t>
            </a:r>
            <a:r>
              <a:rPr lang="en-US" i="1" dirty="0"/>
              <a:t>extremely likely </a:t>
            </a:r>
            <a:r>
              <a:rPr lang="en-US" dirty="0"/>
              <a:t>that human influence has been the dominant cause of the observed warming since the mid-20th </a:t>
            </a:r>
            <a:r>
              <a:rPr lang="en-US" dirty="0" smtClean="0"/>
              <a:t>century”</a:t>
            </a:r>
          </a:p>
        </p:txBody>
      </p:sp>
      <p:sp>
        <p:nvSpPr>
          <p:cNvPr id="50180" name="Text Box 4"/>
          <p:cNvSpPr txBox="1">
            <a:spLocks noChangeArrowheads="1"/>
          </p:cNvSpPr>
          <p:nvPr/>
        </p:nvSpPr>
        <p:spPr bwMode="auto">
          <a:xfrm>
            <a:off x="2667000" y="6324601"/>
            <a:ext cx="6477000" cy="366713"/>
          </a:xfrm>
          <a:prstGeom prst="rect">
            <a:avLst/>
          </a:prstGeom>
          <a:noFill/>
          <a:ln w="9525">
            <a:noFill/>
            <a:miter lim="800000"/>
            <a:headEnd/>
            <a:tailEnd/>
          </a:ln>
        </p:spPr>
        <p:txBody>
          <a:bodyPr>
            <a:spAutoFit/>
          </a:bodyPr>
          <a:lstStyle/>
          <a:p>
            <a:pPr>
              <a:spcBef>
                <a:spcPct val="50000"/>
              </a:spcBef>
            </a:pPr>
            <a:r>
              <a:rPr lang="en-US" dirty="0"/>
              <a:t>Slide courtesy of Greg Bothun, U of Oregon</a:t>
            </a:r>
          </a:p>
        </p:txBody>
      </p:sp>
    </p:spTree>
    <p:extLst>
      <p:ext uri="{BB962C8B-B14F-4D97-AF65-F5344CB8AC3E}">
        <p14:creationId xmlns:p14="http://schemas.microsoft.com/office/powerpoint/2010/main" val="127970679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It’s us</a:t>
            </a:r>
            <a:endParaRPr lang="en-US" dirty="0"/>
          </a:p>
        </p:txBody>
      </p:sp>
      <p:sp>
        <p:nvSpPr>
          <p:cNvPr id="8" name="Text Placeholder 7"/>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25</a:t>
            </a:fld>
            <a:endParaRPr lang="en-US" dirty="0"/>
          </a:p>
        </p:txBody>
      </p:sp>
    </p:spTree>
    <p:extLst>
      <p:ext uri="{BB962C8B-B14F-4D97-AF65-F5344CB8AC3E}">
        <p14:creationId xmlns:p14="http://schemas.microsoft.com/office/powerpoint/2010/main" val="34403063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i="1" u="sng" dirty="0"/>
              <a:t>Increases</a:t>
            </a:r>
            <a:r>
              <a:rPr lang="en-US" dirty="0"/>
              <a:t> in culprit chemicals in </a:t>
            </a:r>
            <a:r>
              <a:rPr lang="en-US" dirty="0" smtClean="0"/>
              <a:t>atmosphere </a:t>
            </a:r>
            <a:r>
              <a:rPr lang="en-US" b="1" u="sng" dirty="0" smtClean="0">
                <a:solidFill>
                  <a:srgbClr val="FF0000"/>
                </a:solidFill>
              </a:rPr>
              <a:t>can</a:t>
            </a:r>
            <a:r>
              <a:rPr lang="en-US" dirty="0" smtClean="0">
                <a:solidFill>
                  <a:srgbClr val="FF0000"/>
                </a:solidFill>
              </a:rPr>
              <a:t> come from humans</a:t>
            </a:r>
            <a:endParaRPr lang="en-US" dirty="0">
              <a:solidFill>
                <a:srgbClr val="FF0000"/>
              </a:solidFill>
            </a:endParaRPr>
          </a:p>
        </p:txBody>
      </p:sp>
      <p:sp>
        <p:nvSpPr>
          <p:cNvPr id="2" name="Content Placeholder 1"/>
          <p:cNvSpPr>
            <a:spLocks noGrp="1"/>
          </p:cNvSpPr>
          <p:nvPr>
            <p:ph idx="1"/>
          </p:nvPr>
        </p:nvSpPr>
        <p:spPr/>
        <p:txBody>
          <a:bodyPr/>
          <a:lstStyle/>
          <a:p>
            <a:r>
              <a:rPr lang="en-US" dirty="0" smtClean="0"/>
              <a:t>75%: Carbon Dioxide (CO2)</a:t>
            </a:r>
          </a:p>
          <a:p>
            <a:pPr lvl="1"/>
            <a:r>
              <a:rPr lang="en-US" dirty="0" smtClean="0"/>
              <a:t>Fossil fuels for manufacturing,</a:t>
            </a:r>
            <a:br>
              <a:rPr lang="en-US" dirty="0" smtClean="0"/>
            </a:br>
            <a:r>
              <a:rPr lang="en-US" dirty="0" smtClean="0"/>
              <a:t>transport, heat/cool, electricity</a:t>
            </a:r>
          </a:p>
          <a:p>
            <a:pPr lvl="1"/>
            <a:r>
              <a:rPr lang="en-US" dirty="0" smtClean="0"/>
              <a:t>Deforestation</a:t>
            </a:r>
          </a:p>
          <a:p>
            <a:r>
              <a:rPr lang="en-US" dirty="0" smtClean="0"/>
              <a:t>15%: Methane (</a:t>
            </a:r>
            <a:r>
              <a:rPr lang="en-US" dirty="0" err="1" smtClean="0"/>
              <a:t>CH4</a:t>
            </a:r>
            <a:r>
              <a:rPr lang="en-US" dirty="0" smtClean="0"/>
              <a:t>)</a:t>
            </a:r>
          </a:p>
          <a:p>
            <a:pPr lvl="1"/>
            <a:r>
              <a:rPr lang="en-US" dirty="0" smtClean="0"/>
              <a:t>Livestock and manure</a:t>
            </a:r>
          </a:p>
          <a:p>
            <a:pPr lvl="1"/>
            <a:r>
              <a:rPr lang="en-US" dirty="0" smtClean="0"/>
              <a:t>Rice cultivation</a:t>
            </a:r>
          </a:p>
          <a:p>
            <a:r>
              <a:rPr lang="en-US" dirty="0" smtClean="0"/>
              <a:t>8%: Nitrous Oxide (</a:t>
            </a:r>
            <a:r>
              <a:rPr lang="en-US" dirty="0" err="1" smtClean="0"/>
              <a:t>N2O</a:t>
            </a:r>
            <a:r>
              <a:rPr lang="en-US" dirty="0" smtClean="0"/>
              <a:t>)</a:t>
            </a:r>
          </a:p>
          <a:p>
            <a:pPr lvl="1"/>
            <a:r>
              <a:rPr lang="en-US" dirty="0" smtClean="0"/>
              <a:t>Agricultural fertilizer</a:t>
            </a:r>
            <a:endParaRPr lang="en-US"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4614" y="901701"/>
            <a:ext cx="3298825"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4614" y="3690258"/>
            <a:ext cx="4792663"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96004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1277600" cy="1143000"/>
          </a:xfrm>
        </p:spPr>
        <p:txBody>
          <a:bodyPr>
            <a:normAutofit fontScale="90000"/>
          </a:bodyPr>
          <a:lstStyle/>
          <a:p>
            <a:r>
              <a:rPr lang="en-US" b="1" i="1" u="sng" dirty="0" smtClean="0"/>
              <a:t>Increases</a:t>
            </a:r>
            <a:r>
              <a:rPr lang="en-US" dirty="0" smtClean="0"/>
              <a:t> in culprit chemicals in atmosphere </a:t>
            </a:r>
            <a:r>
              <a:rPr lang="en-US" b="1" u="sng" dirty="0" smtClean="0">
                <a:solidFill>
                  <a:srgbClr val="FF0000"/>
                </a:solidFill>
              </a:rPr>
              <a:t>have</a:t>
            </a:r>
            <a:r>
              <a:rPr lang="en-US" dirty="0" smtClean="0">
                <a:solidFill>
                  <a:srgbClr val="FF0000"/>
                </a:solidFill>
              </a:rPr>
              <a:t> come from humans &amp; correlate with temp</a:t>
            </a:r>
            <a:endParaRPr lang="en-US" dirty="0">
              <a:solidFill>
                <a:srgbClr val="FF0000"/>
              </a:solidFill>
            </a:endParaRPr>
          </a:p>
        </p:txBody>
      </p:sp>
      <p:sp>
        <p:nvSpPr>
          <p:cNvPr id="3" name="Content Placeholder 2"/>
          <p:cNvSpPr>
            <a:spLocks noGrp="1"/>
          </p:cNvSpPr>
          <p:nvPr>
            <p:ph idx="1"/>
          </p:nvPr>
        </p:nvSpPr>
        <p:spPr>
          <a:xfrm>
            <a:off x="609600" y="1935480"/>
            <a:ext cx="7010400" cy="4389120"/>
          </a:xfrm>
        </p:spPr>
        <p:txBody>
          <a:bodyPr/>
          <a:lstStyle/>
          <a:p>
            <a:r>
              <a:rPr lang="en-US" dirty="0"/>
              <a:t>CO2: pre-human &lt;300; now 410 &amp; growing</a:t>
            </a:r>
          </a:p>
          <a:p>
            <a:r>
              <a:rPr lang="en-US" dirty="0" err="1"/>
              <a:t>CH4</a:t>
            </a:r>
            <a:r>
              <a:rPr lang="en-US" dirty="0"/>
              <a:t>: pre-human &lt;800; now 2,000 &amp; growing</a:t>
            </a:r>
          </a:p>
          <a:p>
            <a:r>
              <a:rPr lang="en-US" dirty="0" smtClean="0"/>
              <a:t>Changes </a:t>
            </a:r>
            <a:r>
              <a:rPr lang="en-US" dirty="0"/>
              <a:t>correlate with temperature</a:t>
            </a:r>
          </a:p>
        </p:txBody>
      </p:sp>
      <p:sp>
        <p:nvSpPr>
          <p:cNvPr id="4" name="Slide Number Placeholder 3"/>
          <p:cNvSpPr>
            <a:spLocks noGrp="1"/>
          </p:cNvSpPr>
          <p:nvPr>
            <p:ph type="sldNum" sz="quarter" idx="12"/>
          </p:nvPr>
        </p:nvSpPr>
        <p:spPr/>
        <p:txBody>
          <a:bodyPr/>
          <a:lstStyle/>
          <a:p>
            <a:fld id="{660DAF25-7C8E-4C28-B058-51ABA35A18F8}" type="slidenum">
              <a:rPr lang="en-US" smtClean="0"/>
              <a:pPr/>
              <a:t>27</a:t>
            </a:fld>
            <a:endParaRPr lang="en-US" dirty="0"/>
          </a:p>
        </p:txBody>
      </p:sp>
      <p:grpSp>
        <p:nvGrpSpPr>
          <p:cNvPr id="17" name="Group 16"/>
          <p:cNvGrpSpPr/>
          <p:nvPr/>
        </p:nvGrpSpPr>
        <p:grpSpPr>
          <a:xfrm>
            <a:off x="7620000" y="1362160"/>
            <a:ext cx="5410200" cy="5203328"/>
            <a:chOff x="8137634" y="694913"/>
            <a:chExt cx="6223182" cy="5203328"/>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11250" b="16241"/>
            <a:stretch/>
          </p:blipFill>
          <p:spPr>
            <a:xfrm>
              <a:off x="8153400" y="694913"/>
              <a:ext cx="5410200" cy="2962687"/>
            </a:xfrm>
            <a:prstGeom prst="rect">
              <a:avLst/>
            </a:prstGeom>
          </p:spPr>
        </p:pic>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13039" t="10044" r="-13039" b="2121"/>
            <a:stretch/>
          </p:blipFill>
          <p:spPr>
            <a:xfrm>
              <a:off x="8153400" y="2743200"/>
              <a:ext cx="6207416" cy="3155041"/>
            </a:xfrm>
            <a:prstGeom prst="rect">
              <a:avLst/>
            </a:prstGeom>
          </p:spPr>
        </p:pic>
        <p:sp>
          <p:nvSpPr>
            <p:cNvPr id="15" name="TextBox 14"/>
            <p:cNvSpPr txBox="1"/>
            <p:nvPr/>
          </p:nvSpPr>
          <p:spPr>
            <a:xfrm>
              <a:off x="8137634" y="1154668"/>
              <a:ext cx="2327625" cy="369332"/>
            </a:xfrm>
            <a:prstGeom prst="rect">
              <a:avLst/>
            </a:prstGeom>
            <a:noFill/>
          </p:spPr>
          <p:txBody>
            <a:bodyPr wrap="none" rtlCol="0">
              <a:spAutoFit/>
            </a:bodyPr>
            <a:lstStyle/>
            <a:p>
              <a:r>
                <a:rPr lang="en-US" dirty="0" smtClean="0"/>
                <a:t>Carbon Dioxide (CO2</a:t>
              </a:r>
              <a:endParaRPr lang="en-US" dirty="0"/>
            </a:p>
          </p:txBody>
        </p:sp>
        <p:sp>
          <p:nvSpPr>
            <p:cNvPr id="16" name="TextBox 15"/>
            <p:cNvSpPr txBox="1"/>
            <p:nvPr/>
          </p:nvSpPr>
          <p:spPr>
            <a:xfrm>
              <a:off x="8153400" y="2831068"/>
              <a:ext cx="1747081" cy="369332"/>
            </a:xfrm>
            <a:prstGeom prst="rect">
              <a:avLst/>
            </a:prstGeom>
            <a:noFill/>
          </p:spPr>
          <p:txBody>
            <a:bodyPr wrap="none" rtlCol="0">
              <a:spAutoFit/>
            </a:bodyPr>
            <a:lstStyle/>
            <a:p>
              <a:r>
                <a:rPr lang="en-US" dirty="0" smtClean="0"/>
                <a:t>Methane (</a:t>
              </a:r>
              <a:r>
                <a:rPr lang="en-US" dirty="0" err="1" smtClean="0"/>
                <a:t>CH4</a:t>
              </a:r>
              <a:r>
                <a:rPr lang="en-US" dirty="0" smtClean="0"/>
                <a:t>)</a:t>
              </a:r>
              <a:endParaRPr lang="en-US" dirty="0"/>
            </a:p>
          </p:txBody>
        </p:sp>
      </p:grpSp>
      <p:sp>
        <p:nvSpPr>
          <p:cNvPr id="18" name="TextBox 17"/>
          <p:cNvSpPr txBox="1"/>
          <p:nvPr/>
        </p:nvSpPr>
        <p:spPr>
          <a:xfrm>
            <a:off x="0" y="4324847"/>
            <a:ext cx="1221296" cy="369332"/>
          </a:xfrm>
          <a:prstGeom prst="rect">
            <a:avLst/>
          </a:prstGeom>
          <a:noFill/>
        </p:spPr>
        <p:txBody>
          <a:bodyPr wrap="none" rtlCol="0">
            <a:spAutoFit/>
          </a:bodyPr>
          <a:lstStyle/>
          <a:p>
            <a:r>
              <a:rPr lang="en-US" dirty="0" smtClean="0"/>
              <a:t>IPCC, 2013</a:t>
            </a:r>
            <a:endParaRPr lang="en-US" dirty="0"/>
          </a:p>
        </p:txBody>
      </p:sp>
      <p:sp>
        <p:nvSpPr>
          <p:cNvPr id="19" name="TextBox 18"/>
          <p:cNvSpPr txBox="1"/>
          <p:nvPr/>
        </p:nvSpPr>
        <p:spPr>
          <a:xfrm>
            <a:off x="9531452" y="6335486"/>
            <a:ext cx="1180644" cy="369332"/>
          </a:xfrm>
          <a:prstGeom prst="rect">
            <a:avLst/>
          </a:prstGeom>
          <a:noFill/>
        </p:spPr>
        <p:txBody>
          <a:bodyPr wrap="none" rtlCol="0">
            <a:spAutoFit/>
          </a:bodyPr>
          <a:lstStyle/>
          <a:p>
            <a:r>
              <a:rPr lang="en-US" dirty="0" smtClean="0"/>
              <a:t>EPA, 2020</a:t>
            </a:r>
            <a:endParaRPr lang="en-US" dirty="0"/>
          </a:p>
        </p:txBody>
      </p:sp>
      <p:grpSp>
        <p:nvGrpSpPr>
          <p:cNvPr id="24" name="Group 23"/>
          <p:cNvGrpSpPr/>
          <p:nvPr/>
        </p:nvGrpSpPr>
        <p:grpSpPr>
          <a:xfrm>
            <a:off x="1600200" y="3410447"/>
            <a:ext cx="5586896" cy="3447374"/>
            <a:chOff x="307000" y="2387507"/>
            <a:chExt cx="7249500" cy="4343400"/>
          </a:xfrm>
        </p:grpSpPr>
        <p:pic>
          <p:nvPicPr>
            <p:cNvPr id="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735" y="2387507"/>
              <a:ext cx="7165765"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TextBox 25"/>
            <p:cNvSpPr txBox="1"/>
            <p:nvPr/>
          </p:nvSpPr>
          <p:spPr>
            <a:xfrm>
              <a:off x="1457535" y="6099693"/>
              <a:ext cx="5302539" cy="552262"/>
            </a:xfrm>
            <a:prstGeom prst="rect">
              <a:avLst/>
            </a:prstGeom>
            <a:solidFill>
              <a:srgbClr val="00B0F0"/>
            </a:solidFill>
          </p:spPr>
          <p:txBody>
            <a:bodyPr wrap="square" rtlCol="0">
              <a:spAutoFit/>
            </a:bodyPr>
            <a:lstStyle/>
            <a:p>
              <a:pPr algn="ctr"/>
              <a:r>
                <a:rPr lang="en-US" dirty="0" smtClean="0"/>
                <a:t>CO2 emissions</a:t>
              </a:r>
              <a:endParaRPr lang="en-US" dirty="0"/>
            </a:p>
          </p:txBody>
        </p:sp>
        <p:sp>
          <p:nvSpPr>
            <p:cNvPr id="27" name="TextBox 26"/>
            <p:cNvSpPr txBox="1"/>
            <p:nvPr/>
          </p:nvSpPr>
          <p:spPr>
            <a:xfrm rot="16200000">
              <a:off x="-1205980" y="4370117"/>
              <a:ext cx="3505201" cy="479241"/>
            </a:xfrm>
            <a:prstGeom prst="rect">
              <a:avLst/>
            </a:prstGeom>
            <a:solidFill>
              <a:srgbClr val="00B0F0"/>
            </a:solidFill>
          </p:spPr>
          <p:txBody>
            <a:bodyPr wrap="square" rtlCol="0">
              <a:spAutoFit/>
            </a:bodyPr>
            <a:lstStyle/>
            <a:p>
              <a:pPr algn="ctr"/>
              <a:r>
                <a:rPr lang="en-US" dirty="0" smtClean="0"/>
                <a:t>Temperature Change</a:t>
              </a:r>
              <a:endParaRPr lang="en-US" dirty="0"/>
            </a:p>
          </p:txBody>
        </p:sp>
      </p:grpSp>
    </p:spTree>
    <p:extLst>
      <p:ext uri="{BB962C8B-B14F-4D97-AF65-F5344CB8AC3E}">
        <p14:creationId xmlns:p14="http://schemas.microsoft.com/office/powerpoint/2010/main" val="15266894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i="1" u="sng" dirty="0" smtClean="0"/>
              <a:t>Increases</a:t>
            </a:r>
            <a:r>
              <a:rPr lang="en-US" dirty="0" smtClean="0"/>
              <a:t> in culprit chemicals in atmosphere </a:t>
            </a:r>
            <a:r>
              <a:rPr lang="en-US" b="1" u="sng" dirty="0" smtClean="0">
                <a:solidFill>
                  <a:srgbClr val="FF0000"/>
                </a:solidFill>
              </a:rPr>
              <a:t>cause</a:t>
            </a:r>
            <a:r>
              <a:rPr lang="en-US" dirty="0" smtClean="0">
                <a:solidFill>
                  <a:srgbClr val="FF0000"/>
                </a:solidFill>
              </a:rPr>
              <a:t> climate change</a:t>
            </a:r>
            <a:endParaRPr lang="en-US" dirty="0">
              <a:solidFill>
                <a:srgbClr val="FF0000"/>
              </a:solidFill>
            </a:endParaRPr>
          </a:p>
        </p:txBody>
      </p:sp>
      <p:sp>
        <p:nvSpPr>
          <p:cNvPr id="2" name="Content Placeholder 1"/>
          <p:cNvSpPr>
            <a:spLocks noGrp="1"/>
          </p:cNvSpPr>
          <p:nvPr>
            <p:ph idx="1"/>
          </p:nvPr>
        </p:nvSpPr>
        <p:spPr/>
        <p:txBody>
          <a:bodyPr/>
          <a:lstStyle/>
          <a:p>
            <a:r>
              <a:rPr lang="en-US" dirty="0" smtClean="0"/>
              <a:t>Many causes of greenhouse effect</a:t>
            </a:r>
          </a:p>
          <a:p>
            <a:r>
              <a:rPr lang="en-US" dirty="0" smtClean="0"/>
              <a:t>Measurements </a:t>
            </a:r>
            <a:r>
              <a:rPr lang="en-US" dirty="0"/>
              <a:t>show sources mainly over land in populated areas</a:t>
            </a:r>
          </a:p>
          <a:p>
            <a:r>
              <a:rPr lang="en-US" dirty="0"/>
              <a:t>Chemical fingerprints (isotopes) differ and show </a:t>
            </a:r>
          </a:p>
          <a:p>
            <a:pPr lvl="1"/>
            <a:r>
              <a:rPr lang="en-US" dirty="0"/>
              <a:t>Most increased carbon dioxide from fossil fuels </a:t>
            </a:r>
          </a:p>
          <a:p>
            <a:pPr lvl="1"/>
            <a:r>
              <a:rPr lang="en-US" dirty="0"/>
              <a:t>Most increased methane and nitrous oxide from agriculture &amp; fossil fuels</a:t>
            </a:r>
          </a:p>
          <a:p>
            <a:r>
              <a:rPr lang="en-US" dirty="0" smtClean="0"/>
              <a:t>Because Earth in equilibrium, small changes can have observed effects</a:t>
            </a:r>
          </a:p>
          <a:p>
            <a:r>
              <a:rPr lang="en-US" dirty="0" smtClean="0"/>
              <a:t>Without human </a:t>
            </a:r>
            <a:r>
              <a:rPr lang="en-US" dirty="0"/>
              <a:t>factors can’t explain </a:t>
            </a:r>
            <a:r>
              <a:rPr lang="en-US" dirty="0" smtClean="0"/>
              <a:t>observed increases </a:t>
            </a:r>
            <a:r>
              <a:rPr lang="en-US" dirty="0"/>
              <a:t>in </a:t>
            </a:r>
            <a:r>
              <a:rPr lang="en-US" dirty="0" smtClean="0"/>
              <a:t>temp</a:t>
            </a:r>
            <a:endParaRPr lang="en-US" dirty="0"/>
          </a:p>
          <a:p>
            <a:endParaRPr lang="en-US" dirty="0" smtClean="0"/>
          </a:p>
        </p:txBody>
      </p:sp>
    </p:spTree>
    <p:extLst>
      <p:ext uri="{BB962C8B-B14F-4D97-AF65-F5344CB8AC3E}">
        <p14:creationId xmlns:p14="http://schemas.microsoft.com/office/powerpoint/2010/main" val="18300768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Without human factors can’t explain observed increases in </a:t>
            </a:r>
            <a:r>
              <a:rPr lang="en-US" dirty="0" smtClean="0"/>
              <a:t>temperature</a:t>
            </a:r>
            <a:endParaRPr lang="en-US" dirty="0"/>
          </a:p>
        </p:txBody>
      </p:sp>
      <p:sp>
        <p:nvSpPr>
          <p:cNvPr id="4" name="Content Placeholder 3"/>
          <p:cNvSpPr>
            <a:spLocks noGrp="1"/>
          </p:cNvSpPr>
          <p:nvPr>
            <p:ph idx="1"/>
          </p:nvPr>
        </p:nvSpPr>
        <p:spPr>
          <a:xfrm>
            <a:off x="609600" y="1935480"/>
            <a:ext cx="5257608" cy="4389120"/>
          </a:xfrm>
        </p:spPr>
        <p:txBody>
          <a:bodyPr/>
          <a:lstStyle/>
          <a:p>
            <a:r>
              <a:rPr lang="en-US" sz="2400" dirty="0" smtClean="0"/>
              <a:t>Correlation over time of </a:t>
            </a:r>
            <a:r>
              <a:rPr lang="en-US" sz="2400" dirty="0"/>
              <a:t>changes </a:t>
            </a:r>
            <a:r>
              <a:rPr lang="en-US" sz="2400" dirty="0" smtClean="0"/>
              <a:t>in temp with </a:t>
            </a:r>
            <a:r>
              <a:rPr lang="en-US" sz="2400" dirty="0"/>
              <a:t>human </a:t>
            </a:r>
            <a:r>
              <a:rPr lang="en-US" sz="2400" dirty="0" smtClean="0"/>
              <a:t>activities </a:t>
            </a:r>
            <a:endParaRPr lang="en-US" sz="2400" dirty="0"/>
          </a:p>
          <a:p>
            <a:r>
              <a:rPr lang="en-US" sz="2400" dirty="0" smtClean="0"/>
              <a:t>Computer </a:t>
            </a:r>
            <a:r>
              <a:rPr lang="en-US" sz="2400" dirty="0"/>
              <a:t>models do not match observations of temperature unless human </a:t>
            </a:r>
            <a:r>
              <a:rPr lang="en-US" sz="2400" dirty="0" smtClean="0"/>
              <a:t>factors are </a:t>
            </a:r>
            <a:r>
              <a:rPr lang="en-US" sz="2400" dirty="0"/>
              <a:t>included</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208" y="1455775"/>
            <a:ext cx="5486591" cy="4376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2315"/>
          <a:stretch/>
        </p:blipFill>
        <p:spPr bwMode="auto">
          <a:xfrm>
            <a:off x="4191000" y="5815573"/>
            <a:ext cx="800100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00001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Where we need to be:</a:t>
            </a:r>
            <a:br>
              <a:rPr lang="en-US" sz="4800" dirty="0"/>
            </a:br>
            <a:r>
              <a:rPr lang="en-US" sz="4800" dirty="0"/>
              <a:t>450ppm=2 t/person</a:t>
            </a:r>
          </a:p>
        </p:txBody>
      </p:sp>
      <p:sp>
        <p:nvSpPr>
          <p:cNvPr id="3" name="Content Placeholder 2"/>
          <p:cNvSpPr>
            <a:spLocks noGrp="1"/>
          </p:cNvSpPr>
          <p:nvPr>
            <p:ph idx="1"/>
          </p:nvPr>
        </p:nvSpPr>
        <p:spPr/>
        <p:txBody>
          <a:bodyPr/>
          <a:lstStyle/>
          <a:p>
            <a:r>
              <a:rPr lang="en-US" dirty="0" smtClean="0"/>
              <a:t>CO2:</a:t>
            </a:r>
          </a:p>
          <a:p>
            <a:pPr lvl="1"/>
            <a:r>
              <a:rPr lang="en-US" dirty="0" smtClean="0"/>
              <a:t>Pre-industrial: ~280ppm</a:t>
            </a:r>
          </a:p>
          <a:p>
            <a:pPr lvl="1"/>
            <a:r>
              <a:rPr lang="en-US" dirty="0" smtClean="0"/>
              <a:t>Current: ~380ppm</a:t>
            </a:r>
          </a:p>
          <a:p>
            <a:pPr lvl="1"/>
            <a:r>
              <a:rPr lang="en-US" dirty="0" smtClean="0"/>
              <a:t>Trajectory to 550ppm by 2100</a:t>
            </a:r>
          </a:p>
          <a:p>
            <a:r>
              <a:rPr lang="en-US" dirty="0" smtClean="0"/>
              <a:t>But major impacts at 450ppm ~4</a:t>
            </a:r>
            <a:r>
              <a:rPr lang="en-US" sz="2800" baseline="30000" dirty="0"/>
              <a:t>o</a:t>
            </a:r>
            <a:r>
              <a:rPr lang="en-US" dirty="0" smtClean="0"/>
              <a:t>F</a:t>
            </a:r>
          </a:p>
          <a:p>
            <a:r>
              <a:rPr lang="en-US" dirty="0" smtClean="0"/>
              <a:t>And stopping at 450ppm is “</a:t>
            </a:r>
            <a:r>
              <a:rPr lang="en-GB" altLang="zh-CN" dirty="0" smtClean="0"/>
              <a:t>likely ... unachievable with current &amp; foreseeable technologies” (Stern report)</a:t>
            </a:r>
            <a:endParaRPr lang="en-US" sz="2000" dirty="0"/>
          </a:p>
        </p:txBody>
      </p:sp>
      <p:sp>
        <p:nvSpPr>
          <p:cNvPr id="5" name="Right Arrow 4"/>
          <p:cNvSpPr/>
          <p:nvPr/>
        </p:nvSpPr>
        <p:spPr>
          <a:xfrm rot="16200000">
            <a:off x="7368539" y="3756662"/>
            <a:ext cx="323090" cy="429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752600" y="6172201"/>
            <a:ext cx="8763000" cy="646331"/>
          </a:xfrm>
          <a:prstGeom prst="rect">
            <a:avLst/>
          </a:prstGeom>
          <a:noFill/>
        </p:spPr>
        <p:txBody>
          <a:bodyPr wrap="square" rtlCol="0">
            <a:spAutoFit/>
          </a:bodyPr>
          <a:lstStyle/>
          <a:p>
            <a:r>
              <a:rPr lang="en-GB" altLang="zh-CN" sz="1200" dirty="0"/>
              <a:t>Sources: T. Wang</a:t>
            </a:r>
            <a:r>
              <a:rPr lang="en-US" altLang="zh-CN" sz="1200" dirty="0"/>
              <a:t>. 2007. </a:t>
            </a:r>
            <a:r>
              <a:rPr lang="en-GB" altLang="zh-CN" sz="1200" u="sng" dirty="0"/>
              <a:t>China’s Cumulative Carbon Emission &amp; Pathways over the 21st Century</a:t>
            </a:r>
            <a:r>
              <a:rPr lang="en-GB" altLang="zh-CN" sz="1200" dirty="0"/>
              <a:t>. Accessed: 19 March 2009. At: </a:t>
            </a:r>
            <a:r>
              <a:rPr lang="en-GB" altLang="zh-CN" sz="1200" dirty="0">
                <a:hlinkClick r:id="rId2"/>
              </a:rPr>
              <a:t>http://www.sussex.ac.uk/sussexenergygroup/documents/tao_wang_china_s_carbon_emission_pathways_20070902.ppt</a:t>
            </a:r>
            <a:r>
              <a:rPr lang="en-GB" altLang="zh-CN" sz="1200" dirty="0"/>
              <a:t> and US EPA, Recent Atmospheric Changes. Accessed 19 March 2009. At: </a:t>
            </a:r>
            <a:r>
              <a:rPr lang="en-US" sz="1200" dirty="0">
                <a:hlinkClick r:id="rId3"/>
              </a:rPr>
              <a:t>http://www.epa.gov/climatechange/science/recentac.html</a:t>
            </a:r>
            <a:endParaRPr lang="en-GB" altLang="zh-CN" sz="1200" dirty="0"/>
          </a:p>
        </p:txBody>
      </p:sp>
    </p:spTree>
    <p:extLst>
      <p:ext uri="{BB962C8B-B14F-4D97-AF65-F5344CB8AC3E}">
        <p14:creationId xmlns:p14="http://schemas.microsoft.com/office/powerpoint/2010/main" val="8632311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Who’s responsible?</a:t>
            </a:r>
            <a:br>
              <a:rPr lang="en-US" sz="4800" dirty="0"/>
            </a:br>
            <a:r>
              <a:rPr lang="en-US" sz="4800" dirty="0"/>
              <a:t>Depends on how you count</a:t>
            </a:r>
          </a:p>
        </p:txBody>
      </p:sp>
      <p:pic>
        <p:nvPicPr>
          <p:cNvPr id="9" name="Picture 2"/>
          <p:cNvPicPr>
            <a:picLocks noChangeAspect="1" noChangeArrowheads="1"/>
          </p:cNvPicPr>
          <p:nvPr/>
        </p:nvPicPr>
        <p:blipFill>
          <a:blip r:embed="rId2" cstate="print"/>
          <a:srcRect/>
          <a:stretch>
            <a:fillRect/>
          </a:stretch>
        </p:blipFill>
        <p:spPr bwMode="auto">
          <a:xfrm>
            <a:off x="2286000" y="1447800"/>
            <a:ext cx="7620000" cy="5181600"/>
          </a:xfrm>
          <a:prstGeom prst="rect">
            <a:avLst/>
          </a:prstGeom>
          <a:noFill/>
          <a:ln w="9525">
            <a:noFill/>
            <a:miter lim="800000"/>
            <a:headEnd/>
            <a:tailEnd/>
          </a:ln>
          <a:effectLst/>
        </p:spPr>
      </p:pic>
      <p:sp>
        <p:nvSpPr>
          <p:cNvPr id="8" name="TextBox 7"/>
          <p:cNvSpPr txBox="1"/>
          <p:nvPr/>
        </p:nvSpPr>
        <p:spPr>
          <a:xfrm>
            <a:off x="2324100" y="6581002"/>
            <a:ext cx="3505200" cy="276999"/>
          </a:xfrm>
          <a:prstGeom prst="rect">
            <a:avLst/>
          </a:prstGeom>
          <a:noFill/>
        </p:spPr>
        <p:txBody>
          <a:bodyPr wrap="square" rtlCol="0">
            <a:spAutoFit/>
          </a:bodyPr>
          <a:lstStyle/>
          <a:p>
            <a:r>
              <a:rPr lang="en-US" sz="1200" dirty="0"/>
              <a:t>http://www.wri.org/image/view/9255/_original</a:t>
            </a:r>
          </a:p>
        </p:txBody>
      </p:sp>
      <p:sp>
        <p:nvSpPr>
          <p:cNvPr id="7" name="TextBox 6"/>
          <p:cNvSpPr txBox="1"/>
          <p:nvPr/>
        </p:nvSpPr>
        <p:spPr>
          <a:xfrm>
            <a:off x="2895600" y="3657601"/>
            <a:ext cx="762000" cy="276999"/>
          </a:xfrm>
          <a:prstGeom prst="rect">
            <a:avLst/>
          </a:prstGeom>
          <a:solidFill>
            <a:srgbClr val="00B0F0"/>
          </a:solidFill>
        </p:spPr>
        <p:txBody>
          <a:bodyPr wrap="square" rtlCol="0">
            <a:spAutoFit/>
          </a:bodyPr>
          <a:lstStyle/>
          <a:p>
            <a:pPr algn="ctr"/>
            <a:r>
              <a:rPr lang="en-US" sz="1200" dirty="0">
                <a:solidFill>
                  <a:srgbClr val="FFFF00"/>
                </a:solidFill>
              </a:rPr>
              <a:t>20%</a:t>
            </a:r>
          </a:p>
        </p:txBody>
      </p:sp>
      <p:sp>
        <p:nvSpPr>
          <p:cNvPr id="10" name="TextBox 9"/>
          <p:cNvSpPr txBox="1"/>
          <p:nvPr/>
        </p:nvSpPr>
        <p:spPr>
          <a:xfrm>
            <a:off x="3810000" y="3657601"/>
            <a:ext cx="762000" cy="276999"/>
          </a:xfrm>
          <a:prstGeom prst="rect">
            <a:avLst/>
          </a:prstGeom>
          <a:solidFill>
            <a:srgbClr val="00B0F0"/>
          </a:solidFill>
        </p:spPr>
        <p:txBody>
          <a:bodyPr wrap="square" rtlCol="0">
            <a:spAutoFit/>
          </a:bodyPr>
          <a:lstStyle/>
          <a:p>
            <a:pPr algn="ctr"/>
            <a:r>
              <a:rPr lang="en-US" sz="1200" dirty="0">
                <a:solidFill>
                  <a:srgbClr val="FFFF00"/>
                </a:solidFill>
              </a:rPr>
              <a:t>2%</a:t>
            </a:r>
          </a:p>
        </p:txBody>
      </p:sp>
      <p:sp>
        <p:nvSpPr>
          <p:cNvPr id="11" name="TextBox 10"/>
          <p:cNvSpPr txBox="1"/>
          <p:nvPr/>
        </p:nvSpPr>
        <p:spPr>
          <a:xfrm>
            <a:off x="4876800" y="3657601"/>
            <a:ext cx="762000" cy="276999"/>
          </a:xfrm>
          <a:prstGeom prst="rect">
            <a:avLst/>
          </a:prstGeom>
          <a:solidFill>
            <a:srgbClr val="00B0F0"/>
          </a:solidFill>
        </p:spPr>
        <p:txBody>
          <a:bodyPr wrap="square" rtlCol="0">
            <a:spAutoFit/>
          </a:bodyPr>
          <a:lstStyle/>
          <a:p>
            <a:pPr algn="ctr"/>
            <a:r>
              <a:rPr lang="en-US" sz="1200" dirty="0">
                <a:solidFill>
                  <a:srgbClr val="FFFF00"/>
                </a:solidFill>
              </a:rPr>
              <a:t>15%</a:t>
            </a:r>
          </a:p>
        </p:txBody>
      </p:sp>
      <p:sp>
        <p:nvSpPr>
          <p:cNvPr id="12" name="TextBox 11"/>
          <p:cNvSpPr txBox="1"/>
          <p:nvPr/>
        </p:nvSpPr>
        <p:spPr>
          <a:xfrm>
            <a:off x="5867400" y="3657601"/>
            <a:ext cx="762000" cy="276999"/>
          </a:xfrm>
          <a:prstGeom prst="rect">
            <a:avLst/>
          </a:prstGeom>
          <a:solidFill>
            <a:srgbClr val="00B0F0"/>
          </a:solidFill>
        </p:spPr>
        <p:txBody>
          <a:bodyPr wrap="square" rtlCol="0">
            <a:spAutoFit/>
          </a:bodyPr>
          <a:lstStyle/>
          <a:p>
            <a:pPr algn="ctr"/>
            <a:r>
              <a:rPr lang="en-US" sz="1200" dirty="0">
                <a:solidFill>
                  <a:srgbClr val="FFFF00"/>
                </a:solidFill>
              </a:rPr>
              <a:t>5%</a:t>
            </a:r>
          </a:p>
        </p:txBody>
      </p:sp>
      <p:sp>
        <p:nvSpPr>
          <p:cNvPr id="13" name="TextBox 12"/>
          <p:cNvSpPr txBox="1"/>
          <p:nvPr/>
        </p:nvSpPr>
        <p:spPr>
          <a:xfrm>
            <a:off x="6858000" y="3657601"/>
            <a:ext cx="762000" cy="276999"/>
          </a:xfrm>
          <a:prstGeom prst="rect">
            <a:avLst/>
          </a:prstGeom>
          <a:solidFill>
            <a:srgbClr val="00B0F0"/>
          </a:solidFill>
        </p:spPr>
        <p:txBody>
          <a:bodyPr wrap="square" rtlCol="0">
            <a:spAutoFit/>
          </a:bodyPr>
          <a:lstStyle/>
          <a:p>
            <a:pPr algn="ctr"/>
            <a:r>
              <a:rPr lang="en-US" sz="1200" dirty="0">
                <a:solidFill>
                  <a:srgbClr val="FFFF00"/>
                </a:solidFill>
              </a:rPr>
              <a:t>5%</a:t>
            </a:r>
          </a:p>
        </p:txBody>
      </p:sp>
      <p:sp>
        <p:nvSpPr>
          <p:cNvPr id="14" name="TextBox 13"/>
          <p:cNvSpPr txBox="1"/>
          <p:nvPr/>
        </p:nvSpPr>
        <p:spPr>
          <a:xfrm>
            <a:off x="7848600" y="3657601"/>
            <a:ext cx="762000" cy="276999"/>
          </a:xfrm>
          <a:prstGeom prst="rect">
            <a:avLst/>
          </a:prstGeom>
          <a:solidFill>
            <a:srgbClr val="00B0F0"/>
          </a:solidFill>
        </p:spPr>
        <p:txBody>
          <a:bodyPr wrap="square" rtlCol="0">
            <a:spAutoFit/>
          </a:bodyPr>
          <a:lstStyle/>
          <a:p>
            <a:pPr algn="ctr"/>
            <a:r>
              <a:rPr lang="en-US" sz="1200" dirty="0">
                <a:solidFill>
                  <a:srgbClr val="FFFF00"/>
                </a:solidFill>
              </a:rPr>
              <a:t>20%</a:t>
            </a:r>
          </a:p>
        </p:txBody>
      </p:sp>
      <p:sp>
        <p:nvSpPr>
          <p:cNvPr id="15" name="TextBox 14"/>
          <p:cNvSpPr txBox="1"/>
          <p:nvPr/>
        </p:nvSpPr>
        <p:spPr>
          <a:xfrm>
            <a:off x="8915400" y="3657601"/>
            <a:ext cx="762000" cy="276999"/>
          </a:xfrm>
          <a:prstGeom prst="rect">
            <a:avLst/>
          </a:prstGeom>
          <a:solidFill>
            <a:srgbClr val="00B0F0"/>
          </a:solidFill>
        </p:spPr>
        <p:txBody>
          <a:bodyPr wrap="square" rtlCol="0">
            <a:spAutoFit/>
          </a:bodyPr>
          <a:lstStyle/>
          <a:p>
            <a:pPr algn="ctr"/>
            <a:r>
              <a:rPr lang="en-US" sz="1200" dirty="0">
                <a:solidFill>
                  <a:srgbClr val="FFFF00"/>
                </a:solidFill>
              </a:rPr>
              <a:t>5%</a:t>
            </a:r>
          </a:p>
        </p:txBody>
      </p:sp>
      <p:sp>
        <p:nvSpPr>
          <p:cNvPr id="16" name="TextBox 15"/>
          <p:cNvSpPr txBox="1"/>
          <p:nvPr/>
        </p:nvSpPr>
        <p:spPr>
          <a:xfrm>
            <a:off x="7620000" y="1981201"/>
            <a:ext cx="2057400" cy="276999"/>
          </a:xfrm>
          <a:prstGeom prst="rect">
            <a:avLst/>
          </a:prstGeom>
          <a:solidFill>
            <a:srgbClr val="00B0F0"/>
          </a:solidFill>
        </p:spPr>
        <p:txBody>
          <a:bodyPr wrap="square" rtlCol="0">
            <a:spAutoFit/>
          </a:bodyPr>
          <a:lstStyle/>
          <a:p>
            <a:pPr algn="ctr"/>
            <a:r>
              <a:rPr lang="en-US" sz="1200" dirty="0">
                <a:solidFill>
                  <a:srgbClr val="FFFF00"/>
                </a:solidFill>
              </a:rPr>
              <a:t>% of total global emissions</a:t>
            </a:r>
          </a:p>
        </p:txBody>
      </p:sp>
      <p:sp>
        <p:nvSpPr>
          <p:cNvPr id="17" name="TextBox 16"/>
          <p:cNvSpPr txBox="1"/>
          <p:nvPr/>
        </p:nvSpPr>
        <p:spPr>
          <a:xfrm>
            <a:off x="2362201" y="1981200"/>
            <a:ext cx="1261533" cy="381000"/>
          </a:xfrm>
          <a:prstGeom prst="rect">
            <a:avLst/>
          </a:prstGeom>
          <a:noFill/>
          <a:ln>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21573851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Where we need to be:</a:t>
            </a:r>
            <a:br>
              <a:rPr lang="en-US" sz="4800" dirty="0"/>
            </a:br>
            <a:r>
              <a:rPr lang="en-US" sz="4800" dirty="0"/>
              <a:t>450ppm=2 t/person</a:t>
            </a:r>
          </a:p>
        </p:txBody>
      </p:sp>
      <p:pic>
        <p:nvPicPr>
          <p:cNvPr id="9" name="Picture 2"/>
          <p:cNvPicPr>
            <a:picLocks noChangeAspect="1" noChangeArrowheads="1"/>
          </p:cNvPicPr>
          <p:nvPr/>
        </p:nvPicPr>
        <p:blipFill>
          <a:blip r:embed="rId2" cstate="print"/>
          <a:srcRect/>
          <a:stretch>
            <a:fillRect/>
          </a:stretch>
        </p:blipFill>
        <p:spPr bwMode="auto">
          <a:xfrm>
            <a:off x="2286000" y="1447800"/>
            <a:ext cx="7620000" cy="5181600"/>
          </a:xfrm>
          <a:prstGeom prst="rect">
            <a:avLst/>
          </a:prstGeom>
          <a:noFill/>
          <a:ln w="9525">
            <a:noFill/>
            <a:miter lim="800000"/>
            <a:headEnd/>
            <a:tailEnd/>
          </a:ln>
          <a:effectLst/>
        </p:spPr>
      </p:pic>
      <p:cxnSp>
        <p:nvCxnSpPr>
          <p:cNvPr id="6" name="Straight Connector 5"/>
          <p:cNvCxnSpPr/>
          <p:nvPr/>
        </p:nvCxnSpPr>
        <p:spPr>
          <a:xfrm>
            <a:off x="2743200" y="5168900"/>
            <a:ext cx="7010400" cy="158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324100" y="6502401"/>
            <a:ext cx="3505200" cy="276999"/>
          </a:xfrm>
          <a:prstGeom prst="rect">
            <a:avLst/>
          </a:prstGeom>
          <a:noFill/>
        </p:spPr>
        <p:txBody>
          <a:bodyPr wrap="square" rtlCol="0">
            <a:spAutoFit/>
          </a:bodyPr>
          <a:lstStyle/>
          <a:p>
            <a:r>
              <a:rPr lang="en-US" sz="1200" dirty="0"/>
              <a:t>http://www.wri.org/image/view/9255/_original</a:t>
            </a:r>
          </a:p>
        </p:txBody>
      </p:sp>
      <p:sp>
        <p:nvSpPr>
          <p:cNvPr id="7" name="TextBox 6"/>
          <p:cNvSpPr txBox="1"/>
          <p:nvPr/>
        </p:nvSpPr>
        <p:spPr>
          <a:xfrm>
            <a:off x="2362201" y="1981200"/>
            <a:ext cx="1261533" cy="381000"/>
          </a:xfrm>
          <a:prstGeom prst="rect">
            <a:avLst/>
          </a:prstGeom>
          <a:noFill/>
          <a:ln>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41266715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Human causes </a:t>
            </a:r>
            <a:r>
              <a:rPr lang="en-US" dirty="0"/>
              <a:t>of climate </a:t>
            </a:r>
            <a:r>
              <a:rPr lang="en-US" dirty="0" smtClean="0"/>
              <a:t>change emissions</a:t>
            </a:r>
            <a:endParaRPr lang="en-US" dirty="0"/>
          </a:p>
        </p:txBody>
      </p:sp>
      <p:sp>
        <p:nvSpPr>
          <p:cNvPr id="3" name="Content Placeholder 2"/>
          <p:cNvSpPr>
            <a:spLocks noGrp="1"/>
          </p:cNvSpPr>
          <p:nvPr>
            <p:ph idx="1"/>
          </p:nvPr>
        </p:nvSpPr>
        <p:spPr/>
        <p:txBody>
          <a:bodyPr/>
          <a:lstStyle/>
          <a:p>
            <a:pPr>
              <a:defRPr/>
            </a:pPr>
            <a:r>
              <a:rPr lang="en-US" dirty="0" smtClean="0"/>
              <a:t>IPAT</a:t>
            </a:r>
          </a:p>
          <a:p>
            <a:pPr algn="ctr">
              <a:buFont typeface="Wingdings" pitchFamily="2" charset="2"/>
              <a:buNone/>
              <a:defRPr/>
            </a:pPr>
            <a:r>
              <a:rPr lang="en-US" sz="2400" dirty="0"/>
              <a:t>Impact = Population * Affluence * Technology</a:t>
            </a:r>
          </a:p>
          <a:p>
            <a:pPr>
              <a:defRPr/>
            </a:pPr>
            <a:r>
              <a:rPr lang="en-US" dirty="0" smtClean="0"/>
              <a:t>Impact: environmental harm</a:t>
            </a:r>
          </a:p>
          <a:p>
            <a:pPr>
              <a:defRPr/>
            </a:pPr>
            <a:r>
              <a:rPr lang="en-US" dirty="0" smtClean="0"/>
              <a:t>Population: # of people</a:t>
            </a:r>
          </a:p>
          <a:p>
            <a:pPr>
              <a:defRPr/>
            </a:pPr>
            <a:r>
              <a:rPr lang="en-US" dirty="0" smtClean="0"/>
              <a:t>Affluence: $ per person (income)</a:t>
            </a:r>
          </a:p>
          <a:p>
            <a:pPr>
              <a:defRPr/>
            </a:pPr>
            <a:r>
              <a:rPr lang="en-US" dirty="0" smtClean="0"/>
              <a:t>Technology: impact per $ (carbon intensity)</a:t>
            </a:r>
          </a:p>
        </p:txBody>
      </p:sp>
    </p:spTree>
    <p:extLst>
      <p:ext uri="{BB962C8B-B14F-4D97-AF65-F5344CB8AC3E}">
        <p14:creationId xmlns:p14="http://schemas.microsoft.com/office/powerpoint/2010/main" val="1430021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34</a:t>
            </a:fld>
            <a:endParaRPr lang="en-US" dirty="0"/>
          </a:p>
        </p:txBody>
      </p:sp>
      <p:sp>
        <p:nvSpPr>
          <p:cNvPr id="8" name="Content Placeholder 7"/>
          <p:cNvSpPr>
            <a:spLocks noGrp="1"/>
          </p:cNvSpPr>
          <p:nvPr>
            <p:ph idx="1"/>
          </p:nvPr>
        </p:nvSpPr>
        <p:spPr/>
        <p:txBody>
          <a:bodyPr/>
          <a:lstStyle/>
          <a:p>
            <a:endParaRPr lang="en-US"/>
          </a:p>
        </p:txBody>
      </p:sp>
      <p:pic>
        <p:nvPicPr>
          <p:cNvPr id="10" name="Picture 9"/>
          <p:cNvPicPr>
            <a:picLocks noChangeAspect="1"/>
          </p:cNvPicPr>
          <p:nvPr/>
        </p:nvPicPr>
        <p:blipFill>
          <a:blip r:embed="rId2"/>
          <a:stretch>
            <a:fillRect/>
          </a:stretch>
        </p:blipFill>
        <p:spPr>
          <a:xfrm>
            <a:off x="1752224" y="277095"/>
            <a:ext cx="8687553" cy="6303810"/>
          </a:xfrm>
          <a:prstGeom prst="rect">
            <a:avLst/>
          </a:prstGeom>
        </p:spPr>
      </p:pic>
      <p:sp>
        <p:nvSpPr>
          <p:cNvPr id="11" name="TextBox 3"/>
          <p:cNvSpPr txBox="1">
            <a:spLocks noChangeArrowheads="1"/>
          </p:cNvSpPr>
          <p:nvPr/>
        </p:nvSpPr>
        <p:spPr bwMode="auto">
          <a:xfrm>
            <a:off x="1676400" y="6596390"/>
            <a:ext cx="8153400" cy="261610"/>
          </a:xfrm>
          <a:prstGeom prst="rect">
            <a:avLst/>
          </a:prstGeom>
          <a:noFill/>
          <a:ln w="9525">
            <a:noFill/>
            <a:miter lim="800000"/>
            <a:headEnd/>
            <a:tailEnd/>
          </a:ln>
        </p:spPr>
        <p:txBody>
          <a:bodyPr>
            <a:spAutoFit/>
          </a:bodyPr>
          <a:lstStyle/>
          <a:p>
            <a:pPr eaLnBrk="0" hangingPunct="0"/>
            <a:r>
              <a:rPr lang="en-US" sz="1100" dirty="0"/>
              <a:t>Sources: Calculated using data from  World Development Indicators, 2018</a:t>
            </a:r>
          </a:p>
        </p:txBody>
      </p:sp>
    </p:spTree>
    <p:extLst>
      <p:ext uri="{BB962C8B-B14F-4D97-AF65-F5344CB8AC3E}">
        <p14:creationId xmlns:p14="http://schemas.microsoft.com/office/powerpoint/2010/main" val="467291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35</a:t>
            </a:fld>
            <a:endParaRPr lang="en-US" dirty="0"/>
          </a:p>
        </p:txBody>
      </p:sp>
      <p:pic>
        <p:nvPicPr>
          <p:cNvPr id="6" name="Picture 5"/>
          <p:cNvPicPr>
            <a:picLocks noChangeAspect="1"/>
          </p:cNvPicPr>
          <p:nvPr/>
        </p:nvPicPr>
        <p:blipFill>
          <a:blip r:embed="rId2"/>
          <a:stretch>
            <a:fillRect/>
          </a:stretch>
        </p:blipFill>
        <p:spPr>
          <a:xfrm>
            <a:off x="1752224" y="277095"/>
            <a:ext cx="8687553" cy="6303810"/>
          </a:xfrm>
          <a:prstGeom prst="rect">
            <a:avLst/>
          </a:prstGeom>
        </p:spPr>
      </p:pic>
      <p:sp>
        <p:nvSpPr>
          <p:cNvPr id="7" name="TextBox 3"/>
          <p:cNvSpPr txBox="1">
            <a:spLocks noChangeArrowheads="1"/>
          </p:cNvSpPr>
          <p:nvPr/>
        </p:nvSpPr>
        <p:spPr bwMode="auto">
          <a:xfrm>
            <a:off x="1676400" y="6596390"/>
            <a:ext cx="8153400" cy="261610"/>
          </a:xfrm>
          <a:prstGeom prst="rect">
            <a:avLst/>
          </a:prstGeom>
          <a:noFill/>
          <a:ln w="9525">
            <a:noFill/>
            <a:miter lim="800000"/>
            <a:headEnd/>
            <a:tailEnd/>
          </a:ln>
        </p:spPr>
        <p:txBody>
          <a:bodyPr>
            <a:spAutoFit/>
          </a:bodyPr>
          <a:lstStyle/>
          <a:p>
            <a:pPr eaLnBrk="0" hangingPunct="0"/>
            <a:r>
              <a:rPr lang="en-US" sz="1100" dirty="0"/>
              <a:t>Sources: Calculated using data from  World Development Indicators, 2018</a:t>
            </a:r>
          </a:p>
        </p:txBody>
      </p:sp>
    </p:spTree>
    <p:extLst>
      <p:ext uri="{BB962C8B-B14F-4D97-AF65-F5344CB8AC3E}">
        <p14:creationId xmlns:p14="http://schemas.microsoft.com/office/powerpoint/2010/main" val="899055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36</a:t>
            </a:fld>
            <a:endParaRPr lang="en-US" dirty="0"/>
          </a:p>
        </p:txBody>
      </p:sp>
      <p:pic>
        <p:nvPicPr>
          <p:cNvPr id="6" name="Picture 5"/>
          <p:cNvPicPr>
            <a:picLocks noChangeAspect="1"/>
          </p:cNvPicPr>
          <p:nvPr/>
        </p:nvPicPr>
        <p:blipFill>
          <a:blip r:embed="rId2"/>
          <a:stretch>
            <a:fillRect/>
          </a:stretch>
        </p:blipFill>
        <p:spPr>
          <a:xfrm>
            <a:off x="1752224" y="277095"/>
            <a:ext cx="8687553" cy="6303810"/>
          </a:xfrm>
          <a:prstGeom prst="rect">
            <a:avLst/>
          </a:prstGeom>
        </p:spPr>
      </p:pic>
      <p:sp>
        <p:nvSpPr>
          <p:cNvPr id="7" name="TextBox 3"/>
          <p:cNvSpPr txBox="1">
            <a:spLocks noChangeArrowheads="1"/>
          </p:cNvSpPr>
          <p:nvPr/>
        </p:nvSpPr>
        <p:spPr bwMode="auto">
          <a:xfrm>
            <a:off x="1676400" y="6596390"/>
            <a:ext cx="8153400" cy="261610"/>
          </a:xfrm>
          <a:prstGeom prst="rect">
            <a:avLst/>
          </a:prstGeom>
          <a:noFill/>
          <a:ln w="9525">
            <a:noFill/>
            <a:miter lim="800000"/>
            <a:headEnd/>
            <a:tailEnd/>
          </a:ln>
        </p:spPr>
        <p:txBody>
          <a:bodyPr>
            <a:spAutoFit/>
          </a:bodyPr>
          <a:lstStyle/>
          <a:p>
            <a:pPr eaLnBrk="0" hangingPunct="0"/>
            <a:r>
              <a:rPr lang="en-US" sz="1100" dirty="0"/>
              <a:t>Sources: Calculated using data from  World Development Indicators, 2018</a:t>
            </a:r>
          </a:p>
        </p:txBody>
      </p:sp>
    </p:spTree>
    <p:extLst>
      <p:ext uri="{BB962C8B-B14F-4D97-AF65-F5344CB8AC3E}">
        <p14:creationId xmlns:p14="http://schemas.microsoft.com/office/powerpoint/2010/main" val="3228210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37</a:t>
            </a:fld>
            <a:endParaRPr lang="en-US" dirty="0"/>
          </a:p>
        </p:txBody>
      </p:sp>
      <p:pic>
        <p:nvPicPr>
          <p:cNvPr id="8" name="Picture 7"/>
          <p:cNvPicPr>
            <a:picLocks noChangeAspect="1"/>
          </p:cNvPicPr>
          <p:nvPr/>
        </p:nvPicPr>
        <p:blipFill>
          <a:blip r:embed="rId2"/>
          <a:stretch>
            <a:fillRect/>
          </a:stretch>
        </p:blipFill>
        <p:spPr>
          <a:xfrm>
            <a:off x="1752224" y="277095"/>
            <a:ext cx="8687553" cy="6303810"/>
          </a:xfrm>
          <a:prstGeom prst="rect">
            <a:avLst/>
          </a:prstGeom>
        </p:spPr>
      </p:pic>
      <p:sp>
        <p:nvSpPr>
          <p:cNvPr id="9" name="TextBox 3"/>
          <p:cNvSpPr txBox="1">
            <a:spLocks noChangeArrowheads="1"/>
          </p:cNvSpPr>
          <p:nvPr/>
        </p:nvSpPr>
        <p:spPr bwMode="auto">
          <a:xfrm>
            <a:off x="1676400" y="6596390"/>
            <a:ext cx="8153400" cy="261610"/>
          </a:xfrm>
          <a:prstGeom prst="rect">
            <a:avLst/>
          </a:prstGeom>
          <a:noFill/>
          <a:ln w="9525">
            <a:noFill/>
            <a:miter lim="800000"/>
            <a:headEnd/>
            <a:tailEnd/>
          </a:ln>
        </p:spPr>
        <p:txBody>
          <a:bodyPr>
            <a:spAutoFit/>
          </a:bodyPr>
          <a:lstStyle/>
          <a:p>
            <a:pPr eaLnBrk="0" hangingPunct="0"/>
            <a:r>
              <a:rPr lang="en-US" sz="1100" dirty="0"/>
              <a:t>Sources: Calculated using data from  World Development Indicators, 2018</a:t>
            </a:r>
          </a:p>
        </p:txBody>
      </p:sp>
    </p:spTree>
    <p:extLst>
      <p:ext uri="{BB962C8B-B14F-4D97-AF65-F5344CB8AC3E}">
        <p14:creationId xmlns:p14="http://schemas.microsoft.com/office/powerpoint/2010/main" val="927283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38</a:t>
            </a:fld>
            <a:endParaRPr lang="en-US" dirty="0"/>
          </a:p>
        </p:txBody>
      </p:sp>
      <p:pic>
        <p:nvPicPr>
          <p:cNvPr id="14" name="Picture 13"/>
          <p:cNvPicPr>
            <a:picLocks noChangeAspect="1"/>
          </p:cNvPicPr>
          <p:nvPr/>
        </p:nvPicPr>
        <p:blipFill>
          <a:blip r:embed="rId2"/>
          <a:stretch>
            <a:fillRect/>
          </a:stretch>
        </p:blipFill>
        <p:spPr>
          <a:xfrm>
            <a:off x="1752224" y="277095"/>
            <a:ext cx="8687553" cy="6303810"/>
          </a:xfrm>
          <a:prstGeom prst="rect">
            <a:avLst/>
          </a:prstGeom>
        </p:spPr>
      </p:pic>
      <p:sp>
        <p:nvSpPr>
          <p:cNvPr id="15" name="TextBox 3"/>
          <p:cNvSpPr txBox="1">
            <a:spLocks noChangeArrowheads="1"/>
          </p:cNvSpPr>
          <p:nvPr/>
        </p:nvSpPr>
        <p:spPr bwMode="auto">
          <a:xfrm>
            <a:off x="1676400" y="6596390"/>
            <a:ext cx="8153400" cy="261610"/>
          </a:xfrm>
          <a:prstGeom prst="rect">
            <a:avLst/>
          </a:prstGeom>
          <a:noFill/>
          <a:ln w="9525">
            <a:noFill/>
            <a:miter lim="800000"/>
            <a:headEnd/>
            <a:tailEnd/>
          </a:ln>
        </p:spPr>
        <p:txBody>
          <a:bodyPr>
            <a:spAutoFit/>
          </a:bodyPr>
          <a:lstStyle/>
          <a:p>
            <a:pPr eaLnBrk="0" hangingPunct="0"/>
            <a:r>
              <a:rPr lang="en-US" sz="1100" dirty="0"/>
              <a:t>Sources: Calculated using data from  World Development Indicators, 2018</a:t>
            </a:r>
          </a:p>
        </p:txBody>
      </p:sp>
    </p:spTree>
    <p:extLst>
      <p:ext uri="{BB962C8B-B14F-4D97-AF65-F5344CB8AC3E}">
        <p14:creationId xmlns:p14="http://schemas.microsoft.com/office/powerpoint/2010/main" val="3625883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It’s bad … (and it’s here)</a:t>
            </a:r>
            <a:endParaRPr lang="en-US" dirty="0"/>
          </a:p>
        </p:txBody>
      </p:sp>
      <p:sp>
        <p:nvSpPr>
          <p:cNvPr id="8" name="Text Placeholder 7"/>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39</a:t>
            </a:fld>
            <a:endParaRPr lang="en-US" dirty="0"/>
          </a:p>
        </p:txBody>
      </p:sp>
    </p:spTree>
    <p:extLst>
      <p:ext uri="{BB962C8B-B14F-4D97-AF65-F5344CB8AC3E}">
        <p14:creationId xmlns:p14="http://schemas.microsoft.com/office/powerpoint/2010/main" val="35514732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Is climate changing? </a:t>
            </a:r>
            <a:br>
              <a:rPr lang="en-US" smtClean="0"/>
            </a:br>
            <a:r>
              <a:rPr lang="en-US" smtClean="0"/>
              <a:t>Yes. What’s the evidence?</a:t>
            </a:r>
            <a:endParaRPr lang="en-US" dirty="0"/>
          </a:p>
        </p:txBody>
      </p:sp>
      <p:sp>
        <p:nvSpPr>
          <p:cNvPr id="3" name="Content Placeholder 2"/>
          <p:cNvSpPr>
            <a:spLocks noGrp="1"/>
          </p:cNvSpPr>
          <p:nvPr>
            <p:ph idx="1"/>
          </p:nvPr>
        </p:nvSpPr>
        <p:spPr/>
        <p:txBody>
          <a:bodyPr>
            <a:normAutofit lnSpcReduction="10000"/>
          </a:bodyPr>
          <a:lstStyle/>
          <a:p>
            <a:r>
              <a:rPr lang="en-US" smtClean="0"/>
              <a:t>Temperatures as measured are increasing over time, with various measurement types consistent with each other: thermometers / ice cores / corals / tree rings / land and ocean temps / satellites</a:t>
            </a:r>
          </a:p>
          <a:p>
            <a:r>
              <a:rPr lang="en-US" smtClean="0"/>
              <a:t>Other direct indicators that warming has occurred: glaciers / ice sheets / Arctic ice / sea level rise / date of river-ice breakup / precipitation changes</a:t>
            </a:r>
          </a:p>
          <a:p>
            <a:pPr lvl="1"/>
            <a:r>
              <a:rPr lang="en-US" smtClean="0"/>
              <a:t>CanNOT attribute single events to climate change but can attribute probability shifts to it</a:t>
            </a:r>
          </a:p>
          <a:p>
            <a:r>
              <a:rPr lang="en-US" smtClean="0"/>
              <a:t>Indirect indicators of warming also consistent with warming: bird migration days / plant blooming days</a:t>
            </a:r>
          </a:p>
          <a:p>
            <a:r>
              <a:rPr lang="en-US" smtClean="0"/>
              <a:t>Amount of warming appears to be outside natural variation</a:t>
            </a:r>
          </a:p>
          <a:p>
            <a:r>
              <a:rPr lang="en-US" smtClean="0"/>
              <a:t>Rate of warming appears to be faster than natural variation</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40</a:t>
            </a:fld>
            <a:endParaRPr lang="en-US" dirty="0"/>
          </a:p>
        </p:txBody>
      </p:sp>
    </p:spTree>
    <p:extLst>
      <p:ext uri="{BB962C8B-B14F-4D97-AF65-F5344CB8AC3E}">
        <p14:creationId xmlns:p14="http://schemas.microsoft.com/office/powerpoint/2010/main" val="34816194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4876800" cy="1143000"/>
          </a:xfrm>
        </p:spPr>
        <p:txBody>
          <a:bodyPr>
            <a:normAutofit fontScale="90000"/>
          </a:bodyPr>
          <a:lstStyle/>
          <a:p>
            <a:r>
              <a:rPr lang="en-US" dirty="0" smtClean="0"/>
              <a:t>Observed effects of climate changes</a:t>
            </a:r>
            <a:endParaRPr lang="en-US" dirty="0"/>
          </a:p>
        </p:txBody>
      </p:sp>
      <p:sp>
        <p:nvSpPr>
          <p:cNvPr id="9" name="Content Placeholder 8"/>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41</a:t>
            </a:fld>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00039"/>
            <a:ext cx="6781800" cy="625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5638800" y="4267200"/>
            <a:ext cx="6400800" cy="3810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0210800" y="5588726"/>
            <a:ext cx="1600200" cy="8382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562600" y="4750476"/>
            <a:ext cx="4495800" cy="2031325"/>
          </a:xfrm>
          <a:prstGeom prst="rect">
            <a:avLst/>
          </a:prstGeom>
          <a:solidFill>
            <a:schemeClr val="bg1"/>
          </a:solidFill>
          <a:ln>
            <a:solidFill>
              <a:srgbClr val="FF0000"/>
            </a:solidFill>
          </a:ln>
        </p:spPr>
        <p:txBody>
          <a:bodyPr wrap="square" rtlCol="0">
            <a:spAutoFit/>
          </a:bodyPr>
          <a:lstStyle/>
          <a:p>
            <a:r>
              <a:rPr lang="en-US" dirty="0"/>
              <a:t>“Of the more than 29,000 observational data series, from 75 studies, that show significant change in many physical and biological systems, more than 89% are consistent with the direction of change expected as a response to warming” IPCC, 2007)</a:t>
            </a:r>
          </a:p>
        </p:txBody>
      </p:sp>
    </p:spTree>
    <p:extLst>
      <p:ext uri="{BB962C8B-B14F-4D97-AF65-F5344CB8AC3E}">
        <p14:creationId xmlns:p14="http://schemas.microsoft.com/office/powerpoint/2010/main" val="8315247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72102" y="4386264"/>
            <a:ext cx="4117139" cy="102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3" name="Rectangle 2"/>
          <p:cNvSpPr/>
          <p:nvPr/>
        </p:nvSpPr>
        <p:spPr>
          <a:xfrm>
            <a:off x="5372102" y="1154413"/>
            <a:ext cx="4117139" cy="260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9" name="Title 1"/>
          <p:cNvSpPr txBox="1">
            <a:spLocks/>
          </p:cNvSpPr>
          <p:nvPr/>
        </p:nvSpPr>
        <p:spPr>
          <a:xfrm rot="16200000">
            <a:off x="-1319212" y="3795712"/>
            <a:ext cx="5143500" cy="371475"/>
          </a:xfrm>
          <a:prstGeom prst="rect">
            <a:avLst/>
          </a:prstGeom>
          <a:solidFill>
            <a:schemeClr val="accent1"/>
          </a:solidFill>
        </p:spPr>
        <p:txBody>
          <a:bodyPr anchor="ct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r>
              <a:rPr lang="en-US" sz="2100" b="1" dirty="0">
                <a:solidFill>
                  <a:schemeClr val="accent2">
                    <a:lumMod val="60000"/>
                    <a:lumOff val="40000"/>
                  </a:schemeClr>
                </a:solidFill>
                <a:latin typeface="Century Gothic" charset="0"/>
                <a:ea typeface="Century Gothic" charset="0"/>
                <a:cs typeface="Century Gothic" charset="0"/>
              </a:rPr>
              <a:t>The Climate </a:t>
            </a:r>
            <a:r>
              <a:rPr lang="en-US" sz="2250" b="1" dirty="0">
                <a:solidFill>
                  <a:schemeClr val="accent2">
                    <a:lumMod val="60000"/>
                    <a:lumOff val="40000"/>
                  </a:schemeClr>
                </a:solidFill>
                <a:latin typeface="Century Gothic" charset="0"/>
                <a:ea typeface="Century Gothic" charset="0"/>
                <a:cs typeface="Century Gothic" charset="0"/>
              </a:rPr>
              <a:t>Science</a:t>
            </a:r>
            <a:r>
              <a:rPr lang="en-US" sz="2100" b="1" dirty="0">
                <a:solidFill>
                  <a:schemeClr val="accent2">
                    <a:lumMod val="60000"/>
                    <a:lumOff val="40000"/>
                  </a:schemeClr>
                </a:solidFill>
                <a:latin typeface="Century Gothic" charset="0"/>
                <a:ea typeface="Century Gothic" charset="0"/>
                <a:cs typeface="Century Gothic" charset="0"/>
              </a:rPr>
              <a:t> Special Report </a:t>
            </a: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endParaRPr lang="en-US" sz="2100" dirty="0"/>
          </a:p>
        </p:txBody>
      </p:sp>
      <p:grpSp>
        <p:nvGrpSpPr>
          <p:cNvPr id="8" name="Group 7"/>
          <p:cNvGrpSpPr/>
          <p:nvPr/>
        </p:nvGrpSpPr>
        <p:grpSpPr>
          <a:xfrm>
            <a:off x="2362200" y="5936661"/>
            <a:ext cx="7012907" cy="540339"/>
            <a:chOff x="1216693" y="6282586"/>
            <a:chExt cx="7012907" cy="540339"/>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0875" y="6282586"/>
              <a:ext cx="2498725" cy="536207"/>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693" y="6283294"/>
              <a:ext cx="1297907" cy="5355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7032" y="6360325"/>
              <a:ext cx="2631268" cy="462600"/>
            </a:xfrm>
            <a:prstGeom prst="rect">
              <a:avLst/>
            </a:prstGeom>
          </p:spPr>
        </p:pic>
      </p:grpSp>
      <p:sp>
        <p:nvSpPr>
          <p:cNvPr id="13" name="Title 12"/>
          <p:cNvSpPr>
            <a:spLocks noGrp="1"/>
          </p:cNvSpPr>
          <p:nvPr>
            <p:ph type="title"/>
          </p:nvPr>
        </p:nvSpPr>
        <p:spPr/>
        <p:txBody>
          <a:bodyPr>
            <a:normAutofit fontScale="90000"/>
          </a:bodyPr>
          <a:lstStyle/>
          <a:p>
            <a:pPr lvl="0"/>
            <a:r>
              <a:rPr lang="en-US" dirty="0"/>
              <a:t>It’s Here: </a:t>
            </a:r>
            <a:br>
              <a:rPr lang="en-US" dirty="0"/>
            </a:br>
            <a:r>
              <a:rPr lang="en-US" dirty="0"/>
              <a:t>Climate Change Impacts in the US</a:t>
            </a:r>
          </a:p>
        </p:txBody>
      </p:sp>
      <p:sp>
        <p:nvSpPr>
          <p:cNvPr id="14" name="TextBox 13"/>
          <p:cNvSpPr txBox="1"/>
          <p:nvPr/>
        </p:nvSpPr>
        <p:spPr>
          <a:xfrm>
            <a:off x="1600200" y="1766344"/>
            <a:ext cx="5105400" cy="4062651"/>
          </a:xfrm>
          <a:prstGeom prst="rect">
            <a:avLst/>
          </a:prstGeom>
          <a:noFill/>
        </p:spPr>
        <p:txBody>
          <a:bodyPr wrap="square" rtlCol="0">
            <a:spAutoFit/>
          </a:bodyPr>
          <a:lstStyle/>
          <a:p>
            <a:r>
              <a:rPr lang="en-US" sz="2000" i="1" dirty="0"/>
              <a:t>The planet is continuing to warm. There has been no “hiatus” in warming </a:t>
            </a:r>
          </a:p>
          <a:p>
            <a:endParaRPr lang="en-US" sz="2000" dirty="0"/>
          </a:p>
          <a:p>
            <a:r>
              <a:rPr lang="en-US" sz="2000" dirty="0"/>
              <a:t>Temperatures have never stopped increasing since 1900, even though the rate of increase sped up and slowed down at various times as natural variability affected the rate of increase. </a:t>
            </a:r>
          </a:p>
          <a:p>
            <a:endParaRPr lang="en-US" sz="2000" dirty="0"/>
          </a:p>
          <a:p>
            <a:r>
              <a:rPr lang="en-US" sz="2000" dirty="0"/>
              <a:t>Focusing on short periods of slower warming can lead to false conclusions about longer-term impacts. </a:t>
            </a:r>
          </a:p>
          <a:p>
            <a:pPr marL="214313" indent="-214313" defTabSz="685800">
              <a:defRPr/>
            </a:pPr>
            <a:endParaRPr lang="en-US" sz="2000" dirty="0"/>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7200" y="357562"/>
            <a:ext cx="3802263" cy="6115306"/>
          </a:xfrm>
          <a:prstGeom prst="rect">
            <a:avLst/>
          </a:prstGeom>
        </p:spPr>
      </p:pic>
    </p:spTree>
    <p:extLst>
      <p:ext uri="{BB962C8B-B14F-4D97-AF65-F5344CB8AC3E}">
        <p14:creationId xmlns:p14="http://schemas.microsoft.com/office/powerpoint/2010/main" val="32405924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72102" y="4386264"/>
            <a:ext cx="4117139" cy="102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3" name="Rectangle 2"/>
          <p:cNvSpPr/>
          <p:nvPr/>
        </p:nvSpPr>
        <p:spPr>
          <a:xfrm>
            <a:off x="5372102" y="1154413"/>
            <a:ext cx="4117139" cy="260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9" name="Title 1"/>
          <p:cNvSpPr txBox="1">
            <a:spLocks/>
          </p:cNvSpPr>
          <p:nvPr/>
        </p:nvSpPr>
        <p:spPr>
          <a:xfrm rot="16200000">
            <a:off x="-1319212" y="3795712"/>
            <a:ext cx="5143500" cy="371475"/>
          </a:xfrm>
          <a:prstGeom prst="rect">
            <a:avLst/>
          </a:prstGeom>
          <a:solidFill>
            <a:schemeClr val="accent1"/>
          </a:solidFill>
        </p:spPr>
        <p:txBody>
          <a:bodyPr anchor="ct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r>
              <a:rPr lang="en-US" sz="2100" b="1" dirty="0">
                <a:solidFill>
                  <a:schemeClr val="accent2">
                    <a:lumMod val="60000"/>
                    <a:lumOff val="40000"/>
                  </a:schemeClr>
                </a:solidFill>
                <a:latin typeface="Century Gothic" charset="0"/>
                <a:ea typeface="Century Gothic" charset="0"/>
                <a:cs typeface="Century Gothic" charset="0"/>
              </a:rPr>
              <a:t>The Climate </a:t>
            </a:r>
            <a:r>
              <a:rPr lang="en-US" sz="2250" b="1" dirty="0">
                <a:solidFill>
                  <a:schemeClr val="accent2">
                    <a:lumMod val="60000"/>
                    <a:lumOff val="40000"/>
                  </a:schemeClr>
                </a:solidFill>
                <a:latin typeface="Century Gothic" charset="0"/>
                <a:ea typeface="Century Gothic" charset="0"/>
                <a:cs typeface="Century Gothic" charset="0"/>
              </a:rPr>
              <a:t>Science</a:t>
            </a:r>
            <a:r>
              <a:rPr lang="en-US" sz="2100" b="1" dirty="0">
                <a:solidFill>
                  <a:schemeClr val="accent2">
                    <a:lumMod val="60000"/>
                    <a:lumOff val="40000"/>
                  </a:schemeClr>
                </a:solidFill>
                <a:latin typeface="Century Gothic" charset="0"/>
                <a:ea typeface="Century Gothic" charset="0"/>
                <a:cs typeface="Century Gothic" charset="0"/>
              </a:rPr>
              <a:t> Special Report </a:t>
            </a: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endParaRPr lang="en-US" sz="2100" dirty="0"/>
          </a:p>
        </p:txBody>
      </p:sp>
      <p:grpSp>
        <p:nvGrpSpPr>
          <p:cNvPr id="8" name="Group 7"/>
          <p:cNvGrpSpPr/>
          <p:nvPr/>
        </p:nvGrpSpPr>
        <p:grpSpPr>
          <a:xfrm>
            <a:off x="2362200" y="5936661"/>
            <a:ext cx="7012907" cy="540339"/>
            <a:chOff x="1216693" y="6282586"/>
            <a:chExt cx="7012907" cy="540339"/>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0875" y="6282586"/>
              <a:ext cx="2498725" cy="536207"/>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693" y="6283294"/>
              <a:ext cx="1297907" cy="5355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7032" y="6360325"/>
              <a:ext cx="2631268" cy="462600"/>
            </a:xfrm>
            <a:prstGeom prst="rect">
              <a:avLst/>
            </a:prstGeom>
          </p:spPr>
        </p:pic>
      </p:grpSp>
      <p:sp>
        <p:nvSpPr>
          <p:cNvPr id="13" name="Title 12"/>
          <p:cNvSpPr>
            <a:spLocks noGrp="1"/>
          </p:cNvSpPr>
          <p:nvPr>
            <p:ph type="title"/>
          </p:nvPr>
        </p:nvSpPr>
        <p:spPr/>
        <p:txBody>
          <a:bodyPr>
            <a:normAutofit fontScale="90000"/>
          </a:bodyPr>
          <a:lstStyle/>
          <a:p>
            <a:pPr lvl="0"/>
            <a:r>
              <a:rPr lang="en-US" dirty="0" smtClean="0"/>
              <a:t>It’s </a:t>
            </a:r>
            <a:r>
              <a:rPr lang="en-US" dirty="0"/>
              <a:t>Here: </a:t>
            </a:r>
            <a:br>
              <a:rPr lang="en-US" dirty="0"/>
            </a:br>
            <a:r>
              <a:rPr lang="en-US" dirty="0"/>
              <a:t>Climate Change Impacts in the US</a:t>
            </a: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2325" y="1591308"/>
            <a:ext cx="5634038" cy="4037727"/>
          </a:xfrm>
          <a:prstGeom prst="rect">
            <a:avLst/>
          </a:prstGeom>
        </p:spPr>
      </p:pic>
    </p:spTree>
    <p:extLst>
      <p:ext uri="{BB962C8B-B14F-4D97-AF65-F5344CB8AC3E}">
        <p14:creationId xmlns:p14="http://schemas.microsoft.com/office/powerpoint/2010/main" val="6243686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72102" y="4386264"/>
            <a:ext cx="4117139" cy="102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3" name="Rectangle 2"/>
          <p:cNvSpPr/>
          <p:nvPr/>
        </p:nvSpPr>
        <p:spPr>
          <a:xfrm>
            <a:off x="5372102" y="1154413"/>
            <a:ext cx="4117139" cy="260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2102" y="1630662"/>
            <a:ext cx="4117139" cy="4146250"/>
          </a:xfrm>
          <a:prstGeom prst="rect">
            <a:avLst/>
          </a:prstGeom>
        </p:spPr>
      </p:pic>
      <p:sp>
        <p:nvSpPr>
          <p:cNvPr id="4" name="Rectangle 3"/>
          <p:cNvSpPr/>
          <p:nvPr/>
        </p:nvSpPr>
        <p:spPr>
          <a:xfrm>
            <a:off x="1752600" y="1715045"/>
            <a:ext cx="3237908" cy="3970318"/>
          </a:xfrm>
          <a:prstGeom prst="rect">
            <a:avLst/>
          </a:prstGeom>
        </p:spPr>
        <p:txBody>
          <a:bodyPr wrap="square">
            <a:spAutoFit/>
          </a:bodyPr>
          <a:lstStyle/>
          <a:p>
            <a:pPr lvl="0"/>
            <a:r>
              <a:rPr lang="en-US" sz="2800" dirty="0"/>
              <a:t>Heavy rainfall is increasing in intensity and frequency across the U.S. and globally and is expected to continue increasing. </a:t>
            </a:r>
          </a:p>
        </p:txBody>
      </p:sp>
      <p:sp>
        <p:nvSpPr>
          <p:cNvPr id="9" name="Title 1"/>
          <p:cNvSpPr txBox="1">
            <a:spLocks/>
          </p:cNvSpPr>
          <p:nvPr/>
        </p:nvSpPr>
        <p:spPr>
          <a:xfrm rot="16200000">
            <a:off x="-1319212" y="3795712"/>
            <a:ext cx="5143500" cy="371475"/>
          </a:xfrm>
          <a:prstGeom prst="rect">
            <a:avLst/>
          </a:prstGeom>
          <a:solidFill>
            <a:schemeClr val="accent1"/>
          </a:solidFill>
        </p:spPr>
        <p:txBody>
          <a:bodyPr anchor="ct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r>
              <a:rPr lang="en-US" sz="2100" b="1" dirty="0">
                <a:solidFill>
                  <a:schemeClr val="accent2">
                    <a:lumMod val="60000"/>
                    <a:lumOff val="40000"/>
                  </a:schemeClr>
                </a:solidFill>
                <a:latin typeface="Century Gothic" charset="0"/>
                <a:ea typeface="Century Gothic" charset="0"/>
                <a:cs typeface="Century Gothic" charset="0"/>
              </a:rPr>
              <a:t>The Climate </a:t>
            </a:r>
            <a:r>
              <a:rPr lang="en-US" sz="2250" b="1" dirty="0">
                <a:solidFill>
                  <a:schemeClr val="accent2">
                    <a:lumMod val="60000"/>
                    <a:lumOff val="40000"/>
                  </a:schemeClr>
                </a:solidFill>
                <a:latin typeface="Century Gothic" charset="0"/>
                <a:ea typeface="Century Gothic" charset="0"/>
                <a:cs typeface="Century Gothic" charset="0"/>
              </a:rPr>
              <a:t>Science</a:t>
            </a:r>
            <a:r>
              <a:rPr lang="en-US" sz="2100" b="1" dirty="0">
                <a:solidFill>
                  <a:schemeClr val="accent2">
                    <a:lumMod val="60000"/>
                    <a:lumOff val="40000"/>
                  </a:schemeClr>
                </a:solidFill>
                <a:latin typeface="Century Gothic" charset="0"/>
                <a:ea typeface="Century Gothic" charset="0"/>
                <a:cs typeface="Century Gothic" charset="0"/>
              </a:rPr>
              <a:t> Special Report </a:t>
            </a: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endParaRPr lang="en-US" sz="2100" dirty="0"/>
          </a:p>
        </p:txBody>
      </p:sp>
      <p:grpSp>
        <p:nvGrpSpPr>
          <p:cNvPr id="8" name="Group 7"/>
          <p:cNvGrpSpPr/>
          <p:nvPr/>
        </p:nvGrpSpPr>
        <p:grpSpPr>
          <a:xfrm>
            <a:off x="2362200" y="5936661"/>
            <a:ext cx="7012907" cy="540339"/>
            <a:chOff x="1216693" y="6282586"/>
            <a:chExt cx="7012907" cy="540339"/>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0875" y="6282586"/>
              <a:ext cx="2498725" cy="536207"/>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693" y="6283294"/>
              <a:ext cx="1297907" cy="53550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7032" y="6360325"/>
              <a:ext cx="2631268" cy="462600"/>
            </a:xfrm>
            <a:prstGeom prst="rect">
              <a:avLst/>
            </a:prstGeom>
          </p:spPr>
        </p:pic>
      </p:grpSp>
      <p:sp>
        <p:nvSpPr>
          <p:cNvPr id="13" name="Title 12"/>
          <p:cNvSpPr>
            <a:spLocks noGrp="1"/>
          </p:cNvSpPr>
          <p:nvPr>
            <p:ph type="title"/>
          </p:nvPr>
        </p:nvSpPr>
        <p:spPr/>
        <p:txBody>
          <a:bodyPr>
            <a:normAutofit fontScale="90000"/>
          </a:bodyPr>
          <a:lstStyle/>
          <a:p>
            <a:pPr lvl="0"/>
            <a:r>
              <a:rPr lang="en-US" dirty="0" smtClean="0"/>
              <a:t>It’s Here:</a:t>
            </a:r>
            <a:r>
              <a:rPr lang="en-US" baseline="0" dirty="0" smtClean="0"/>
              <a:t> </a:t>
            </a:r>
            <a:br>
              <a:rPr lang="en-US" baseline="0" dirty="0" smtClean="0"/>
            </a:br>
            <a:r>
              <a:rPr lang="en-US" dirty="0" smtClean="0"/>
              <a:t>Climate Change Impacts in the US</a:t>
            </a:r>
            <a:endParaRPr lang="en-US" dirty="0"/>
          </a:p>
        </p:txBody>
      </p:sp>
    </p:spTree>
    <p:extLst>
      <p:ext uri="{BB962C8B-B14F-4D97-AF65-F5344CB8AC3E}">
        <p14:creationId xmlns:p14="http://schemas.microsoft.com/office/powerpoint/2010/main" val="36354142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72102" y="4386264"/>
            <a:ext cx="4117139" cy="102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3" name="Rectangle 2"/>
          <p:cNvSpPr/>
          <p:nvPr/>
        </p:nvSpPr>
        <p:spPr>
          <a:xfrm>
            <a:off x="5372102" y="1154413"/>
            <a:ext cx="4117139" cy="260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9" name="Title 1"/>
          <p:cNvSpPr txBox="1">
            <a:spLocks/>
          </p:cNvSpPr>
          <p:nvPr/>
        </p:nvSpPr>
        <p:spPr>
          <a:xfrm rot="16200000">
            <a:off x="-1319212" y="3795712"/>
            <a:ext cx="5143500" cy="371475"/>
          </a:xfrm>
          <a:prstGeom prst="rect">
            <a:avLst/>
          </a:prstGeom>
          <a:solidFill>
            <a:schemeClr val="accent1"/>
          </a:solidFill>
        </p:spPr>
        <p:txBody>
          <a:bodyPr anchor="ct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r>
              <a:rPr lang="en-US" sz="2100" b="1" dirty="0">
                <a:solidFill>
                  <a:schemeClr val="accent2">
                    <a:lumMod val="60000"/>
                    <a:lumOff val="40000"/>
                  </a:schemeClr>
                </a:solidFill>
                <a:latin typeface="Century Gothic" charset="0"/>
                <a:ea typeface="Century Gothic" charset="0"/>
                <a:cs typeface="Century Gothic" charset="0"/>
              </a:rPr>
              <a:t>The Climate </a:t>
            </a:r>
            <a:r>
              <a:rPr lang="en-US" sz="2250" b="1" dirty="0">
                <a:solidFill>
                  <a:schemeClr val="accent2">
                    <a:lumMod val="60000"/>
                    <a:lumOff val="40000"/>
                  </a:schemeClr>
                </a:solidFill>
                <a:latin typeface="Century Gothic" charset="0"/>
                <a:ea typeface="Century Gothic" charset="0"/>
                <a:cs typeface="Century Gothic" charset="0"/>
              </a:rPr>
              <a:t>Science</a:t>
            </a:r>
            <a:r>
              <a:rPr lang="en-US" sz="2100" b="1" dirty="0">
                <a:solidFill>
                  <a:schemeClr val="accent2">
                    <a:lumMod val="60000"/>
                    <a:lumOff val="40000"/>
                  </a:schemeClr>
                </a:solidFill>
                <a:latin typeface="Century Gothic" charset="0"/>
                <a:ea typeface="Century Gothic" charset="0"/>
                <a:cs typeface="Century Gothic" charset="0"/>
              </a:rPr>
              <a:t> Special Report </a:t>
            </a: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endParaRPr lang="en-US" sz="2100" dirty="0"/>
          </a:p>
        </p:txBody>
      </p:sp>
      <p:grpSp>
        <p:nvGrpSpPr>
          <p:cNvPr id="8" name="Group 7"/>
          <p:cNvGrpSpPr/>
          <p:nvPr/>
        </p:nvGrpSpPr>
        <p:grpSpPr>
          <a:xfrm>
            <a:off x="2362200" y="5936661"/>
            <a:ext cx="7012907" cy="540339"/>
            <a:chOff x="1216693" y="6282586"/>
            <a:chExt cx="7012907" cy="540339"/>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0875" y="6282586"/>
              <a:ext cx="2498725" cy="536207"/>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693" y="6283294"/>
              <a:ext cx="1297907" cy="5355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7032" y="6360325"/>
              <a:ext cx="2631268" cy="462600"/>
            </a:xfrm>
            <a:prstGeom prst="rect">
              <a:avLst/>
            </a:prstGeom>
          </p:spPr>
        </p:pic>
      </p:grpSp>
      <p:sp>
        <p:nvSpPr>
          <p:cNvPr id="13" name="Title 12"/>
          <p:cNvSpPr>
            <a:spLocks noGrp="1"/>
          </p:cNvSpPr>
          <p:nvPr>
            <p:ph type="title"/>
          </p:nvPr>
        </p:nvSpPr>
        <p:spPr/>
        <p:txBody>
          <a:bodyPr>
            <a:normAutofit fontScale="90000"/>
          </a:bodyPr>
          <a:lstStyle/>
          <a:p>
            <a:pPr lvl="0"/>
            <a:r>
              <a:rPr lang="en-US" dirty="0"/>
              <a:t>It’s Here: </a:t>
            </a:r>
            <a:br>
              <a:rPr lang="en-US" dirty="0"/>
            </a:br>
            <a:r>
              <a:rPr lang="en-US" dirty="0"/>
              <a:t>Climate Change Impacts in the US</a:t>
            </a:r>
          </a:p>
        </p:txBody>
      </p:sp>
      <p:sp>
        <p:nvSpPr>
          <p:cNvPr id="14" name="TextBox 13"/>
          <p:cNvSpPr txBox="1"/>
          <p:nvPr/>
        </p:nvSpPr>
        <p:spPr>
          <a:xfrm>
            <a:off x="1676401" y="1653192"/>
            <a:ext cx="2553786" cy="3416320"/>
          </a:xfrm>
          <a:prstGeom prst="rect">
            <a:avLst/>
          </a:prstGeom>
          <a:noFill/>
        </p:spPr>
        <p:txBody>
          <a:bodyPr wrap="square" rtlCol="0">
            <a:spAutoFit/>
          </a:bodyPr>
          <a:lstStyle/>
          <a:p>
            <a:r>
              <a:rPr lang="en-US" sz="2400" dirty="0"/>
              <a:t>The number of large forest fires in the West and Alaska has increased and are projected to happen more often with rising temperatures. </a:t>
            </a:r>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7005" y="2058031"/>
            <a:ext cx="6092834" cy="3580769"/>
          </a:xfrm>
          <a:prstGeom prst="rect">
            <a:avLst/>
          </a:prstGeom>
        </p:spPr>
      </p:pic>
    </p:spTree>
    <p:extLst>
      <p:ext uri="{BB962C8B-B14F-4D97-AF65-F5344CB8AC3E}">
        <p14:creationId xmlns:p14="http://schemas.microsoft.com/office/powerpoint/2010/main" val="5594687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72102" y="4386264"/>
            <a:ext cx="4117139" cy="102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3" name="Rectangle 2"/>
          <p:cNvSpPr/>
          <p:nvPr/>
        </p:nvSpPr>
        <p:spPr>
          <a:xfrm>
            <a:off x="5372102" y="1154413"/>
            <a:ext cx="4117139" cy="260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9" name="Title 1"/>
          <p:cNvSpPr txBox="1">
            <a:spLocks/>
          </p:cNvSpPr>
          <p:nvPr/>
        </p:nvSpPr>
        <p:spPr>
          <a:xfrm rot="16200000">
            <a:off x="-1319212" y="3795712"/>
            <a:ext cx="5143500" cy="371475"/>
          </a:xfrm>
          <a:prstGeom prst="rect">
            <a:avLst/>
          </a:prstGeom>
          <a:solidFill>
            <a:schemeClr val="accent1"/>
          </a:solidFill>
        </p:spPr>
        <p:txBody>
          <a:bodyPr anchor="ct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r>
              <a:rPr lang="en-US" sz="2100" b="1" dirty="0">
                <a:solidFill>
                  <a:schemeClr val="accent2">
                    <a:lumMod val="60000"/>
                    <a:lumOff val="40000"/>
                  </a:schemeClr>
                </a:solidFill>
                <a:latin typeface="Century Gothic" charset="0"/>
                <a:ea typeface="Century Gothic" charset="0"/>
                <a:cs typeface="Century Gothic" charset="0"/>
              </a:rPr>
              <a:t>The Climate </a:t>
            </a:r>
            <a:r>
              <a:rPr lang="en-US" sz="2250" b="1" dirty="0">
                <a:solidFill>
                  <a:schemeClr val="accent2">
                    <a:lumMod val="60000"/>
                    <a:lumOff val="40000"/>
                  </a:schemeClr>
                </a:solidFill>
                <a:latin typeface="Century Gothic" charset="0"/>
                <a:ea typeface="Century Gothic" charset="0"/>
                <a:cs typeface="Century Gothic" charset="0"/>
              </a:rPr>
              <a:t>Science</a:t>
            </a:r>
            <a:r>
              <a:rPr lang="en-US" sz="2100" b="1" dirty="0">
                <a:solidFill>
                  <a:schemeClr val="accent2">
                    <a:lumMod val="60000"/>
                    <a:lumOff val="40000"/>
                  </a:schemeClr>
                </a:solidFill>
                <a:latin typeface="Century Gothic" charset="0"/>
                <a:ea typeface="Century Gothic" charset="0"/>
                <a:cs typeface="Century Gothic" charset="0"/>
              </a:rPr>
              <a:t> Special Report </a:t>
            </a: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endParaRPr lang="en-US" sz="2100" dirty="0"/>
          </a:p>
        </p:txBody>
      </p:sp>
      <p:grpSp>
        <p:nvGrpSpPr>
          <p:cNvPr id="8" name="Group 7"/>
          <p:cNvGrpSpPr/>
          <p:nvPr/>
        </p:nvGrpSpPr>
        <p:grpSpPr>
          <a:xfrm>
            <a:off x="2362200" y="5936661"/>
            <a:ext cx="7012907" cy="540339"/>
            <a:chOff x="1216693" y="6282586"/>
            <a:chExt cx="7012907" cy="540339"/>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0875" y="6282586"/>
              <a:ext cx="2498725" cy="536207"/>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693" y="6283294"/>
              <a:ext cx="1297907" cy="5355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7032" y="6360325"/>
              <a:ext cx="2631268" cy="462600"/>
            </a:xfrm>
            <a:prstGeom prst="rect">
              <a:avLst/>
            </a:prstGeom>
          </p:spPr>
        </p:pic>
      </p:grpSp>
      <p:sp>
        <p:nvSpPr>
          <p:cNvPr id="13" name="Title 12"/>
          <p:cNvSpPr>
            <a:spLocks noGrp="1"/>
          </p:cNvSpPr>
          <p:nvPr>
            <p:ph type="title"/>
          </p:nvPr>
        </p:nvSpPr>
        <p:spPr/>
        <p:txBody>
          <a:bodyPr>
            <a:normAutofit fontScale="90000"/>
          </a:bodyPr>
          <a:lstStyle/>
          <a:p>
            <a:pPr lvl="0"/>
            <a:r>
              <a:rPr lang="en-US" dirty="0"/>
              <a:t>It’s Here: </a:t>
            </a:r>
            <a:br>
              <a:rPr lang="en-US" dirty="0"/>
            </a:br>
            <a:r>
              <a:rPr lang="en-US" dirty="0"/>
              <a:t>Climate Change Impacts in the US</a:t>
            </a: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3037" y="1450637"/>
            <a:ext cx="5338763" cy="4569163"/>
          </a:xfrm>
          <a:prstGeom prst="rect">
            <a:avLst/>
          </a:prstGeom>
        </p:spPr>
      </p:pic>
      <p:sp>
        <p:nvSpPr>
          <p:cNvPr id="17" name="Rectangle 16"/>
          <p:cNvSpPr/>
          <p:nvPr/>
        </p:nvSpPr>
        <p:spPr>
          <a:xfrm>
            <a:off x="1828800" y="1676400"/>
            <a:ext cx="3009902" cy="4093428"/>
          </a:xfrm>
          <a:prstGeom prst="rect">
            <a:avLst/>
          </a:prstGeom>
        </p:spPr>
        <p:txBody>
          <a:bodyPr wrap="square">
            <a:spAutoFit/>
          </a:bodyPr>
          <a:lstStyle/>
          <a:p>
            <a:r>
              <a:rPr lang="en-US" sz="2000" dirty="0"/>
              <a:t>Sea-level rise has already affected the U.S. with tidal flooding </a:t>
            </a:r>
          </a:p>
          <a:p>
            <a:r>
              <a:rPr lang="en-US" sz="2000" dirty="0"/>
              <a:t>accelerating in more than 25 Atlantic and Gulf Coast cities. Global average sea-level has risen by 7-8 inches, with almost half since 1993. Human-caused climate change has added greatly to sea-level rise since 1900.</a:t>
            </a:r>
          </a:p>
        </p:txBody>
      </p:sp>
    </p:spTree>
    <p:extLst>
      <p:ext uri="{BB962C8B-B14F-4D97-AF65-F5344CB8AC3E}">
        <p14:creationId xmlns:p14="http://schemas.microsoft.com/office/powerpoint/2010/main" val="13325878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Climate </a:t>
            </a:r>
            <a:r>
              <a:rPr lang="en-US" dirty="0"/>
              <a:t>change is </a:t>
            </a:r>
            <a:r>
              <a:rPr lang="en-US" dirty="0" smtClean="0"/>
              <a:t>challenging</a:t>
            </a:r>
            <a:endParaRPr lang="en-US" dirty="0"/>
          </a:p>
        </p:txBody>
      </p:sp>
      <p:sp>
        <p:nvSpPr>
          <p:cNvPr id="3" name="Content Placeholder 2"/>
          <p:cNvSpPr>
            <a:spLocks noGrp="1"/>
          </p:cNvSpPr>
          <p:nvPr>
            <p:ph idx="1"/>
          </p:nvPr>
        </p:nvSpPr>
        <p:spPr/>
        <p:txBody>
          <a:bodyPr>
            <a:normAutofit/>
          </a:bodyPr>
          <a:lstStyle/>
          <a:p>
            <a:r>
              <a:rPr lang="en-US" dirty="0"/>
              <a:t>Responsible behaviors: numerous </a:t>
            </a:r>
            <a:r>
              <a:rPr lang="en-US" dirty="0" smtClean="0"/>
              <a:t>&amp; deeply </a:t>
            </a:r>
            <a:r>
              <a:rPr lang="en-US" dirty="0"/>
              <a:t>embedded in all aspects of life</a:t>
            </a:r>
          </a:p>
          <a:p>
            <a:r>
              <a:rPr lang="en-US" dirty="0" smtClean="0"/>
              <a:t>Magnitude: impacts of inaction and costs of action are large </a:t>
            </a:r>
            <a:endParaRPr lang="en-US" dirty="0"/>
          </a:p>
          <a:p>
            <a:r>
              <a:rPr lang="en-US" dirty="0"/>
              <a:t>Trends and </a:t>
            </a:r>
            <a:r>
              <a:rPr lang="en-US" dirty="0" smtClean="0"/>
              <a:t>timelines: population and affluence (IPAT) growing by 1.8% and 1.3% per year, technology declining by 0.7% per year</a:t>
            </a:r>
            <a:endParaRPr lang="en-US" dirty="0"/>
          </a:p>
          <a:p>
            <a:r>
              <a:rPr lang="en-US" dirty="0" smtClean="0"/>
              <a:t>Alternatives: not available or economically unattractive</a:t>
            </a:r>
            <a:endParaRPr lang="en-US" dirty="0"/>
          </a:p>
          <a:p>
            <a:r>
              <a:rPr lang="en-US" dirty="0"/>
              <a:t>Evidence that its </a:t>
            </a:r>
            <a:r>
              <a:rPr lang="en-US" dirty="0" smtClean="0"/>
              <a:t>hard: 30 years of knowledge, 20 years of policy, yet little progress</a:t>
            </a:r>
            <a:endParaRPr lang="en-US" dirty="0"/>
          </a:p>
        </p:txBody>
      </p:sp>
    </p:spTree>
    <p:extLst>
      <p:ext uri="{BB962C8B-B14F-4D97-AF65-F5344CB8AC3E}">
        <p14:creationId xmlns:p14="http://schemas.microsoft.com/office/powerpoint/2010/main" val="18254560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Climate impacts influenced by:</a:t>
            </a:r>
            <a:endParaRPr lang="en-US" dirty="0"/>
          </a:p>
        </p:txBody>
      </p:sp>
      <p:sp>
        <p:nvSpPr>
          <p:cNvPr id="4" name="Text Placeholder 3"/>
          <p:cNvSpPr>
            <a:spLocks noGrp="1"/>
          </p:cNvSpPr>
          <p:nvPr>
            <p:ph idx="1"/>
          </p:nvPr>
        </p:nvSpPr>
        <p:spPr/>
        <p:txBody>
          <a:bodyPr/>
          <a:lstStyle/>
          <a:p>
            <a:r>
              <a:rPr lang="en-US" b="1" u="sng" dirty="0" smtClean="0"/>
              <a:t>Exposure</a:t>
            </a:r>
            <a:r>
              <a:rPr lang="en-US" dirty="0" smtClean="0"/>
              <a:t> – is your community exposed to climate change: Switzerland/Bolivia vs. Bahamas/Kiribati</a:t>
            </a:r>
          </a:p>
          <a:p>
            <a:r>
              <a:rPr lang="en-US" b="1" u="sng" dirty="0" smtClean="0"/>
              <a:t>Vulnerability</a:t>
            </a:r>
            <a:r>
              <a:rPr lang="en-US" dirty="0" smtClean="0"/>
              <a:t> – factors that influence how much a climate impact hurts BEFORE your community responds</a:t>
            </a:r>
          </a:p>
          <a:p>
            <a:r>
              <a:rPr lang="en-US" b="1" u="sng" dirty="0" smtClean="0"/>
              <a:t>Adaptive capacity </a:t>
            </a:r>
            <a:r>
              <a:rPr lang="en-US" dirty="0" smtClean="0"/>
              <a:t>–resources your community has to respond to climate impacts it faces</a:t>
            </a:r>
          </a:p>
          <a:p>
            <a:r>
              <a:rPr lang="en-US" b="1" u="sng" dirty="0" smtClean="0"/>
              <a:t>Resilience</a:t>
            </a:r>
            <a:r>
              <a:rPr lang="en-US" dirty="0" smtClean="0"/>
              <a:t> – how much “pain” does your community feel AFTER it has adapted and how robust is community to a future of expected and unexpected impacts</a:t>
            </a:r>
            <a:endParaRPr lang="en-US" dirty="0"/>
          </a:p>
        </p:txBody>
      </p:sp>
    </p:spTree>
    <p:extLst>
      <p:ext uri="{BB962C8B-B14F-4D97-AF65-F5344CB8AC3E}">
        <p14:creationId xmlns:p14="http://schemas.microsoft.com/office/powerpoint/2010/main" val="36851110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 but there’s hope. </a:t>
            </a:r>
            <a:endParaRPr lang="en-US" dirty="0"/>
          </a:p>
        </p:txBody>
      </p:sp>
      <p:sp>
        <p:nvSpPr>
          <p:cNvPr id="8" name="Text Placeholder 7"/>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49</a:t>
            </a:fld>
            <a:endParaRPr lang="en-US" dirty="0"/>
          </a:p>
        </p:txBody>
      </p:sp>
    </p:spTree>
    <p:extLst>
      <p:ext uri="{BB962C8B-B14F-4D97-AF65-F5344CB8AC3E}">
        <p14:creationId xmlns:p14="http://schemas.microsoft.com/office/powerpoint/2010/main" val="11893773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More US citizens accept and are concerned about climate change (in 5 years, 41% </a:t>
            </a:r>
            <a:r>
              <a:rPr lang="en-US" dirty="0" smtClean="0">
                <a:sym typeface="Wingdings" panose="05000000000000000000" pitchFamily="2" charset="2"/>
              </a:rPr>
              <a:t> 54%)</a:t>
            </a:r>
            <a:endParaRPr lang="en-US" dirty="0"/>
          </a:p>
        </p:txBody>
      </p:sp>
      <p:pic>
        <p:nvPicPr>
          <p:cNvPr id="4" name="Picture 3"/>
          <p:cNvPicPr>
            <a:picLocks noChangeAspect="1"/>
          </p:cNvPicPr>
          <p:nvPr/>
        </p:nvPicPr>
        <p:blipFill rotWithShape="1">
          <a:blip r:embed="rId2"/>
          <a:srcRect l="9736" t="14844" r="38873" b="17969"/>
          <a:stretch/>
        </p:blipFill>
        <p:spPr>
          <a:xfrm>
            <a:off x="5505449" y="1825625"/>
            <a:ext cx="6686551" cy="4914900"/>
          </a:xfrm>
          <a:prstGeom prst="rect">
            <a:avLst/>
          </a:prstGeom>
        </p:spPr>
      </p:pic>
      <p:pic>
        <p:nvPicPr>
          <p:cNvPr id="5" name="Content Placeholder 4"/>
          <p:cNvPicPr>
            <a:picLocks noGrp="1" noChangeAspect="1"/>
          </p:cNvPicPr>
          <p:nvPr>
            <p:ph idx="1"/>
          </p:nvPr>
        </p:nvPicPr>
        <p:blipFill rotWithShape="1">
          <a:blip r:embed="rId3"/>
          <a:srcRect l="9443" t="14323" r="39166" b="17968"/>
          <a:stretch/>
        </p:blipFill>
        <p:spPr>
          <a:xfrm>
            <a:off x="-152400" y="1858282"/>
            <a:ext cx="5874256" cy="4351338"/>
          </a:xfrm>
          <a:prstGeom prst="rect">
            <a:avLst/>
          </a:prstGeom>
        </p:spPr>
      </p:pic>
    </p:spTree>
    <p:extLst>
      <p:ext uri="{BB962C8B-B14F-4D97-AF65-F5344CB8AC3E}">
        <p14:creationId xmlns:p14="http://schemas.microsoft.com/office/powerpoint/2010/main" val="24599916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938" y="1905000"/>
            <a:ext cx="6230880" cy="2895600"/>
          </a:xfrm>
          <a:prstGeom prst="rect">
            <a:avLst/>
          </a:prstGeom>
        </p:spPr>
      </p:pic>
      <p:sp>
        <p:nvSpPr>
          <p:cNvPr id="4" name="Rectangle 3"/>
          <p:cNvSpPr/>
          <p:nvPr/>
        </p:nvSpPr>
        <p:spPr>
          <a:xfrm>
            <a:off x="1600200" y="1524000"/>
            <a:ext cx="3733800" cy="4832092"/>
          </a:xfrm>
          <a:prstGeom prst="rect">
            <a:avLst/>
          </a:prstGeom>
        </p:spPr>
        <p:txBody>
          <a:bodyPr wrap="square">
            <a:spAutoFit/>
          </a:bodyPr>
          <a:lstStyle/>
          <a:p>
            <a:r>
              <a:rPr lang="en-US" sz="2800" dirty="0" smtClean="0"/>
              <a:t>Size of </a:t>
            </a:r>
            <a:r>
              <a:rPr lang="en-US" sz="2800" b="1" u="sng" dirty="0"/>
              <a:t>future</a:t>
            </a:r>
            <a:r>
              <a:rPr lang="en-US" sz="2800" dirty="0"/>
              <a:t> climate impacts depends on </a:t>
            </a:r>
            <a:r>
              <a:rPr lang="en-US" sz="2800" dirty="0" smtClean="0"/>
              <a:t>our emissions </a:t>
            </a:r>
            <a:r>
              <a:rPr lang="en-US" sz="2800" b="1" u="sng" dirty="0" smtClean="0"/>
              <a:t>now</a:t>
            </a:r>
            <a:r>
              <a:rPr lang="en-US" sz="2800" dirty="0" smtClean="0"/>
              <a:t>.</a:t>
            </a:r>
            <a:endParaRPr lang="en-US" sz="2800" dirty="0"/>
          </a:p>
          <a:p>
            <a:endParaRPr lang="en-US" sz="2800" dirty="0"/>
          </a:p>
          <a:p>
            <a:r>
              <a:rPr lang="en-US" sz="2800" dirty="0" smtClean="0"/>
              <a:t>We </a:t>
            </a:r>
            <a:r>
              <a:rPr lang="en-US" sz="2800" dirty="0" err="1" smtClean="0"/>
              <a:t>canNOT</a:t>
            </a:r>
            <a:r>
              <a:rPr lang="en-US" sz="2800" dirty="0" smtClean="0"/>
              <a:t> prevent some warming but, with action now, we CAN keep 2100 temperatures to only 4° </a:t>
            </a:r>
            <a:r>
              <a:rPr lang="en-US" sz="2800" dirty="0"/>
              <a:t>F </a:t>
            </a:r>
            <a:r>
              <a:rPr lang="en-US" sz="2800" dirty="0" smtClean="0"/>
              <a:t>above now instead of 9° </a:t>
            </a:r>
            <a:r>
              <a:rPr lang="en-US" sz="2800" dirty="0"/>
              <a:t>F </a:t>
            </a:r>
            <a:r>
              <a:rPr lang="en-US" sz="2800" dirty="0" smtClean="0"/>
              <a:t>above now</a:t>
            </a:r>
            <a:endParaRPr lang="en-US" sz="2800" dirty="0"/>
          </a:p>
        </p:txBody>
      </p:sp>
      <p:sp>
        <p:nvSpPr>
          <p:cNvPr id="5" name="Title 1"/>
          <p:cNvSpPr txBox="1">
            <a:spLocks/>
          </p:cNvSpPr>
          <p:nvPr/>
        </p:nvSpPr>
        <p:spPr>
          <a:xfrm rot="16200000">
            <a:off x="-1395412" y="3910013"/>
            <a:ext cx="5143500" cy="371475"/>
          </a:xfrm>
          <a:prstGeom prst="rect">
            <a:avLst/>
          </a:prstGeom>
          <a:solidFill>
            <a:schemeClr val="accent1"/>
          </a:solidFill>
        </p:spPr>
        <p:txBody>
          <a:bodyPr anchor="ct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r>
              <a:rPr lang="en-US" sz="2100" b="1" dirty="0">
                <a:solidFill>
                  <a:schemeClr val="accent2">
                    <a:lumMod val="60000"/>
                    <a:lumOff val="40000"/>
                  </a:schemeClr>
                </a:solidFill>
                <a:latin typeface="Century Gothic" charset="0"/>
                <a:ea typeface="Century Gothic" charset="0"/>
                <a:cs typeface="Century Gothic" charset="0"/>
              </a:rPr>
              <a:t>The Climate Science </a:t>
            </a:r>
            <a:r>
              <a:rPr lang="en-US" sz="2250" b="1" dirty="0">
                <a:solidFill>
                  <a:schemeClr val="accent2">
                    <a:lumMod val="60000"/>
                    <a:lumOff val="40000"/>
                  </a:schemeClr>
                </a:solidFill>
                <a:latin typeface="Century Gothic" charset="0"/>
                <a:ea typeface="Century Gothic" charset="0"/>
                <a:cs typeface="Century Gothic" charset="0"/>
              </a:rPr>
              <a:t>Special</a:t>
            </a:r>
            <a:r>
              <a:rPr lang="en-US" sz="2100" b="1" dirty="0">
                <a:solidFill>
                  <a:schemeClr val="accent2">
                    <a:lumMod val="60000"/>
                    <a:lumOff val="40000"/>
                  </a:schemeClr>
                </a:solidFill>
                <a:latin typeface="Century Gothic" charset="0"/>
                <a:ea typeface="Century Gothic" charset="0"/>
                <a:cs typeface="Century Gothic" charset="0"/>
              </a:rPr>
              <a:t> Report </a:t>
            </a:r>
            <a:r>
              <a:rPr lang="en-US" sz="2100" b="1" dirty="0">
                <a:solidFill>
                  <a:schemeClr val="accent5">
                    <a:lumMod val="60000"/>
                    <a:lumOff val="40000"/>
                  </a:schemeClr>
                </a:solidFill>
                <a:latin typeface="Century Gothic" charset="0"/>
                <a:ea typeface="Century Gothic" charset="0"/>
                <a:cs typeface="Century Gothic" charset="0"/>
              </a:rPr>
              <a:t/>
            </a:r>
            <a:br>
              <a:rPr lang="en-US" sz="2100" b="1" dirty="0">
                <a:solidFill>
                  <a:schemeClr val="accent5">
                    <a:lumMod val="60000"/>
                    <a:lumOff val="40000"/>
                  </a:schemeClr>
                </a:solidFill>
                <a:latin typeface="Century Gothic" charset="0"/>
                <a:ea typeface="Century Gothic" charset="0"/>
                <a:cs typeface="Century Gothic" charset="0"/>
              </a:rPr>
            </a:br>
            <a:endParaRPr lang="en-US" sz="2100" dirty="0"/>
          </a:p>
        </p:txBody>
      </p:sp>
      <p:grpSp>
        <p:nvGrpSpPr>
          <p:cNvPr id="6" name="Group 5"/>
          <p:cNvGrpSpPr/>
          <p:nvPr/>
        </p:nvGrpSpPr>
        <p:grpSpPr>
          <a:xfrm>
            <a:off x="2740694" y="6282587"/>
            <a:ext cx="7012907" cy="540339"/>
            <a:chOff x="1216693" y="6282586"/>
            <a:chExt cx="7012907" cy="540339"/>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0875" y="6282586"/>
              <a:ext cx="2498725" cy="53620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693" y="6283294"/>
              <a:ext cx="1297907" cy="53550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7032" y="6360325"/>
              <a:ext cx="2631268" cy="462600"/>
            </a:xfrm>
            <a:prstGeom prst="rect">
              <a:avLst/>
            </a:prstGeom>
          </p:spPr>
        </p:pic>
      </p:grpSp>
      <p:sp>
        <p:nvSpPr>
          <p:cNvPr id="12" name="Title 11"/>
          <p:cNvSpPr>
            <a:spLocks noGrp="1"/>
          </p:cNvSpPr>
          <p:nvPr>
            <p:ph type="title"/>
          </p:nvPr>
        </p:nvSpPr>
        <p:spPr>
          <a:xfrm>
            <a:off x="609600" y="381000"/>
            <a:ext cx="10972800" cy="1143000"/>
          </a:xfrm>
        </p:spPr>
        <p:txBody>
          <a:bodyPr>
            <a:normAutofit/>
          </a:bodyPr>
          <a:lstStyle/>
          <a:p>
            <a:r>
              <a:rPr lang="en-US" dirty="0" smtClean="0"/>
              <a:t>Our choices CAN make a </a:t>
            </a:r>
            <a:r>
              <a:rPr lang="en-US" dirty="0" err="1" smtClean="0"/>
              <a:t>diffference</a:t>
            </a:r>
            <a:endParaRPr lang="en-US" dirty="0"/>
          </a:p>
        </p:txBody>
      </p:sp>
    </p:spTree>
    <p:extLst>
      <p:ext uri="{BB962C8B-B14F-4D97-AF65-F5344CB8AC3E}">
        <p14:creationId xmlns:p14="http://schemas.microsoft.com/office/powerpoint/2010/main" val="40628688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Models of Human causes of Climate Change</a:t>
            </a:r>
            <a:br>
              <a:rPr lang="en-US" dirty="0" smtClean="0"/>
            </a:br>
            <a:r>
              <a:rPr lang="en-US" dirty="0" smtClean="0"/>
              <a:t>and implications for action</a:t>
            </a:r>
            <a:endParaRPr lang="en-US" dirty="0"/>
          </a:p>
        </p:txBody>
      </p:sp>
      <p:sp>
        <p:nvSpPr>
          <p:cNvPr id="4" name="Content Placeholder 3"/>
          <p:cNvSpPr>
            <a:spLocks noGrp="1"/>
          </p:cNvSpPr>
          <p:nvPr>
            <p:ph idx="1"/>
          </p:nvPr>
        </p:nvSpPr>
        <p:spPr/>
        <p:txBody>
          <a:bodyPr/>
          <a:lstStyle/>
          <a:p>
            <a:endParaRPr lang="en-US"/>
          </a:p>
        </p:txBody>
      </p:sp>
      <p:sp>
        <p:nvSpPr>
          <p:cNvPr id="5" name="Rectangle 4"/>
          <p:cNvSpPr/>
          <p:nvPr/>
        </p:nvSpPr>
        <p:spPr>
          <a:xfrm>
            <a:off x="8458200" y="3407229"/>
            <a:ext cx="1981200" cy="12192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Impact</a:t>
            </a:r>
          </a:p>
          <a:p>
            <a:pPr algn="ctr"/>
            <a:r>
              <a:rPr lang="en-US" dirty="0"/>
              <a:t>(CO2 Emissions)</a:t>
            </a:r>
          </a:p>
        </p:txBody>
      </p:sp>
      <p:sp>
        <p:nvSpPr>
          <p:cNvPr id="7" name="Oval 6"/>
          <p:cNvSpPr/>
          <p:nvPr/>
        </p:nvSpPr>
        <p:spPr>
          <a:xfrm>
            <a:off x="4953000" y="1730829"/>
            <a:ext cx="23622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Population</a:t>
            </a:r>
          </a:p>
          <a:p>
            <a:pPr algn="ctr"/>
            <a:r>
              <a:rPr lang="en-US" dirty="0" smtClean="0"/>
              <a:t>(people)</a:t>
            </a:r>
            <a:endParaRPr lang="en-US" dirty="0"/>
          </a:p>
        </p:txBody>
      </p:sp>
      <p:sp>
        <p:nvSpPr>
          <p:cNvPr id="8" name="Oval 7"/>
          <p:cNvSpPr/>
          <p:nvPr/>
        </p:nvSpPr>
        <p:spPr>
          <a:xfrm>
            <a:off x="4953000" y="3407229"/>
            <a:ext cx="2514600" cy="1143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Affluence</a:t>
            </a:r>
          </a:p>
          <a:p>
            <a:pPr algn="ctr"/>
            <a:r>
              <a:rPr lang="en-US" dirty="0"/>
              <a:t>($GDP/person)</a:t>
            </a:r>
          </a:p>
        </p:txBody>
      </p:sp>
      <p:sp>
        <p:nvSpPr>
          <p:cNvPr id="9" name="Oval 8"/>
          <p:cNvSpPr/>
          <p:nvPr/>
        </p:nvSpPr>
        <p:spPr>
          <a:xfrm>
            <a:off x="4953000" y="5007429"/>
            <a:ext cx="2362200" cy="11430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Technology</a:t>
            </a:r>
          </a:p>
          <a:p>
            <a:pPr algn="ctr"/>
            <a:r>
              <a:rPr lang="en-US" dirty="0" smtClean="0"/>
              <a:t>(CO2/$GDP)</a:t>
            </a:r>
            <a:endParaRPr lang="en-US" dirty="0"/>
          </a:p>
        </p:txBody>
      </p:sp>
      <p:cxnSp>
        <p:nvCxnSpPr>
          <p:cNvPr id="11" name="Straight Arrow Connector 10"/>
          <p:cNvCxnSpPr>
            <a:stCxn id="7" idx="5"/>
          </p:cNvCxnSpPr>
          <p:nvPr/>
        </p:nvCxnSpPr>
        <p:spPr>
          <a:xfrm>
            <a:off x="6969264" y="2706441"/>
            <a:ext cx="1488936" cy="9293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6"/>
            <a:endCxn id="5" idx="1"/>
          </p:cNvCxnSpPr>
          <p:nvPr/>
        </p:nvCxnSpPr>
        <p:spPr>
          <a:xfrm>
            <a:off x="7467600" y="3978729"/>
            <a:ext cx="990600" cy="381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6"/>
          </p:cNvCxnSpPr>
          <p:nvPr/>
        </p:nvCxnSpPr>
        <p:spPr>
          <a:xfrm flipV="1">
            <a:off x="7315200" y="4321629"/>
            <a:ext cx="1143000" cy="12573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7" idx="2"/>
          </p:cNvCxnSpPr>
          <p:nvPr/>
        </p:nvCxnSpPr>
        <p:spPr>
          <a:xfrm>
            <a:off x="3352800" y="1647135"/>
            <a:ext cx="1600200" cy="65519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7" idx="2"/>
          </p:cNvCxnSpPr>
          <p:nvPr/>
        </p:nvCxnSpPr>
        <p:spPr>
          <a:xfrm flipV="1">
            <a:off x="3352800" y="2302329"/>
            <a:ext cx="1600200" cy="149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7" idx="2"/>
          </p:cNvCxnSpPr>
          <p:nvPr/>
        </p:nvCxnSpPr>
        <p:spPr>
          <a:xfrm flipV="1">
            <a:off x="3352800" y="2302329"/>
            <a:ext cx="1600200" cy="6477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1905000" y="1429777"/>
            <a:ext cx="1447800" cy="4534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33" name="Rounded Rectangle 32"/>
          <p:cNvSpPr/>
          <p:nvPr/>
        </p:nvSpPr>
        <p:spPr>
          <a:xfrm>
            <a:off x="1905000" y="2093275"/>
            <a:ext cx="1447800" cy="4534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34" name="Rounded Rectangle 33"/>
          <p:cNvSpPr/>
          <p:nvPr/>
        </p:nvSpPr>
        <p:spPr>
          <a:xfrm>
            <a:off x="1905000" y="2725177"/>
            <a:ext cx="1447800" cy="4534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cxnSp>
        <p:nvCxnSpPr>
          <p:cNvPr id="36" name="Straight Arrow Connector 35"/>
          <p:cNvCxnSpPr/>
          <p:nvPr/>
        </p:nvCxnSpPr>
        <p:spPr>
          <a:xfrm>
            <a:off x="3352800" y="3475936"/>
            <a:ext cx="1600200" cy="582741"/>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3352800" y="4058677"/>
            <a:ext cx="1600200" cy="87441"/>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3352800" y="4058677"/>
            <a:ext cx="1600200" cy="720153"/>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39" name="Rounded Rectangle 38"/>
          <p:cNvSpPr/>
          <p:nvPr/>
        </p:nvSpPr>
        <p:spPr>
          <a:xfrm>
            <a:off x="1905000" y="3258577"/>
            <a:ext cx="1447800" cy="453453"/>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40" name="Rounded Rectangle 39"/>
          <p:cNvSpPr/>
          <p:nvPr/>
        </p:nvSpPr>
        <p:spPr>
          <a:xfrm>
            <a:off x="1905000" y="3922075"/>
            <a:ext cx="1447800" cy="453453"/>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41" name="Rounded Rectangle 40"/>
          <p:cNvSpPr/>
          <p:nvPr/>
        </p:nvSpPr>
        <p:spPr>
          <a:xfrm>
            <a:off x="1905000" y="4553977"/>
            <a:ext cx="1447800" cy="453453"/>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cxnSp>
        <p:nvCxnSpPr>
          <p:cNvPr id="42" name="Straight Arrow Connector 41"/>
          <p:cNvCxnSpPr>
            <a:endCxn id="9" idx="2"/>
          </p:cNvCxnSpPr>
          <p:nvPr/>
        </p:nvCxnSpPr>
        <p:spPr>
          <a:xfrm>
            <a:off x="3352800" y="5304735"/>
            <a:ext cx="1600200" cy="27419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9" idx="2"/>
          </p:cNvCxnSpPr>
          <p:nvPr/>
        </p:nvCxnSpPr>
        <p:spPr>
          <a:xfrm flipV="1">
            <a:off x="3352800" y="5578929"/>
            <a:ext cx="1600200" cy="3959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9" idx="2"/>
          </p:cNvCxnSpPr>
          <p:nvPr/>
        </p:nvCxnSpPr>
        <p:spPr>
          <a:xfrm flipV="1">
            <a:off x="3352800" y="5578929"/>
            <a:ext cx="1600200" cy="10287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1905000" y="5087377"/>
            <a:ext cx="1447800" cy="45345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46" name="Rounded Rectangle 45"/>
          <p:cNvSpPr/>
          <p:nvPr/>
        </p:nvSpPr>
        <p:spPr>
          <a:xfrm>
            <a:off x="1905000" y="5750875"/>
            <a:ext cx="1447800" cy="45345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47" name="Rounded Rectangle 46"/>
          <p:cNvSpPr/>
          <p:nvPr/>
        </p:nvSpPr>
        <p:spPr>
          <a:xfrm>
            <a:off x="1905000" y="6382777"/>
            <a:ext cx="1447800" cy="45345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Tree>
    <p:extLst>
      <p:ext uri="{BB962C8B-B14F-4D97-AF65-F5344CB8AC3E}">
        <p14:creationId xmlns:p14="http://schemas.microsoft.com/office/powerpoint/2010/main" val="35131916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Technological solutions alone may be inadequate</a:t>
            </a:r>
          </a:p>
        </p:txBody>
      </p:sp>
      <p:sp>
        <p:nvSpPr>
          <p:cNvPr id="3" name="Content Placeholder 2"/>
          <p:cNvSpPr>
            <a:spLocks noGrp="1"/>
          </p:cNvSpPr>
          <p:nvPr>
            <p:ph idx="1"/>
          </p:nvPr>
        </p:nvSpPr>
        <p:spPr/>
        <p:txBody>
          <a:bodyPr/>
          <a:lstStyle/>
          <a:p>
            <a:r>
              <a:rPr lang="en-US" dirty="0" smtClean="0"/>
              <a:t>3% per year net growth due to population and affluence requires 3% per year net decline from technology (CO2/$) to </a:t>
            </a:r>
            <a:r>
              <a:rPr lang="en-US" b="1" i="1" u="sng" dirty="0" smtClean="0"/>
              <a:t>stabilize</a:t>
            </a:r>
            <a:r>
              <a:rPr lang="en-US" dirty="0"/>
              <a:t> </a:t>
            </a:r>
            <a:r>
              <a:rPr lang="en-US" dirty="0" smtClean="0"/>
              <a:t>emissions</a:t>
            </a:r>
          </a:p>
          <a:p>
            <a:r>
              <a:rPr lang="en-US" dirty="0" smtClean="0"/>
              <a:t>Meeting 80% reduction by 2100 requires 2% per year further reduction in emissions</a:t>
            </a:r>
          </a:p>
          <a:p>
            <a:r>
              <a:rPr lang="en-US" dirty="0" smtClean="0"/>
              <a:t>Technology must generate </a:t>
            </a:r>
            <a:r>
              <a:rPr lang="en-US" b="1" i="1" u="sng" dirty="0" smtClean="0"/>
              <a:t>ongoing</a:t>
            </a:r>
            <a:r>
              <a:rPr lang="en-US" i="1" dirty="0" smtClean="0"/>
              <a:t> </a:t>
            </a:r>
            <a:r>
              <a:rPr lang="en-US" dirty="0" smtClean="0"/>
              <a:t>5% </a:t>
            </a:r>
            <a:r>
              <a:rPr lang="en-US" b="1" i="1" u="sng" dirty="0" smtClean="0"/>
              <a:t>per year</a:t>
            </a:r>
            <a:r>
              <a:rPr lang="en-US" b="1" u="sng" dirty="0" smtClean="0"/>
              <a:t> </a:t>
            </a:r>
            <a:r>
              <a:rPr lang="en-US" dirty="0" smtClean="0"/>
              <a:t>emission reductions to achieve required reductions but currently below 1% per year</a:t>
            </a:r>
          </a:p>
        </p:txBody>
      </p:sp>
      <p:sp>
        <p:nvSpPr>
          <p:cNvPr id="4" name="Slide Number Placeholder 3"/>
          <p:cNvSpPr>
            <a:spLocks noGrp="1"/>
          </p:cNvSpPr>
          <p:nvPr>
            <p:ph type="sldNum" sz="quarter" idx="12"/>
          </p:nvPr>
        </p:nvSpPr>
        <p:spPr/>
        <p:txBody>
          <a:bodyPr/>
          <a:lstStyle/>
          <a:p>
            <a:fld id="{660DAF25-7C8E-4C28-B058-51ABA35A18F8}" type="slidenum">
              <a:rPr lang="en-US" smtClean="0"/>
              <a:pPr/>
              <a:t>53</a:t>
            </a:fld>
            <a:endParaRPr lang="en-US" dirty="0"/>
          </a:p>
        </p:txBody>
      </p:sp>
    </p:spTree>
    <p:extLst>
      <p:ext uri="{BB962C8B-B14F-4D97-AF65-F5344CB8AC3E}">
        <p14:creationId xmlns:p14="http://schemas.microsoft.com/office/powerpoint/2010/main" val="261639586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Changing Population Growth</a:t>
            </a:r>
            <a:endParaRPr lang="en-US" dirty="0"/>
          </a:p>
        </p:txBody>
      </p:sp>
      <p:sp>
        <p:nvSpPr>
          <p:cNvPr id="3" name="Content Placeholder 2"/>
          <p:cNvSpPr>
            <a:spLocks noGrp="1"/>
          </p:cNvSpPr>
          <p:nvPr>
            <p:ph idx="1"/>
          </p:nvPr>
        </p:nvSpPr>
        <p:spPr/>
        <p:txBody>
          <a:bodyPr>
            <a:normAutofit fontScale="92500" lnSpcReduction="10000"/>
          </a:bodyPr>
          <a:lstStyle/>
          <a:p>
            <a:r>
              <a:rPr lang="en-US" smtClean="0"/>
              <a:t>Some policies do influence population size, fertility</a:t>
            </a:r>
          </a:p>
          <a:p>
            <a:pPr lvl="1"/>
            <a:r>
              <a:rPr lang="en-US" smtClean="0"/>
              <a:t>Educating women</a:t>
            </a:r>
          </a:p>
          <a:p>
            <a:pPr lvl="1"/>
            <a:r>
              <a:rPr lang="en-US" smtClean="0"/>
              <a:t>Chinese one child policy (China 1.7/woman) </a:t>
            </a:r>
          </a:p>
          <a:p>
            <a:pPr lvl="1"/>
            <a:r>
              <a:rPr lang="en-US" smtClean="0"/>
              <a:t>French pro-natalist policy (France 1.98/woman vs.  UK 1.66/woman)</a:t>
            </a:r>
          </a:p>
          <a:p>
            <a:pPr lvl="1"/>
            <a:r>
              <a:rPr lang="en-US" smtClean="0"/>
              <a:t>Catholic position on contraception</a:t>
            </a:r>
          </a:p>
          <a:p>
            <a:r>
              <a:rPr lang="en-US" smtClean="0"/>
              <a:t>So do social norms</a:t>
            </a:r>
          </a:p>
          <a:p>
            <a:pPr lvl="1"/>
            <a:r>
              <a:rPr lang="en-US" smtClean="0"/>
              <a:t>“When are you going to have kids?”</a:t>
            </a:r>
          </a:p>
          <a:p>
            <a:pPr lvl="1"/>
            <a:r>
              <a:rPr lang="en-US" smtClean="0"/>
              <a:t>“I wonder why they don’t have any kids?”</a:t>
            </a:r>
          </a:p>
          <a:p>
            <a:pPr lvl="1"/>
            <a:r>
              <a:rPr lang="en-US" smtClean="0"/>
              <a:t>“Congratulations on your new baby!”</a:t>
            </a:r>
          </a:p>
          <a:p>
            <a:pPr lvl="1"/>
            <a:r>
              <a:rPr lang="en-US" smtClean="0"/>
              <a:t>“I want to live a nice long life.”</a:t>
            </a:r>
          </a:p>
          <a:p>
            <a:r>
              <a:rPr lang="en-US" smtClean="0"/>
              <a:t>Yet population appears “off limits” politically (not mentioned at Copenhagen)</a:t>
            </a:r>
            <a:endParaRPr lang="en-US" dirty="0"/>
          </a:p>
        </p:txBody>
      </p:sp>
      <p:sp>
        <p:nvSpPr>
          <p:cNvPr id="4" name="TextBox 3"/>
          <p:cNvSpPr txBox="1"/>
          <p:nvPr/>
        </p:nvSpPr>
        <p:spPr>
          <a:xfrm>
            <a:off x="1828800" y="6248401"/>
            <a:ext cx="8610600" cy="461665"/>
          </a:xfrm>
          <a:prstGeom prst="rect">
            <a:avLst/>
          </a:prstGeom>
          <a:noFill/>
        </p:spPr>
        <p:txBody>
          <a:bodyPr wrap="square" rtlCol="0">
            <a:spAutoFit/>
          </a:bodyPr>
          <a:lstStyle/>
          <a:p>
            <a:r>
              <a:rPr lang="en-US" sz="1200" dirty="0"/>
              <a:t>Sources: </a:t>
            </a:r>
            <a:r>
              <a:rPr lang="en-US" sz="1200" dirty="0">
                <a:hlinkClick r:id="rId2"/>
              </a:rPr>
              <a:t>http://newedexcelgeography.blogspot.com/2008/01/france-pro-natalist-policy.html</a:t>
            </a:r>
            <a:endParaRPr lang="en-US" sz="1200" dirty="0"/>
          </a:p>
          <a:p>
            <a:r>
              <a:rPr lang="en-US" sz="1200" dirty="0">
                <a:hlinkClick r:id="rId3"/>
              </a:rPr>
              <a:t>http://www.vatican.va/holy_father/paul_vi/encyclicals/documents/hf_p-vi_enc_25071968_humanae-vitae_en.html</a:t>
            </a:r>
          </a:p>
        </p:txBody>
      </p:sp>
    </p:spTree>
    <p:extLst>
      <p:ext uri="{BB962C8B-B14F-4D97-AF65-F5344CB8AC3E}">
        <p14:creationId xmlns:p14="http://schemas.microsoft.com/office/powerpoint/2010/main" val="5948790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Changing Affluence Growth</a:t>
            </a:r>
            <a:endParaRPr lang="en-US" dirty="0"/>
          </a:p>
        </p:txBody>
      </p:sp>
      <p:sp>
        <p:nvSpPr>
          <p:cNvPr id="3" name="Content Placeholder 2"/>
          <p:cNvSpPr>
            <a:spLocks noGrp="1"/>
          </p:cNvSpPr>
          <p:nvPr>
            <p:ph idx="1"/>
          </p:nvPr>
        </p:nvSpPr>
        <p:spPr/>
        <p:txBody>
          <a:bodyPr>
            <a:normAutofit fontScale="92500" lnSpcReduction="20000"/>
          </a:bodyPr>
          <a:lstStyle/>
          <a:p>
            <a:r>
              <a:rPr lang="en-US" smtClean="0"/>
              <a:t>Some policies do influence consumption patterns</a:t>
            </a:r>
          </a:p>
          <a:p>
            <a:pPr lvl="1"/>
            <a:r>
              <a:rPr lang="en-US" smtClean="0"/>
              <a:t>Buddhist monks</a:t>
            </a:r>
          </a:p>
          <a:p>
            <a:pPr lvl="1"/>
            <a:r>
              <a:rPr lang="en-US" smtClean="0"/>
              <a:t>Jewish observance of Shabbat</a:t>
            </a:r>
          </a:p>
          <a:p>
            <a:pPr lvl="1"/>
            <a:r>
              <a:rPr lang="en-US" smtClean="0"/>
              <a:t>Mormon tithing</a:t>
            </a:r>
          </a:p>
          <a:p>
            <a:pPr lvl="1"/>
            <a:r>
              <a:rPr lang="en-US" smtClean="0"/>
              <a:t>Voluntary simplicity: “frugality of consumption”</a:t>
            </a:r>
          </a:p>
          <a:p>
            <a:r>
              <a:rPr lang="en-US" smtClean="0"/>
              <a:t>So do social norms</a:t>
            </a:r>
          </a:p>
          <a:p>
            <a:pPr lvl="1"/>
            <a:r>
              <a:rPr lang="en-US" smtClean="0"/>
              <a:t>“More, More, More said the baby.”</a:t>
            </a:r>
          </a:p>
          <a:p>
            <a:pPr lvl="1"/>
            <a:r>
              <a:rPr lang="en-US" smtClean="0"/>
              <a:t>“I want a better life for my kids.”</a:t>
            </a:r>
          </a:p>
          <a:p>
            <a:pPr lvl="1"/>
            <a:r>
              <a:rPr lang="en-US" smtClean="0"/>
              <a:t>“I need a raise.”</a:t>
            </a:r>
          </a:p>
          <a:p>
            <a:pPr lvl="1"/>
            <a:r>
              <a:rPr lang="en-US" smtClean="0"/>
              <a:t>“I need a vacation.”</a:t>
            </a:r>
          </a:p>
          <a:p>
            <a:r>
              <a:rPr lang="en-US" smtClean="0"/>
              <a:t>Yet affluence also appears “off limits” politically (though see “Confronting Consumption”)</a:t>
            </a:r>
            <a:endParaRPr lang="en-US" dirty="0" smtClean="0"/>
          </a:p>
        </p:txBody>
      </p:sp>
      <p:sp>
        <p:nvSpPr>
          <p:cNvPr id="4" name="TextBox 3"/>
          <p:cNvSpPr txBox="1"/>
          <p:nvPr/>
        </p:nvSpPr>
        <p:spPr>
          <a:xfrm>
            <a:off x="1905000" y="6172200"/>
            <a:ext cx="8229600" cy="369332"/>
          </a:xfrm>
          <a:prstGeom prst="rect">
            <a:avLst/>
          </a:prstGeom>
          <a:noFill/>
        </p:spPr>
        <p:txBody>
          <a:bodyPr wrap="square" rtlCol="0">
            <a:spAutoFit/>
          </a:bodyPr>
          <a:lstStyle/>
          <a:p>
            <a:r>
              <a:rPr lang="en-US" dirty="0"/>
              <a:t>Source: </a:t>
            </a:r>
            <a:r>
              <a:rPr lang="en-US" dirty="0">
                <a:hlinkClick r:id="rId2"/>
              </a:rPr>
              <a:t>http://www.simpleliving.net/voluntary_simplicity_part_1.asp</a:t>
            </a:r>
            <a:r>
              <a:rPr lang="en-US" dirty="0"/>
              <a:t> </a:t>
            </a:r>
          </a:p>
        </p:txBody>
      </p:sp>
    </p:spTree>
    <p:extLst>
      <p:ext uri="{BB962C8B-B14F-4D97-AF65-F5344CB8AC3E}">
        <p14:creationId xmlns:p14="http://schemas.microsoft.com/office/powerpoint/2010/main" val="33953240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are </a:t>
            </a:r>
            <a:r>
              <a:rPr lang="en-US" b="1" u="sng" dirty="0" smtClean="0"/>
              <a:t>policy</a:t>
            </a:r>
            <a:r>
              <a:rPr lang="en-US" dirty="0" smtClean="0"/>
              <a:t> options?</a:t>
            </a:r>
            <a:endParaRPr lang="en-US" dirty="0"/>
          </a:p>
        </p:txBody>
      </p:sp>
      <p:sp>
        <p:nvSpPr>
          <p:cNvPr id="2" name="Content Placeholder 1"/>
          <p:cNvSpPr>
            <a:spLocks noGrp="1"/>
          </p:cNvSpPr>
          <p:nvPr>
            <p:ph idx="1"/>
          </p:nvPr>
        </p:nvSpPr>
        <p:spPr/>
        <p:txBody>
          <a:bodyPr/>
          <a:lstStyle/>
          <a:p>
            <a:r>
              <a:rPr lang="en-US" dirty="0" smtClean="0"/>
              <a:t>Mitigation</a:t>
            </a:r>
          </a:p>
          <a:p>
            <a:r>
              <a:rPr lang="en-US" dirty="0" smtClean="0"/>
              <a:t>Adaptation</a:t>
            </a:r>
          </a:p>
          <a:p>
            <a:r>
              <a:rPr lang="en-US" dirty="0" smtClean="0"/>
              <a:t>Geo-engineering</a:t>
            </a:r>
          </a:p>
          <a:p>
            <a:r>
              <a:rPr lang="en-US" dirty="0" smtClean="0"/>
              <a:t>Grieving</a:t>
            </a:r>
            <a:r>
              <a:rPr lang="en-US" baseline="0" dirty="0" smtClean="0"/>
              <a:t> and l</a:t>
            </a:r>
            <a:r>
              <a:rPr lang="en-US" dirty="0" smtClean="0"/>
              <a:t>oss</a:t>
            </a:r>
            <a:endParaRPr lang="en-US" dirty="0"/>
          </a:p>
        </p:txBody>
      </p:sp>
    </p:spTree>
    <p:extLst>
      <p:ext uri="{BB962C8B-B14F-4D97-AF65-F5344CB8AC3E}">
        <p14:creationId xmlns:p14="http://schemas.microsoft.com/office/powerpoint/2010/main" val="368984478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What is being done?</a:t>
            </a:r>
            <a:br>
              <a:rPr lang="en-US" dirty="0" smtClean="0"/>
            </a:br>
            <a:r>
              <a:rPr lang="en-US" dirty="0" smtClean="0"/>
              <a:t>Mitigation</a:t>
            </a:r>
            <a:endParaRPr lang="en-US" dirty="0"/>
          </a:p>
        </p:txBody>
      </p:sp>
      <p:sp>
        <p:nvSpPr>
          <p:cNvPr id="2" name="Content Placeholder 1"/>
          <p:cNvSpPr>
            <a:spLocks noGrp="1"/>
          </p:cNvSpPr>
          <p:nvPr>
            <p:ph idx="1"/>
          </p:nvPr>
        </p:nvSpPr>
        <p:spPr/>
        <p:txBody>
          <a:bodyPr>
            <a:normAutofit fontScale="92500" lnSpcReduction="10000"/>
          </a:bodyPr>
          <a:lstStyle/>
          <a:p>
            <a:r>
              <a:rPr lang="en-US" dirty="0"/>
              <a:t>UN FCCC of 1992 and Kyoto Protocol of </a:t>
            </a:r>
            <a:r>
              <a:rPr lang="en-US" dirty="0" smtClean="0"/>
              <a:t>1997</a:t>
            </a:r>
          </a:p>
          <a:p>
            <a:r>
              <a:rPr lang="en-US" dirty="0" smtClean="0"/>
              <a:t>2015 Paris Agreement – all countries </a:t>
            </a:r>
            <a:r>
              <a:rPr lang="en-US" smtClean="0"/>
              <a:t>made commitments</a:t>
            </a:r>
            <a:endParaRPr lang="en-US" dirty="0"/>
          </a:p>
          <a:p>
            <a:r>
              <a:rPr lang="en-US" dirty="0"/>
              <a:t>Governments: India, China, US, Europe, Japan; Costa Rica: 3.5% carbon tax since 1997</a:t>
            </a:r>
          </a:p>
          <a:p>
            <a:r>
              <a:rPr lang="en-US" dirty="0"/>
              <a:t>States: Regional Greenhouse Gas Initiative; Western Climate Initiative</a:t>
            </a:r>
          </a:p>
          <a:p>
            <a:r>
              <a:rPr lang="en-US" dirty="0"/>
              <a:t>Cities: ICLEI-Local Governments for Sustainability: &gt;1000 cities, towns</a:t>
            </a:r>
          </a:p>
          <a:p>
            <a:r>
              <a:rPr lang="en-US" dirty="0"/>
              <a:t>NGOs/Corporations: WWF, Greenpeace, Nike, Levi’s, etc.</a:t>
            </a:r>
          </a:p>
          <a:p>
            <a:r>
              <a:rPr lang="en-US" dirty="0"/>
              <a:t>Multinational corporations</a:t>
            </a:r>
          </a:p>
          <a:p>
            <a:r>
              <a:rPr lang="en-US" dirty="0"/>
              <a:t>Religions: Faith Action on Climate Change, Interfaith Power &amp; Light, Evangelical Environmental Network, </a:t>
            </a:r>
          </a:p>
          <a:p>
            <a:r>
              <a:rPr lang="en-US" dirty="0"/>
              <a:t>Individuals: Voluntary Simplicity, direct action</a:t>
            </a:r>
          </a:p>
        </p:txBody>
      </p:sp>
    </p:spTree>
    <p:extLst>
      <p:ext uri="{BB962C8B-B14F-4D97-AF65-F5344CB8AC3E}">
        <p14:creationId xmlns:p14="http://schemas.microsoft.com/office/powerpoint/2010/main" val="19802318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being done?</a:t>
            </a:r>
            <a:br>
              <a:rPr lang="en-US" dirty="0" smtClean="0"/>
            </a:br>
            <a:r>
              <a:rPr lang="en-US" dirty="0" smtClean="0"/>
              <a:t>Adaptation</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58</a:t>
            </a:fld>
            <a:endParaRPr lang="en-US" dirty="0"/>
          </a:p>
        </p:txBody>
      </p:sp>
      <p:pic>
        <p:nvPicPr>
          <p:cNvPr id="3074" name="Picture 2" descr="http://www.epa.gov/region9/climatechange/images/adaptatio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2400300"/>
            <a:ext cx="3800104" cy="2438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talkvietnam.com/uploads/2012/09/a-database-on-climate-change-and-rising-sea-level-will-be-updated-to-help-promote-socio-economic-development-and-implementation-of-adaptation-models-in-ben-tre-527192-khi-ha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335" y="4191001"/>
            <a:ext cx="3810000" cy="234315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encrypted-tbn3.gstatic.com/images?q=tbn:ANd9GcRlkcjdmJk3OPVxbDe6YON_H-bTOgdV-mZ8Qtup-QwgThWWJwM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9010" y="1524000"/>
            <a:ext cx="3628781" cy="1752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162801" y="1066800"/>
            <a:ext cx="2314095" cy="369332"/>
          </a:xfrm>
          <a:prstGeom prst="rect">
            <a:avLst/>
          </a:prstGeom>
          <a:noFill/>
        </p:spPr>
        <p:txBody>
          <a:bodyPr wrap="none" rtlCol="0">
            <a:spAutoFit/>
          </a:bodyPr>
          <a:lstStyle/>
          <a:p>
            <a:r>
              <a:rPr lang="en-US" dirty="0"/>
              <a:t>Relocate and displace</a:t>
            </a:r>
          </a:p>
        </p:txBody>
      </p:sp>
      <p:sp>
        <p:nvSpPr>
          <p:cNvPr id="9" name="TextBox 8"/>
          <p:cNvSpPr txBox="1"/>
          <p:nvPr/>
        </p:nvSpPr>
        <p:spPr>
          <a:xfrm>
            <a:off x="2514600" y="1828800"/>
            <a:ext cx="2333716" cy="369332"/>
          </a:xfrm>
          <a:prstGeom prst="rect">
            <a:avLst/>
          </a:prstGeom>
          <a:noFill/>
        </p:spPr>
        <p:txBody>
          <a:bodyPr wrap="none" rtlCol="0">
            <a:spAutoFit/>
          </a:bodyPr>
          <a:lstStyle/>
          <a:p>
            <a:r>
              <a:rPr lang="en-US" dirty="0"/>
              <a:t>Protect infrastructure</a:t>
            </a:r>
          </a:p>
        </p:txBody>
      </p:sp>
      <p:sp>
        <p:nvSpPr>
          <p:cNvPr id="10" name="TextBox 9"/>
          <p:cNvSpPr txBox="1"/>
          <p:nvPr/>
        </p:nvSpPr>
        <p:spPr>
          <a:xfrm>
            <a:off x="7008288" y="3733800"/>
            <a:ext cx="2001895" cy="369332"/>
          </a:xfrm>
          <a:prstGeom prst="rect">
            <a:avLst/>
          </a:prstGeom>
          <a:noFill/>
        </p:spPr>
        <p:txBody>
          <a:bodyPr wrap="none" rtlCol="0">
            <a:spAutoFit/>
          </a:bodyPr>
          <a:lstStyle/>
          <a:p>
            <a:pPr algn="ctr"/>
            <a:r>
              <a:rPr lang="en-US" dirty="0"/>
              <a:t>Change behaviors </a:t>
            </a:r>
          </a:p>
        </p:txBody>
      </p:sp>
    </p:spTree>
    <p:extLst>
      <p:ext uri="{BB962C8B-B14F-4D97-AF65-F5344CB8AC3E}">
        <p14:creationId xmlns:p14="http://schemas.microsoft.com/office/powerpoint/2010/main" val="46902792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may be done?</a:t>
            </a:r>
            <a:br>
              <a:rPr lang="en-US" dirty="0" smtClean="0"/>
            </a:br>
            <a:r>
              <a:rPr lang="en-US" dirty="0" smtClean="0"/>
              <a:t>Geo-engineering</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59</a:t>
            </a:fld>
            <a:endParaRPr lang="en-US" dirty="0"/>
          </a:p>
        </p:txBody>
      </p:sp>
      <p:pic>
        <p:nvPicPr>
          <p:cNvPr id="2050" name="Picture 2" descr="http://thehoustonfreethinkers.com/hft/wp-content/uploads/2013/08/geoengineering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21000" y="2015331"/>
            <a:ext cx="6350000" cy="422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6355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has been lost?</a:t>
            </a:r>
            <a:br>
              <a:rPr lang="en-US" dirty="0" smtClean="0"/>
            </a:br>
            <a:r>
              <a:rPr lang="en-US" dirty="0" smtClean="0"/>
              <a:t>Grieving and loss</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60</a:t>
            </a:fld>
            <a:endParaRPr lang="en-US" dirty="0"/>
          </a:p>
        </p:txBody>
      </p:sp>
      <p:pic>
        <p:nvPicPr>
          <p:cNvPr id="4098" name="Picture 2" descr="http://www.gambassa.com/gambassafiles/images/images/averyl/ivory_billed_woodpecker_v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2057400"/>
            <a:ext cx="3276600" cy="21858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981200" y="1447801"/>
            <a:ext cx="3028458" cy="646331"/>
          </a:xfrm>
          <a:prstGeom prst="rect">
            <a:avLst/>
          </a:prstGeom>
          <a:noFill/>
        </p:spPr>
        <p:txBody>
          <a:bodyPr wrap="none" rtlCol="0">
            <a:spAutoFit/>
          </a:bodyPr>
          <a:lstStyle/>
          <a:p>
            <a:pPr algn="ctr"/>
            <a:r>
              <a:rPr lang="en-US" dirty="0"/>
              <a:t>Ivory-billed Woodpecker:</a:t>
            </a:r>
          </a:p>
          <a:p>
            <a:pPr algn="ctr"/>
            <a:r>
              <a:rPr lang="en-US" dirty="0"/>
              <a:t>Killed by Hurricane Katrina?</a:t>
            </a:r>
          </a:p>
        </p:txBody>
      </p:sp>
      <p:pic>
        <p:nvPicPr>
          <p:cNvPr id="4100" name="Picture 4" descr="http://4.bp.blogspot.com/-2ypj2wGl3rs/TeQFMzRYPhI/AAAAAAAAAxY/uSUKcoCLbw4/s1600/mthoodtim5expres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0167" y="4468828"/>
            <a:ext cx="2763716" cy="21518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03836" y="3819527"/>
            <a:ext cx="2149564" cy="646331"/>
          </a:xfrm>
          <a:prstGeom prst="rect">
            <a:avLst/>
          </a:prstGeom>
          <a:noFill/>
        </p:spPr>
        <p:txBody>
          <a:bodyPr wrap="none" rtlCol="0">
            <a:spAutoFit/>
          </a:bodyPr>
          <a:lstStyle/>
          <a:p>
            <a:pPr algn="ctr"/>
            <a:r>
              <a:rPr lang="en-US" dirty="0" err="1"/>
              <a:t>Mt.Hood</a:t>
            </a:r>
            <a:r>
              <a:rPr lang="en-US" dirty="0"/>
              <a:t>:</a:t>
            </a:r>
          </a:p>
          <a:p>
            <a:pPr algn="ctr"/>
            <a:r>
              <a:rPr lang="en-US" dirty="0"/>
              <a:t>Like this in Winter?</a:t>
            </a:r>
          </a:p>
        </p:txBody>
      </p:sp>
      <p:pic>
        <p:nvPicPr>
          <p:cNvPr id="4102" name="Picture 6" descr="http://earthshots.usgs.gov/earthshots/sites/all/files/earthshots/1-24-1976-glacier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1" y="1295400"/>
            <a:ext cx="2828925" cy="221932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858001" y="533401"/>
            <a:ext cx="2737865" cy="646331"/>
          </a:xfrm>
          <a:prstGeom prst="rect">
            <a:avLst/>
          </a:prstGeom>
          <a:noFill/>
        </p:spPr>
        <p:txBody>
          <a:bodyPr wrap="none" rtlCol="0">
            <a:spAutoFit/>
          </a:bodyPr>
          <a:lstStyle/>
          <a:p>
            <a:pPr algn="ctr"/>
            <a:r>
              <a:rPr lang="en-US" dirty="0"/>
              <a:t>The Snows of Kilimanjaro</a:t>
            </a:r>
          </a:p>
          <a:p>
            <a:pPr algn="ctr"/>
            <a:r>
              <a:rPr lang="en-US" dirty="0"/>
              <a:t>1976</a:t>
            </a:r>
          </a:p>
        </p:txBody>
      </p:sp>
      <p:sp>
        <p:nvSpPr>
          <p:cNvPr id="3" name="TextBox 2"/>
          <p:cNvSpPr txBox="1"/>
          <p:nvPr/>
        </p:nvSpPr>
        <p:spPr>
          <a:xfrm>
            <a:off x="7848601" y="3594556"/>
            <a:ext cx="2778325" cy="215444"/>
          </a:xfrm>
          <a:prstGeom prst="rect">
            <a:avLst/>
          </a:prstGeom>
          <a:noFill/>
        </p:spPr>
        <p:txBody>
          <a:bodyPr wrap="none" rtlCol="0">
            <a:spAutoFit/>
          </a:bodyPr>
          <a:lstStyle/>
          <a:p>
            <a:r>
              <a:rPr lang="en-US" sz="800" dirty="0"/>
              <a:t>http://earthshots.usgs.gov/earthshots/Mount-Kilimanjaro</a:t>
            </a:r>
          </a:p>
        </p:txBody>
      </p:sp>
      <p:sp>
        <p:nvSpPr>
          <p:cNvPr id="7" name="Rectangle 6"/>
          <p:cNvSpPr/>
          <p:nvPr/>
        </p:nvSpPr>
        <p:spPr>
          <a:xfrm>
            <a:off x="5690786" y="6596173"/>
            <a:ext cx="6196414" cy="246221"/>
          </a:xfrm>
          <a:prstGeom prst="rect">
            <a:avLst/>
          </a:prstGeom>
        </p:spPr>
        <p:txBody>
          <a:bodyPr wrap="square">
            <a:spAutoFit/>
          </a:bodyPr>
          <a:lstStyle/>
          <a:p>
            <a:r>
              <a:rPr lang="en-US" sz="1000" dirty="0"/>
              <a:t>http://mthoodrentals.blogspot.com/2011/05/schools-almost-out-have-you-planned.html</a:t>
            </a:r>
          </a:p>
        </p:txBody>
      </p:sp>
      <p:sp>
        <p:nvSpPr>
          <p:cNvPr id="9" name="Rectangle 8"/>
          <p:cNvSpPr/>
          <p:nvPr/>
        </p:nvSpPr>
        <p:spPr>
          <a:xfrm>
            <a:off x="1524000" y="4267201"/>
            <a:ext cx="4572000" cy="200055"/>
          </a:xfrm>
          <a:prstGeom prst="rect">
            <a:avLst/>
          </a:prstGeom>
        </p:spPr>
        <p:txBody>
          <a:bodyPr>
            <a:spAutoFit/>
          </a:bodyPr>
          <a:lstStyle/>
          <a:p>
            <a:r>
              <a:rPr lang="en-US" sz="700" dirty="0"/>
              <a:t>http://www.gambassa.com/public/project/profile/0/0/2771/AveryHorne%27sIvoryBilledWoodpeckerreport.jpg</a:t>
            </a:r>
          </a:p>
        </p:txBody>
      </p:sp>
    </p:spTree>
    <p:extLst>
      <p:ext uri="{BB962C8B-B14F-4D97-AF65-F5344CB8AC3E}">
        <p14:creationId xmlns:p14="http://schemas.microsoft.com/office/powerpoint/2010/main" val="29382276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has been lost?</a:t>
            </a:r>
            <a:br>
              <a:rPr lang="en-US" dirty="0" smtClean="0"/>
            </a:br>
            <a:r>
              <a:rPr lang="en-US" dirty="0" smtClean="0"/>
              <a:t>Grieving and loss</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61</a:t>
            </a:fld>
            <a:endParaRPr lang="en-US" dirty="0"/>
          </a:p>
        </p:txBody>
      </p:sp>
      <p:pic>
        <p:nvPicPr>
          <p:cNvPr id="4098" name="Picture 2" descr="http://www.gambassa.com/gambassafiles/images/images/averyl/ivory_billed_woodpecker_v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2057400"/>
            <a:ext cx="3276600" cy="21858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981200" y="1447801"/>
            <a:ext cx="3028458" cy="646331"/>
          </a:xfrm>
          <a:prstGeom prst="rect">
            <a:avLst/>
          </a:prstGeom>
          <a:noFill/>
        </p:spPr>
        <p:txBody>
          <a:bodyPr wrap="none" rtlCol="0">
            <a:spAutoFit/>
          </a:bodyPr>
          <a:lstStyle/>
          <a:p>
            <a:pPr algn="ctr"/>
            <a:r>
              <a:rPr lang="en-US" dirty="0"/>
              <a:t>Ivory-billed Woodpecker:</a:t>
            </a:r>
          </a:p>
          <a:p>
            <a:pPr algn="ctr"/>
            <a:r>
              <a:rPr lang="en-US" dirty="0"/>
              <a:t>Killed by Hurricane Katrina?</a:t>
            </a:r>
          </a:p>
        </p:txBody>
      </p:sp>
      <p:pic>
        <p:nvPicPr>
          <p:cNvPr id="4100" name="Picture 4" descr="http://4.bp.blogspot.com/-2ypj2wGl3rs/TeQFMzRYPhI/AAAAAAAAAxY/uSUKcoCLbw4/s1600/mthoodtim5expres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0167" y="4468828"/>
            <a:ext cx="2763716" cy="21518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03836" y="3819527"/>
            <a:ext cx="2149564" cy="646331"/>
          </a:xfrm>
          <a:prstGeom prst="rect">
            <a:avLst/>
          </a:prstGeom>
          <a:noFill/>
        </p:spPr>
        <p:txBody>
          <a:bodyPr wrap="none" rtlCol="0">
            <a:spAutoFit/>
          </a:bodyPr>
          <a:lstStyle/>
          <a:p>
            <a:pPr algn="ctr"/>
            <a:r>
              <a:rPr lang="en-US" dirty="0" err="1"/>
              <a:t>Mt.Hood</a:t>
            </a:r>
            <a:r>
              <a:rPr lang="en-US" dirty="0"/>
              <a:t>:</a:t>
            </a:r>
          </a:p>
          <a:p>
            <a:pPr algn="ctr"/>
            <a:r>
              <a:rPr lang="en-US" dirty="0"/>
              <a:t>Like this in Winter?</a:t>
            </a:r>
          </a:p>
        </p:txBody>
      </p:sp>
      <p:pic>
        <p:nvPicPr>
          <p:cNvPr id="4102" name="Picture 6" descr="http://earthshots.usgs.gov/earthshots/sites/all/files/earthshots/1-24-1976-glacier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1" y="1295400"/>
            <a:ext cx="2828925" cy="221932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earthshots.usgs.gov/earthshots/sites/all/files/earthshots/8-19-2010-glacier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5601" y="1295400"/>
            <a:ext cx="2828925" cy="221932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858001" y="533401"/>
            <a:ext cx="2737865" cy="646331"/>
          </a:xfrm>
          <a:prstGeom prst="rect">
            <a:avLst/>
          </a:prstGeom>
          <a:noFill/>
        </p:spPr>
        <p:txBody>
          <a:bodyPr wrap="none" rtlCol="0">
            <a:spAutoFit/>
          </a:bodyPr>
          <a:lstStyle/>
          <a:p>
            <a:pPr algn="ctr"/>
            <a:r>
              <a:rPr lang="en-US" dirty="0"/>
              <a:t>The Snows of Kilimanjaro</a:t>
            </a:r>
          </a:p>
          <a:p>
            <a:pPr algn="ctr"/>
            <a:r>
              <a:rPr lang="en-US" dirty="0"/>
              <a:t>2010</a:t>
            </a:r>
          </a:p>
        </p:txBody>
      </p:sp>
      <p:sp>
        <p:nvSpPr>
          <p:cNvPr id="3" name="TextBox 2"/>
          <p:cNvSpPr txBox="1"/>
          <p:nvPr/>
        </p:nvSpPr>
        <p:spPr>
          <a:xfrm>
            <a:off x="7848601" y="3594556"/>
            <a:ext cx="2778325" cy="215444"/>
          </a:xfrm>
          <a:prstGeom prst="rect">
            <a:avLst/>
          </a:prstGeom>
          <a:noFill/>
        </p:spPr>
        <p:txBody>
          <a:bodyPr wrap="none" rtlCol="0">
            <a:spAutoFit/>
          </a:bodyPr>
          <a:lstStyle/>
          <a:p>
            <a:r>
              <a:rPr lang="en-US" sz="800" dirty="0"/>
              <a:t>http://earthshots.usgs.gov/earthshots/Mount-Kilimanjaro</a:t>
            </a:r>
          </a:p>
        </p:txBody>
      </p:sp>
      <p:sp>
        <p:nvSpPr>
          <p:cNvPr id="7" name="Rectangle 6"/>
          <p:cNvSpPr/>
          <p:nvPr/>
        </p:nvSpPr>
        <p:spPr>
          <a:xfrm>
            <a:off x="5690786" y="6596173"/>
            <a:ext cx="6196414" cy="246221"/>
          </a:xfrm>
          <a:prstGeom prst="rect">
            <a:avLst/>
          </a:prstGeom>
        </p:spPr>
        <p:txBody>
          <a:bodyPr wrap="square">
            <a:spAutoFit/>
          </a:bodyPr>
          <a:lstStyle/>
          <a:p>
            <a:r>
              <a:rPr lang="en-US" sz="1000" dirty="0"/>
              <a:t>http://mthoodrentals.blogspot.com/2011/05/schools-almost-out-have-you-planned.html</a:t>
            </a:r>
          </a:p>
        </p:txBody>
      </p:sp>
      <p:sp>
        <p:nvSpPr>
          <p:cNvPr id="9" name="Rectangle 8"/>
          <p:cNvSpPr/>
          <p:nvPr/>
        </p:nvSpPr>
        <p:spPr>
          <a:xfrm>
            <a:off x="1524000" y="4267201"/>
            <a:ext cx="4572000" cy="200055"/>
          </a:xfrm>
          <a:prstGeom prst="rect">
            <a:avLst/>
          </a:prstGeom>
        </p:spPr>
        <p:txBody>
          <a:bodyPr>
            <a:spAutoFit/>
          </a:bodyPr>
          <a:lstStyle/>
          <a:p>
            <a:r>
              <a:rPr lang="en-US" sz="700" dirty="0"/>
              <a:t>http://www.gambassa.com/public/project/profile/0/0/2771/AveryHorne%27sIvoryBilledWoodpeckerreport.jpg</a:t>
            </a:r>
          </a:p>
        </p:txBody>
      </p:sp>
    </p:spTree>
    <p:extLst>
      <p:ext uri="{BB962C8B-B14F-4D97-AF65-F5344CB8AC3E}">
        <p14:creationId xmlns:p14="http://schemas.microsoft.com/office/powerpoint/2010/main" val="423735682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This is a hard and scary problem</a:t>
            </a:r>
            <a:br>
              <a:rPr lang="en-US" dirty="0" smtClean="0"/>
            </a:br>
            <a:r>
              <a:rPr lang="en-US" dirty="0" smtClean="0"/>
              <a:t>So, some words to live by</a:t>
            </a:r>
            <a:endParaRPr lang="en-US" dirty="0"/>
          </a:p>
        </p:txBody>
      </p:sp>
      <p:sp>
        <p:nvSpPr>
          <p:cNvPr id="3" name="Content Placeholder 2"/>
          <p:cNvSpPr>
            <a:spLocks noGrp="1"/>
          </p:cNvSpPr>
          <p:nvPr>
            <p:ph idx="1"/>
          </p:nvPr>
        </p:nvSpPr>
        <p:spPr/>
        <p:txBody>
          <a:bodyPr>
            <a:normAutofit lnSpcReduction="10000"/>
          </a:bodyPr>
          <a:lstStyle/>
          <a:p>
            <a:r>
              <a:rPr lang="en-US" sz="2800" smtClean="0"/>
              <a:t>Anybody who thinks they are too small to make a difference has never been in bed with a mosquito. ~ Somebody</a:t>
            </a:r>
          </a:p>
          <a:p>
            <a:r>
              <a:rPr lang="en-US" sz="2800" smtClean="0"/>
              <a:t>Everyone thinks of changing the world, but no one thinks of changing himself. ~Leo Tolstoy</a:t>
            </a:r>
          </a:p>
          <a:p>
            <a:r>
              <a:rPr lang="en-US" sz="2800" smtClean="0"/>
              <a:t>Nobody made a greater mistake than he who did nothing because he could only do a little. ~Edmund Burke</a:t>
            </a:r>
          </a:p>
          <a:p>
            <a:r>
              <a:rPr lang="en-US" sz="2800" smtClean="0"/>
              <a:t>The true meaning of life is to plant trees, under whose shade you do not expect to sit. ~Nelson Henderson</a:t>
            </a:r>
          </a:p>
          <a:p>
            <a:r>
              <a:rPr lang="en-US" sz="2800" smtClean="0"/>
              <a:t>Unless someone like you cares a whole awful lot, nothing is going to get better.  It's not. ~Dr. Seuss</a:t>
            </a:r>
            <a:endParaRPr lang="en-US" sz="2800" dirty="0" smtClean="0"/>
          </a:p>
        </p:txBody>
      </p:sp>
    </p:spTree>
    <p:extLst>
      <p:ext uri="{BB962C8B-B14F-4D97-AF65-F5344CB8AC3E}">
        <p14:creationId xmlns:p14="http://schemas.microsoft.com/office/powerpoint/2010/main" val="10389420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things </a:t>
            </a:r>
            <a:r>
              <a:rPr lang="en-US" b="1" u="sng" dirty="0" smtClean="0"/>
              <a:t>to </a:t>
            </a:r>
            <a:r>
              <a:rPr lang="en-US" b="1" u="sng" dirty="0" smtClean="0"/>
              <a:t>tell others about </a:t>
            </a:r>
            <a:r>
              <a:rPr lang="en-US" dirty="0" smtClean="0"/>
              <a:t>climate change </a:t>
            </a:r>
            <a:br>
              <a:rPr lang="en-US" dirty="0" smtClean="0"/>
            </a:br>
            <a:r>
              <a:rPr lang="en-US" dirty="0" smtClean="0"/>
              <a:t>(from Tony Leiserowitz, Yale School of </a:t>
            </a:r>
            <a:r>
              <a:rPr lang="en-US" dirty="0" err="1" smtClean="0"/>
              <a:t>Env’t</a:t>
            </a:r>
            <a:r>
              <a:rPr lang="en-US" dirty="0" smtClean="0"/>
              <a:t>)</a:t>
            </a:r>
            <a:endParaRPr lang="en-US" dirty="0"/>
          </a:p>
        </p:txBody>
      </p:sp>
      <p:sp>
        <p:nvSpPr>
          <p:cNvPr id="3" name="Content Placeholder 2"/>
          <p:cNvSpPr>
            <a:spLocks noGrp="1"/>
          </p:cNvSpPr>
          <p:nvPr>
            <p:ph idx="1"/>
          </p:nvPr>
        </p:nvSpPr>
        <p:spPr/>
        <p:txBody>
          <a:bodyPr>
            <a:normAutofit/>
          </a:bodyPr>
          <a:lstStyle/>
          <a:p>
            <a:r>
              <a:rPr lang="en-US" sz="4400" dirty="0" smtClean="0"/>
              <a:t>Scientists agree …</a:t>
            </a:r>
          </a:p>
          <a:p>
            <a:r>
              <a:rPr lang="en-US" sz="4400" dirty="0" smtClean="0"/>
              <a:t>It’s real</a:t>
            </a:r>
          </a:p>
          <a:p>
            <a:r>
              <a:rPr lang="en-US" sz="4400" dirty="0" smtClean="0"/>
              <a:t>It’s us</a:t>
            </a:r>
          </a:p>
          <a:p>
            <a:r>
              <a:rPr lang="en-US" sz="4400" dirty="0" smtClean="0"/>
              <a:t>It’s bad …</a:t>
            </a:r>
          </a:p>
          <a:p>
            <a:r>
              <a:rPr lang="en-US" sz="4400" dirty="0" smtClean="0"/>
              <a:t>… but there’s hope. </a:t>
            </a:r>
          </a:p>
        </p:txBody>
      </p:sp>
      <p:sp>
        <p:nvSpPr>
          <p:cNvPr id="4" name="Slide Number Placeholder 3"/>
          <p:cNvSpPr>
            <a:spLocks noGrp="1"/>
          </p:cNvSpPr>
          <p:nvPr>
            <p:ph type="sldNum" sz="quarter" idx="12"/>
          </p:nvPr>
        </p:nvSpPr>
        <p:spPr/>
        <p:txBody>
          <a:bodyPr/>
          <a:lstStyle/>
          <a:p>
            <a:fld id="{660DAF25-7C8E-4C28-B058-51ABA35A18F8}" type="slidenum">
              <a:rPr lang="en-US" smtClean="0"/>
              <a:pPr/>
              <a:t>63</a:t>
            </a:fld>
            <a:endParaRPr lang="en-US" dirty="0"/>
          </a:p>
        </p:txBody>
      </p:sp>
    </p:spTree>
    <p:extLst>
      <p:ext uri="{BB962C8B-B14F-4D97-AF65-F5344CB8AC3E}">
        <p14:creationId xmlns:p14="http://schemas.microsoft.com/office/powerpoint/2010/main" val="238980844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Student Experience Survey</a:t>
            </a:r>
            <a:br>
              <a:rPr lang="en-US" dirty="0" smtClean="0"/>
            </a:br>
            <a:r>
              <a:rPr lang="en-US" dirty="0" smtClean="0"/>
              <a:t>10 minutes</a:t>
            </a:r>
            <a:endParaRPr lang="en-US" dirty="0"/>
          </a:p>
        </p:txBody>
      </p:sp>
      <p:sp>
        <p:nvSpPr>
          <p:cNvPr id="3" name="Content Placeholder 2"/>
          <p:cNvSpPr>
            <a:spLocks noGrp="1"/>
          </p:cNvSpPr>
          <p:nvPr>
            <p:ph idx="1"/>
          </p:nvPr>
        </p:nvSpPr>
        <p:spPr>
          <a:xfrm>
            <a:off x="609600" y="1935480"/>
            <a:ext cx="10972800" cy="4922520"/>
          </a:xfrm>
        </p:spPr>
        <p:txBody>
          <a:bodyPr>
            <a:normAutofit fontScale="92500"/>
          </a:bodyPr>
          <a:lstStyle/>
          <a:p>
            <a:r>
              <a:rPr lang="en-US" sz="2200" dirty="0"/>
              <a:t>The Student Experience Survey </a:t>
            </a:r>
            <a:r>
              <a:rPr lang="en-US" sz="2200" dirty="0" smtClean="0"/>
              <a:t>… is </a:t>
            </a:r>
            <a:r>
              <a:rPr lang="en-US" sz="2200" dirty="0"/>
              <a:t>your chance to provide feedback about your learning experience in this class. Instructors change and improve courses thanks to feedback from students like us. The learning process is collaborative and requires significant effort from the instructor, from you, and from the class as a whole. </a:t>
            </a:r>
            <a:r>
              <a:rPr lang="en-US" sz="2200" i="1" dirty="0"/>
              <a:t>Please provide specific reflections on your experience. The most helpful feedback is actionable, thoughtful, and concrete. </a:t>
            </a:r>
            <a:r>
              <a:rPr lang="en-US" sz="2200" i="1" dirty="0" smtClean="0"/>
              <a:t> </a:t>
            </a:r>
            <a:r>
              <a:rPr lang="en-US" sz="2200" dirty="0" smtClean="0"/>
              <a:t>Comments </a:t>
            </a:r>
            <a:r>
              <a:rPr lang="en-US" sz="2200" dirty="0"/>
              <a:t>regarding personal characteristics of the instructor are not appropriate and will not be considered. For this feedback to be as comprehensive as possible, all students are asked to complete the Student Experience </a:t>
            </a:r>
            <a:r>
              <a:rPr lang="en-US" sz="2200" dirty="0" smtClean="0"/>
              <a:t>Survey.</a:t>
            </a:r>
            <a:endParaRPr lang="en-US" sz="2200" dirty="0"/>
          </a:p>
          <a:p>
            <a:r>
              <a:rPr lang="en-US" dirty="0" smtClean="0"/>
              <a:t>To do survey: </a:t>
            </a:r>
          </a:p>
          <a:p>
            <a:pPr marL="907542" lvl="1" indent="-514350">
              <a:buFont typeface="+mj-lt"/>
              <a:buAutoNum type="arabicPeriod"/>
            </a:pPr>
            <a:r>
              <a:rPr lang="en-US" sz="3200" dirty="0" smtClean="0">
                <a:solidFill>
                  <a:srgbClr val="FF0000"/>
                </a:solidFill>
              </a:rPr>
              <a:t>Login to </a:t>
            </a:r>
            <a:r>
              <a:rPr lang="en-US" sz="3200" dirty="0" err="1" smtClean="0">
                <a:solidFill>
                  <a:srgbClr val="FF0000"/>
                </a:solidFill>
              </a:rPr>
              <a:t>Duckweb</a:t>
            </a:r>
            <a:r>
              <a:rPr lang="en-US" sz="3200" dirty="0" smtClean="0">
                <a:solidFill>
                  <a:srgbClr val="FF0000"/>
                </a:solidFill>
              </a:rPr>
              <a:t> (</a:t>
            </a:r>
            <a:r>
              <a:rPr lang="en-US" sz="3200" dirty="0" smtClean="0">
                <a:solidFill>
                  <a:schemeClr val="accent1">
                    <a:lumMod val="60000"/>
                    <a:lumOff val="40000"/>
                  </a:schemeClr>
                </a:solidFill>
              </a:rPr>
              <a:t>https://duckweb.uoregon.edu/</a:t>
            </a:r>
            <a:r>
              <a:rPr lang="en-US" sz="3200" dirty="0">
                <a:solidFill>
                  <a:srgbClr val="FF0000"/>
                </a:solidFill>
              </a:rPr>
              <a:t>)</a:t>
            </a:r>
            <a:endParaRPr lang="en-US" sz="3200" dirty="0" smtClean="0">
              <a:solidFill>
                <a:srgbClr val="FF0000"/>
              </a:solidFill>
            </a:endParaRPr>
          </a:p>
          <a:p>
            <a:pPr marL="907542" lvl="1" indent="-514350">
              <a:buFont typeface="+mj-lt"/>
              <a:buAutoNum type="arabicPeriod"/>
            </a:pPr>
            <a:r>
              <a:rPr lang="en-US" sz="3200" dirty="0" smtClean="0">
                <a:solidFill>
                  <a:srgbClr val="FF0000"/>
                </a:solidFill>
              </a:rPr>
              <a:t>Click on </a:t>
            </a:r>
            <a:r>
              <a:rPr lang="en-US" sz="3200" dirty="0">
                <a:solidFill>
                  <a:srgbClr val="FF0000"/>
                </a:solidFill>
              </a:rPr>
              <a:t>Course </a:t>
            </a:r>
            <a:r>
              <a:rPr lang="en-US" sz="3200" dirty="0" smtClean="0">
                <a:solidFill>
                  <a:srgbClr val="FF0000"/>
                </a:solidFill>
              </a:rPr>
              <a:t>Surveys</a:t>
            </a:r>
          </a:p>
          <a:p>
            <a:pPr marL="907542" lvl="1" indent="-514350">
              <a:buFont typeface="+mj-lt"/>
              <a:buAutoNum type="arabicPeriod"/>
            </a:pPr>
            <a:r>
              <a:rPr lang="en-US" sz="3200" dirty="0" smtClean="0">
                <a:solidFill>
                  <a:srgbClr val="FF0000"/>
                </a:solidFill>
              </a:rPr>
              <a:t>Click again on Course </a:t>
            </a:r>
            <a:r>
              <a:rPr lang="en-US" sz="3200" dirty="0">
                <a:solidFill>
                  <a:srgbClr val="FF0000"/>
                </a:solidFill>
              </a:rPr>
              <a:t>Survey link at the top of the next </a:t>
            </a:r>
            <a:r>
              <a:rPr lang="en-US" sz="3200" dirty="0" smtClean="0">
                <a:solidFill>
                  <a:srgbClr val="FF0000"/>
                </a:solidFill>
              </a:rPr>
              <a:t>page</a:t>
            </a:r>
            <a:endParaRPr lang="en-US" sz="3200" dirty="0">
              <a:solidFill>
                <a:srgbClr val="FF0000"/>
              </a:solidFill>
            </a:endParaRPr>
          </a:p>
        </p:txBody>
      </p:sp>
    </p:spTree>
    <p:extLst>
      <p:ext uri="{BB962C8B-B14F-4D97-AF65-F5344CB8AC3E}">
        <p14:creationId xmlns:p14="http://schemas.microsoft.com/office/powerpoint/2010/main" val="3951103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2114</TotalTime>
  <Words>2676</Words>
  <Application>Microsoft Office PowerPoint</Application>
  <PresentationFormat>Widescreen</PresentationFormat>
  <Paragraphs>383</Paragraphs>
  <Slides>64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64</vt:i4>
      </vt:variant>
    </vt:vector>
  </HeadingPairs>
  <TitlesOfParts>
    <vt:vector size="71" baseType="lpstr">
      <vt:lpstr>宋体</vt:lpstr>
      <vt:lpstr>Calibri</vt:lpstr>
      <vt:lpstr>Century Gothic</vt:lpstr>
      <vt:lpstr>Constantia</vt:lpstr>
      <vt:lpstr>Wingdings</vt:lpstr>
      <vt:lpstr>Wingdings 2</vt:lpstr>
      <vt:lpstr>Flow</vt:lpstr>
      <vt:lpstr>Climate Change</vt:lpstr>
      <vt:lpstr>Start Lecture Recording</vt:lpstr>
      <vt:lpstr>Climate change: An introduction</vt:lpstr>
      <vt:lpstr>5 things to know about climate change  (from Tony Leiserowitz, Yale School of Env’t)</vt:lpstr>
      <vt:lpstr>Scientists agree …</vt:lpstr>
      <vt:lpstr>PowerPoint Presentation</vt:lpstr>
      <vt:lpstr>You already know how to identify and evaluate sources of information </vt:lpstr>
      <vt:lpstr>Why should we trust the science and which science should we trust?</vt:lpstr>
      <vt:lpstr>Credibility</vt:lpstr>
      <vt:lpstr>The scientific method and Peer Review</vt:lpstr>
      <vt:lpstr>Theories, predictions, and testing theories with evidence</vt:lpstr>
      <vt:lpstr>What direction should koala pouch face? </vt:lpstr>
      <vt:lpstr>What direction should koala pouch face? </vt:lpstr>
      <vt:lpstr>Multiple sources</vt:lpstr>
      <vt:lpstr>Best explanation</vt:lpstr>
      <vt:lpstr>It’s real</vt:lpstr>
      <vt:lpstr>Some starting points Weather vs. climate</vt:lpstr>
      <vt:lpstr>The basics of climate science involve  well-known physics &amp; chemistry</vt:lpstr>
      <vt:lpstr>Climate CHANGE can occur from small changes in chemistry because Earth is in equilibrium</vt:lpstr>
      <vt:lpstr>Climate CHANGE has many impacts and we are seeing them already</vt:lpstr>
      <vt:lpstr>Impacts: Glacial Retreat </vt:lpstr>
      <vt:lpstr>Impacts: Thawing Rivers </vt:lpstr>
      <vt:lpstr>How fast is it happening? Arctic ice changes in last 30 years</vt:lpstr>
      <vt:lpstr>IPCC Summary’s of research: Evidence of CC is Getting Stronger</vt:lpstr>
      <vt:lpstr>It’s us</vt:lpstr>
      <vt:lpstr>Increases in culprit chemicals in atmosphere can come from humans</vt:lpstr>
      <vt:lpstr>Increases in culprit chemicals in atmosphere have come from humans &amp; correlate with temp</vt:lpstr>
      <vt:lpstr>Increases in culprit chemicals in atmosphere cause climate change</vt:lpstr>
      <vt:lpstr>Without human factors can’t explain observed increases in temperature</vt:lpstr>
      <vt:lpstr>Where we need to be: 450ppm=2 t/person</vt:lpstr>
      <vt:lpstr>Who’s responsible? Depends on how you count</vt:lpstr>
      <vt:lpstr>Where we need to be: 450ppm=2 t/person</vt:lpstr>
      <vt:lpstr>Human causes of climate change emissions</vt:lpstr>
      <vt:lpstr>PowerPoint Presentation</vt:lpstr>
      <vt:lpstr>PowerPoint Presentation</vt:lpstr>
      <vt:lpstr>PowerPoint Presentation</vt:lpstr>
      <vt:lpstr>PowerPoint Presentation</vt:lpstr>
      <vt:lpstr>PowerPoint Presentation</vt:lpstr>
      <vt:lpstr>It’s bad … (and it’s here)</vt:lpstr>
      <vt:lpstr>Is climate changing?  Yes. What’s the evidence?</vt:lpstr>
      <vt:lpstr>Observed effects of climate changes</vt:lpstr>
      <vt:lpstr>It’s Here:  Climate Change Impacts in the US</vt:lpstr>
      <vt:lpstr>It’s Here:  Climate Change Impacts in the US</vt:lpstr>
      <vt:lpstr>It’s Here:  Climate Change Impacts in the US</vt:lpstr>
      <vt:lpstr>It’s Here:  Climate Change Impacts in the US</vt:lpstr>
      <vt:lpstr>It’s Here:  Climate Change Impacts in the US</vt:lpstr>
      <vt:lpstr> Climate change is challenging</vt:lpstr>
      <vt:lpstr>Climate impacts influenced by:</vt:lpstr>
      <vt:lpstr>… but there’s hope. </vt:lpstr>
      <vt:lpstr>More US citizens accept and are concerned about climate change (in 5 years, 41%  54%)</vt:lpstr>
      <vt:lpstr>Our choices CAN make a diffference</vt:lpstr>
      <vt:lpstr>Models of Human causes of Climate Change and implications for action</vt:lpstr>
      <vt:lpstr>Technological solutions alone may be inadequate</vt:lpstr>
      <vt:lpstr>Changing Population Growth</vt:lpstr>
      <vt:lpstr>Changing Affluence Growth</vt:lpstr>
      <vt:lpstr>What are policy options?</vt:lpstr>
      <vt:lpstr>What is being done? Mitigation</vt:lpstr>
      <vt:lpstr>What is being done? Adaptation</vt:lpstr>
      <vt:lpstr>What may be done? Geo-engineering</vt:lpstr>
      <vt:lpstr>What has been lost? Grieving and loss</vt:lpstr>
      <vt:lpstr>What has been lost? Grieving and loss</vt:lpstr>
      <vt:lpstr>This is a hard and scary problem So, some words to live by</vt:lpstr>
      <vt:lpstr>5 things to tell others about climate change  (from Tony Leiserowitz, Yale School of Env’t)</vt:lpstr>
      <vt:lpstr>Student Experience Survey 10 minutes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Ron Mitchell</dc:creator>
  <cp:lastModifiedBy>Ronald Mitchell</cp:lastModifiedBy>
  <cp:revision>453</cp:revision>
  <dcterms:created xsi:type="dcterms:W3CDTF">2010-10-03T03:46:34Z</dcterms:created>
  <dcterms:modified xsi:type="dcterms:W3CDTF">2020-11-23T01:27:02Z</dcterms:modified>
</cp:coreProperties>
</file>