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0" r:id="rId2"/>
    <p:sldId id="296" r:id="rId3"/>
    <p:sldId id="280" r:id="rId4"/>
    <p:sldId id="317" r:id="rId5"/>
    <p:sldId id="318" r:id="rId6"/>
    <p:sldId id="319" r:id="rId7"/>
    <p:sldId id="333" r:id="rId8"/>
    <p:sldId id="334" r:id="rId9"/>
    <p:sldId id="335" r:id="rId10"/>
    <p:sldId id="336" r:id="rId11"/>
    <p:sldId id="337" r:id="rId12"/>
    <p:sldId id="338" r:id="rId13"/>
    <p:sldId id="339" r:id="rId14"/>
    <p:sldId id="340" r:id="rId15"/>
    <p:sldId id="341" r:id="rId16"/>
    <p:sldId id="342" r:id="rId17"/>
    <p:sldId id="343" r:id="rId18"/>
    <p:sldId id="344" r:id="rId19"/>
    <p:sldId id="345" r:id="rId20"/>
    <p:sldId id="346" r:id="rId21"/>
    <p:sldId id="322" r:id="rId22"/>
    <p:sldId id="323" r:id="rId23"/>
    <p:sldId id="324" r:id="rId24"/>
    <p:sldId id="325" r:id="rId25"/>
    <p:sldId id="326" r:id="rId26"/>
    <p:sldId id="327" r:id="rId27"/>
    <p:sldId id="328" r:id="rId28"/>
    <p:sldId id="329" r:id="rId29"/>
    <p:sldId id="271" r:id="rId30"/>
    <p:sldId id="272" r:id="rId31"/>
    <p:sldId id="273" r:id="rId32"/>
    <p:sldId id="320" r:id="rId33"/>
    <p:sldId id="332" r:id="rId34"/>
    <p:sldId id="290"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111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2AB5B9E-96E7-4573-B742-ED081C751A27}" type="datetimeFigureOut">
              <a:rPr lang="en-US" smtClean="0"/>
              <a:t>11/19/2018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A765362-F5E1-4208-B2E2-E89FA875FDD6}"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AB5B9E-96E7-4573-B742-ED081C751A27}" type="datetimeFigureOut">
              <a:rPr lang="en-US" smtClean="0"/>
              <a:t>11/19/2018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765362-F5E1-4208-B2E2-E89FA875FDD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2AB5B9E-96E7-4573-B742-ED081C751A27}" type="datetimeFigureOut">
              <a:rPr lang="en-US" smtClean="0"/>
              <a:t>11/19/2018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765362-F5E1-4208-B2E2-E89FA875FDD6}"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2AB5B9E-96E7-4573-B742-ED081C751A27}" type="datetimeFigureOut">
              <a:rPr lang="en-US" smtClean="0"/>
              <a:t>11/19/2018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765362-F5E1-4208-B2E2-E89FA875FDD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2AB5B9E-96E7-4573-B742-ED081C751A27}" type="datetimeFigureOut">
              <a:rPr lang="en-US" smtClean="0"/>
              <a:t>11/19/2018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765362-F5E1-4208-B2E2-E89FA875FDD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2AB5B9E-96E7-4573-B742-ED081C751A27}" type="datetimeFigureOut">
              <a:rPr lang="en-US" smtClean="0"/>
              <a:t>11/19/2018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765362-F5E1-4208-B2E2-E89FA875FDD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AB5B9E-96E7-4573-B742-ED081C751A27}" type="datetimeFigureOut">
              <a:rPr lang="en-US" smtClean="0"/>
              <a:t>11/19/2018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765362-F5E1-4208-B2E2-E89FA875FDD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2AB5B9E-96E7-4573-B742-ED081C751A27}" type="datetimeFigureOut">
              <a:rPr lang="en-US" smtClean="0"/>
              <a:t>11/19/2018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765362-F5E1-4208-B2E2-E89FA875FDD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2AB5B9E-96E7-4573-B742-ED081C751A27}" type="datetimeFigureOut">
              <a:rPr lang="en-US" smtClean="0"/>
              <a:t>11/19/2018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6A765362-F5E1-4208-B2E2-E89FA875FDD6}"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AB5B9E-96E7-4573-B742-ED081C751A27}" type="datetimeFigureOut">
              <a:rPr lang="en-US" smtClean="0"/>
              <a:t>11/19/2018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765362-F5E1-4208-B2E2-E89FA875FDD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AB5B9E-96E7-4573-B742-ED081C751A27}" type="datetimeFigureOut">
              <a:rPr lang="en-US" smtClean="0"/>
              <a:t>11/19/2018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765362-F5E1-4208-B2E2-E89FA875FDD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2AB5B9E-96E7-4573-B742-ED081C751A27}" type="datetimeFigureOut">
              <a:rPr lang="en-US" smtClean="0"/>
              <a:t>11/19/2018</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A765362-F5E1-4208-B2E2-E89FA875FDD6}"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www.nytimes.com/interactive/2015/11/23/world/carbon-pledges.html"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Final Exam</a:t>
            </a:r>
          </a:p>
        </p:txBody>
      </p:sp>
      <p:sp>
        <p:nvSpPr>
          <p:cNvPr id="3" name="Content Placeholder 2"/>
          <p:cNvSpPr>
            <a:spLocks noGrp="1"/>
          </p:cNvSpPr>
          <p:nvPr>
            <p:ph idx="1"/>
          </p:nvPr>
        </p:nvSpPr>
        <p:spPr>
          <a:xfrm>
            <a:off x="457200" y="1935480"/>
            <a:ext cx="8382000" cy="4389120"/>
          </a:xfrm>
        </p:spPr>
        <p:txBody>
          <a:bodyPr/>
          <a:lstStyle/>
          <a:p>
            <a:r>
              <a:rPr lang="en-US" dirty="0"/>
              <a:t>Take home format</a:t>
            </a:r>
          </a:p>
          <a:p>
            <a:r>
              <a:rPr lang="en-US" dirty="0"/>
              <a:t>Cite appropriately</a:t>
            </a:r>
            <a:r>
              <a:rPr lang="en-US" dirty="0" smtClean="0"/>
              <a:t>!!  Remember</a:t>
            </a:r>
            <a:r>
              <a:rPr lang="en-US" dirty="0"/>
              <a:t>, no plagiarism!!!! </a:t>
            </a:r>
            <a:r>
              <a:rPr lang="en-US" dirty="0" smtClean="0"/>
              <a:t> </a:t>
            </a:r>
            <a:r>
              <a:rPr lang="en-US" b="1" i="1" dirty="0" smtClean="0">
                <a:solidFill>
                  <a:srgbClr val="FF0000"/>
                </a:solidFill>
              </a:rPr>
              <a:t>Plagiarizing is the only way (and a SURE way) to fail on your final exam, so make sure to cite.</a:t>
            </a:r>
          </a:p>
          <a:p>
            <a:r>
              <a:rPr lang="en-US" dirty="0" smtClean="0"/>
              <a:t>Due </a:t>
            </a:r>
            <a:r>
              <a:rPr lang="en-US" b="1" i="1" u="sng" dirty="0">
                <a:solidFill>
                  <a:srgbClr val="FF0000"/>
                </a:solidFill>
              </a:rPr>
              <a:t>NO LATER THAN 10:00am Friday, December 7</a:t>
            </a:r>
            <a:r>
              <a:rPr lang="en-US" b="1" i="1" u="sng" dirty="0" smtClean="0">
                <a:solidFill>
                  <a:srgbClr val="FF0000"/>
                </a:solidFill>
              </a:rPr>
              <a:t>!!</a:t>
            </a:r>
            <a:endParaRPr lang="en-US" dirty="0" smtClean="0">
              <a:solidFill>
                <a:srgbClr val="FF0000"/>
              </a:solidFill>
            </a:endParaRPr>
          </a:p>
          <a:p>
            <a:r>
              <a:rPr lang="en-US" dirty="0" smtClean="0"/>
              <a:t>STUDY with others but WRITE your own paper</a:t>
            </a:r>
          </a:p>
          <a:p>
            <a:r>
              <a:rPr lang="en-US" dirty="0" smtClean="0"/>
              <a:t>No more than 2,000 words</a:t>
            </a:r>
          </a:p>
        </p:txBody>
      </p:sp>
    </p:spTree>
    <p:extLst>
      <p:ext uri="{BB962C8B-B14F-4D97-AF65-F5344CB8AC3E}">
        <p14:creationId xmlns:p14="http://schemas.microsoft.com/office/powerpoint/2010/main" val="807235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Final Exam Question </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t>International organization involves efforts by states to resolve the problems they face. Select </a:t>
            </a:r>
            <a:r>
              <a:rPr lang="en-US" b="1" i="1" u="sng" dirty="0"/>
              <a:t>TWO (2)</a:t>
            </a:r>
            <a:r>
              <a:rPr lang="en-US" dirty="0"/>
              <a:t> examples of international problems, </a:t>
            </a:r>
            <a:r>
              <a:rPr lang="en-US" b="1" i="1" u="sng" dirty="0"/>
              <a:t>1 from each of 2 different issue areas</a:t>
            </a:r>
            <a:r>
              <a:rPr lang="en-US" dirty="0"/>
              <a:t>: security, international political economy, human rights, and environment. Describe differences and similarities between your two examples in terms of a) their problem structures, b) how those problems influence the international institutions states create, and c) how both of those sets of factors influence the effectiveness of those institutions. Write a well-structured and coherent essay that uses the theories, concepts, analytic techniques, and evidence from readings &amp; lectures.</a:t>
            </a:r>
          </a:p>
        </p:txBody>
      </p:sp>
    </p:spTree>
    <p:extLst>
      <p:ext uri="{BB962C8B-B14F-4D97-AF65-F5344CB8AC3E}">
        <p14:creationId xmlns:p14="http://schemas.microsoft.com/office/powerpoint/2010/main" val="22158420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Environmental Institutions</a:t>
            </a:r>
            <a:br>
              <a:rPr lang="en-US" dirty="0" smtClean="0"/>
            </a:br>
            <a:r>
              <a:rPr lang="en-US" dirty="0" smtClean="0"/>
              <a:t>Analysis of Influence</a:t>
            </a:r>
            <a:endParaRPr lang="en-US" dirty="0"/>
          </a:p>
        </p:txBody>
      </p:sp>
      <p:sp>
        <p:nvSpPr>
          <p:cNvPr id="3" name="Content Placeholder 2"/>
          <p:cNvSpPr>
            <a:spLocks noGrp="1"/>
          </p:cNvSpPr>
          <p:nvPr>
            <p:ph idx="1"/>
          </p:nvPr>
        </p:nvSpPr>
        <p:spPr/>
        <p:txBody>
          <a:bodyPr/>
          <a:lstStyle/>
          <a:p>
            <a:r>
              <a:rPr lang="en-US" dirty="0" smtClean="0"/>
              <a:t>Will look at multiple cases</a:t>
            </a:r>
          </a:p>
          <a:p>
            <a:r>
              <a:rPr lang="en-US" dirty="0" smtClean="0"/>
              <a:t>Goal: Seek to have MULTIPLE evidence of what counterfactual will be</a:t>
            </a:r>
          </a:p>
          <a:p>
            <a:pPr lvl="1"/>
            <a:r>
              <a:rPr lang="en-US" dirty="0" smtClean="0"/>
              <a:t>Counterfactuals: you HAVE to make them up</a:t>
            </a:r>
          </a:p>
          <a:p>
            <a:pPr lvl="1"/>
            <a:r>
              <a:rPr lang="en-US" dirty="0" smtClean="0"/>
              <a:t>BUT you can provide evidence for them, to make them more plausible</a:t>
            </a:r>
          </a:p>
          <a:p>
            <a:pPr lvl="1"/>
            <a:r>
              <a:rPr lang="en-US" dirty="0" smtClean="0"/>
              <a:t>AND it is more convincing if you have multiple sources of evidence</a:t>
            </a:r>
            <a:endParaRPr lang="en-US" dirty="0"/>
          </a:p>
        </p:txBody>
      </p:sp>
    </p:spTree>
    <p:extLst>
      <p:ext uri="{BB962C8B-B14F-4D97-AF65-F5344CB8AC3E}">
        <p14:creationId xmlns:p14="http://schemas.microsoft.com/office/powerpoint/2010/main" val="17719542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Aral Sea Agreement</a:t>
            </a:r>
            <a:br>
              <a:rPr lang="en-US" dirty="0"/>
            </a:br>
            <a:r>
              <a:rPr lang="en-US" dirty="0"/>
              <a:t>Analysis of Influence</a:t>
            </a:r>
          </a:p>
        </p:txBody>
      </p:sp>
      <p:sp>
        <p:nvSpPr>
          <p:cNvPr id="3" name="Content Placeholder 2"/>
          <p:cNvSpPr>
            <a:spLocks noGrp="1"/>
          </p:cNvSpPr>
          <p:nvPr>
            <p:ph idx="1"/>
          </p:nvPr>
        </p:nvSpPr>
        <p:spPr/>
        <p:txBody>
          <a:bodyPr>
            <a:normAutofit fontScale="92500"/>
          </a:bodyPr>
          <a:lstStyle/>
          <a:p>
            <a:pPr marL="0" indent="0">
              <a:buNone/>
            </a:pPr>
            <a:r>
              <a:rPr lang="en-US" sz="2000" dirty="0"/>
              <a:t>		    Actual Performance – Counterfactual Performance </a:t>
            </a:r>
          </a:p>
          <a:p>
            <a:pPr marL="0" indent="0">
              <a:buNone/>
            </a:pPr>
            <a:r>
              <a:rPr lang="en-US" sz="2400" dirty="0"/>
              <a:t>Performance =    ----------------------------------------------------------</a:t>
            </a:r>
          </a:p>
          <a:p>
            <a:pPr marL="0" indent="0">
              <a:buNone/>
            </a:pPr>
            <a:r>
              <a:rPr lang="en-US" sz="2000" dirty="0"/>
              <a:t>		     Optimal Performance – Counterfactual Performance </a:t>
            </a:r>
          </a:p>
          <a:p>
            <a:r>
              <a:rPr lang="en-US" dirty="0" smtClean="0"/>
              <a:t>Counterfactual</a:t>
            </a:r>
            <a:r>
              <a:rPr lang="en-US" dirty="0"/>
              <a:t>: under what conditions should we expect problems in water delivery?</a:t>
            </a:r>
          </a:p>
          <a:p>
            <a:r>
              <a:rPr lang="en-US" dirty="0" smtClean="0"/>
              <a:t>Upstream/downstream problem with expected barter (energy for water)</a:t>
            </a:r>
          </a:p>
          <a:p>
            <a:r>
              <a:rPr lang="en-US" dirty="0"/>
              <a:t>High compliance but low effectiveness</a:t>
            </a:r>
          </a:p>
          <a:p>
            <a:r>
              <a:rPr lang="en-US" dirty="0" smtClean="0"/>
              <a:t>What’s optimal performance? (natural, Soviet, sustainability): “Performance </a:t>
            </a:r>
            <a:r>
              <a:rPr lang="en-US" dirty="0"/>
              <a:t>over time </a:t>
            </a:r>
            <a:r>
              <a:rPr lang="en-US" dirty="0" smtClean="0"/>
              <a:t>… has </a:t>
            </a:r>
            <a:r>
              <a:rPr lang="en-US" dirty="0"/>
              <a:t>been very low and highly variable</a:t>
            </a:r>
            <a:r>
              <a:rPr lang="en-US" dirty="0" smtClean="0"/>
              <a:t>.”</a:t>
            </a:r>
          </a:p>
        </p:txBody>
      </p:sp>
    </p:spTree>
    <p:extLst>
      <p:ext uri="{BB962C8B-B14F-4D97-AF65-F5344CB8AC3E}">
        <p14:creationId xmlns:p14="http://schemas.microsoft.com/office/powerpoint/2010/main" val="38814780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Aral </a:t>
            </a:r>
            <a:r>
              <a:rPr lang="en-US" dirty="0" smtClean="0"/>
              <a:t>Sea Analysis</a:t>
            </a:r>
            <a:br>
              <a:rPr lang="en-US" dirty="0" smtClean="0"/>
            </a:br>
            <a:endParaRPr lang="en-US" dirty="0"/>
          </a:p>
        </p:txBody>
      </p:sp>
      <p:sp>
        <p:nvSpPr>
          <p:cNvPr id="3" name="Content Placeholder 2"/>
          <p:cNvSpPr>
            <a:spLocks noGrp="1"/>
          </p:cNvSpPr>
          <p:nvPr>
            <p:ph idx="1"/>
          </p:nvPr>
        </p:nvSpPr>
        <p:spPr/>
        <p:txBody>
          <a:bodyPr/>
          <a:lstStyle/>
          <a:p>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066800"/>
            <a:ext cx="8686802"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2449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Aral Sea Analysis</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Look </a:t>
            </a:r>
            <a:r>
              <a:rPr lang="en-US" dirty="0"/>
              <a:t>at </a:t>
            </a:r>
            <a:r>
              <a:rPr lang="en-US" dirty="0" smtClean="0"/>
              <a:t>compliance; compare </a:t>
            </a:r>
            <a:r>
              <a:rPr lang="en-US" dirty="0"/>
              <a:t>actual releases to </a:t>
            </a:r>
            <a:r>
              <a:rPr lang="en-US" dirty="0" smtClean="0"/>
              <a:t>rules</a:t>
            </a:r>
            <a:r>
              <a:rPr lang="en-US" dirty="0"/>
              <a:t>. </a:t>
            </a:r>
            <a:r>
              <a:rPr lang="en-US" dirty="0" smtClean="0"/>
              <a:t>Compliance is </a:t>
            </a:r>
            <a:r>
              <a:rPr lang="en-US" dirty="0"/>
              <a:t>high but </a:t>
            </a:r>
            <a:r>
              <a:rPr lang="en-US" dirty="0" smtClean="0"/>
              <a:t>may not be due </a:t>
            </a:r>
            <a:r>
              <a:rPr lang="en-US" dirty="0"/>
              <a:t>to </a:t>
            </a:r>
            <a:r>
              <a:rPr lang="en-US" dirty="0" smtClean="0"/>
              <a:t>institution</a:t>
            </a:r>
            <a:endParaRPr lang="en-US" dirty="0"/>
          </a:p>
          <a:p>
            <a:r>
              <a:rPr lang="en-US" dirty="0" smtClean="0"/>
              <a:t>Use post-Soviet/pre-treaty </a:t>
            </a:r>
            <a:r>
              <a:rPr lang="en-US" dirty="0"/>
              <a:t>behavior </a:t>
            </a:r>
            <a:r>
              <a:rPr lang="en-US" dirty="0" smtClean="0"/>
              <a:t>(1991-1997) </a:t>
            </a:r>
            <a:r>
              <a:rPr lang="en-US" dirty="0"/>
              <a:t>as </a:t>
            </a:r>
            <a:r>
              <a:rPr lang="en-US" dirty="0" smtClean="0"/>
              <a:t>counterfactual </a:t>
            </a:r>
            <a:r>
              <a:rPr lang="en-US" dirty="0"/>
              <a:t>baseline </a:t>
            </a:r>
            <a:r>
              <a:rPr lang="en-US" dirty="0" smtClean="0"/>
              <a:t>for period after 1998.  </a:t>
            </a:r>
          </a:p>
          <a:p>
            <a:r>
              <a:rPr lang="en-US" dirty="0" smtClean="0"/>
              <a:t>Dispose </a:t>
            </a:r>
            <a:r>
              <a:rPr lang="en-US" dirty="0"/>
              <a:t>of </a:t>
            </a:r>
            <a:r>
              <a:rPr lang="en-US" dirty="0" smtClean="0"/>
              <a:t>one counterfactual </a:t>
            </a:r>
            <a:r>
              <a:rPr lang="en-US" dirty="0"/>
              <a:t>by </a:t>
            </a:r>
            <a:r>
              <a:rPr lang="en-US" dirty="0" smtClean="0"/>
              <a:t>expert opinions that it’s unlikely </a:t>
            </a:r>
            <a:r>
              <a:rPr lang="en-US" dirty="0"/>
              <a:t>– need </a:t>
            </a:r>
            <a:r>
              <a:rPr lang="en-US" dirty="0" smtClean="0"/>
              <a:t>PLAUSIBLE </a:t>
            </a:r>
            <a:r>
              <a:rPr lang="en-US" dirty="0"/>
              <a:t>counterfactuals.</a:t>
            </a:r>
          </a:p>
          <a:p>
            <a:r>
              <a:rPr lang="en-US" b="1" i="1" dirty="0" smtClean="0"/>
              <a:t>Course </a:t>
            </a:r>
            <a:r>
              <a:rPr lang="en-US" b="1" i="1" dirty="0" err="1" smtClean="0"/>
              <a:t>takehomes</a:t>
            </a:r>
            <a:r>
              <a:rPr lang="en-US" b="1" i="1" dirty="0" smtClean="0"/>
              <a:t>:</a:t>
            </a:r>
          </a:p>
          <a:p>
            <a:pPr lvl="1"/>
            <a:r>
              <a:rPr lang="en-US" dirty="0" smtClean="0"/>
              <a:t>Compliance high / Effectiveness low (see article)</a:t>
            </a:r>
          </a:p>
          <a:p>
            <a:pPr lvl="1"/>
            <a:r>
              <a:rPr lang="en-US" dirty="0" smtClean="0"/>
              <a:t>Problem structure changed: end of Soviet Union</a:t>
            </a:r>
            <a:endParaRPr lang="en-US" dirty="0"/>
          </a:p>
        </p:txBody>
      </p:sp>
    </p:spTree>
    <p:extLst>
      <p:ext uri="{BB962C8B-B14F-4D97-AF65-F5344CB8AC3E}">
        <p14:creationId xmlns:p14="http://schemas.microsoft.com/office/powerpoint/2010/main" val="1989518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Fur seal case</a:t>
            </a:r>
            <a:endParaRPr lang="en-US" dirty="0"/>
          </a:p>
        </p:txBody>
      </p:sp>
      <p:sp>
        <p:nvSpPr>
          <p:cNvPr id="3" name="Content Placeholder 2"/>
          <p:cNvSpPr>
            <a:spLocks noGrp="1"/>
          </p:cNvSpPr>
          <p:nvPr>
            <p:ph idx="1"/>
          </p:nvPr>
        </p:nvSpPr>
        <p:spPr>
          <a:xfrm>
            <a:off x="457200" y="1935480"/>
            <a:ext cx="8229600" cy="4770120"/>
          </a:xfrm>
        </p:spPr>
        <p:txBody>
          <a:bodyPr>
            <a:normAutofit fontScale="92500" lnSpcReduction="20000"/>
          </a:bodyPr>
          <a:lstStyle/>
          <a:p>
            <a:r>
              <a:rPr lang="en-US" dirty="0" smtClean="0"/>
              <a:t>Ban fur sealing at sea by Canada and Japan and US</a:t>
            </a:r>
          </a:p>
          <a:p>
            <a:r>
              <a:rPr lang="en-US" dirty="0" smtClean="0"/>
              <a:t>Allow stocks to recover on islands</a:t>
            </a:r>
          </a:p>
          <a:p>
            <a:r>
              <a:rPr lang="en-US" dirty="0" smtClean="0"/>
              <a:t>Problem structure</a:t>
            </a:r>
          </a:p>
          <a:p>
            <a:pPr lvl="1"/>
            <a:r>
              <a:rPr lang="en-US" dirty="0" smtClean="0"/>
              <a:t>Collaboration (Tragedy of Commons)</a:t>
            </a:r>
          </a:p>
          <a:p>
            <a:pPr lvl="1"/>
            <a:r>
              <a:rPr lang="en-US" dirty="0" smtClean="0"/>
              <a:t>Inherent transparency because of single market for skins</a:t>
            </a:r>
          </a:p>
          <a:p>
            <a:r>
              <a:rPr lang="en-US" dirty="0" smtClean="0"/>
              <a:t>Institutional design</a:t>
            </a:r>
          </a:p>
          <a:p>
            <a:pPr lvl="1"/>
            <a:r>
              <a:rPr lang="en-US" dirty="0" smtClean="0"/>
              <a:t>Even though collaboration, used rewards – surprising</a:t>
            </a:r>
          </a:p>
          <a:p>
            <a:pPr lvl="1"/>
            <a:r>
              <a:rPr lang="en-US" dirty="0" smtClean="0"/>
              <a:t>No significant monitoring</a:t>
            </a:r>
          </a:p>
          <a:p>
            <a:pPr lvl="1"/>
            <a:r>
              <a:rPr lang="en-US" dirty="0" smtClean="0"/>
              <a:t>Convention does not </a:t>
            </a:r>
            <a:r>
              <a:rPr lang="en-US" dirty="0"/>
              <a:t>apply to Indians, </a:t>
            </a:r>
            <a:r>
              <a:rPr lang="en-US" dirty="0" err="1"/>
              <a:t>Ainos</a:t>
            </a:r>
            <a:r>
              <a:rPr lang="en-US" dirty="0"/>
              <a:t>, </a:t>
            </a:r>
            <a:r>
              <a:rPr lang="en-US" dirty="0" smtClean="0"/>
              <a:t>Aleuts</a:t>
            </a:r>
          </a:p>
          <a:p>
            <a:pPr lvl="1"/>
            <a:r>
              <a:rPr lang="en-US" dirty="0" smtClean="0"/>
              <a:t>Regulatory but some procedural elements to deal with changes in population </a:t>
            </a:r>
          </a:p>
          <a:p>
            <a:r>
              <a:rPr lang="en-US" dirty="0" smtClean="0"/>
              <a:t>“Pelagic sealing” = killing seals in ocean, not on land</a:t>
            </a:r>
          </a:p>
          <a:p>
            <a:r>
              <a:rPr lang="en-US" dirty="0" smtClean="0"/>
              <a:t>Outcome – it worked!</a:t>
            </a:r>
            <a:endParaRPr lang="en-US" dirty="0"/>
          </a:p>
        </p:txBody>
      </p:sp>
    </p:spTree>
    <p:extLst>
      <p:ext uri="{BB962C8B-B14F-4D97-AF65-F5344CB8AC3E}">
        <p14:creationId xmlns:p14="http://schemas.microsoft.com/office/powerpoint/2010/main" val="25709425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713" y="296863"/>
            <a:ext cx="8662987" cy="626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61231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R:\Courses\IO\lectures\furseals3.gif"/>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8601"/>
            <a:ext cx="8839200" cy="6400798"/>
          </a:xfrm>
          <a:prstGeom prst="rect">
            <a:avLst/>
          </a:prstGeom>
          <a:noFill/>
          <a:ln>
            <a:noFill/>
          </a:ln>
        </p:spPr>
      </p:pic>
    </p:spTree>
    <p:extLst>
      <p:ext uri="{BB962C8B-B14F-4D97-AF65-F5344CB8AC3E}">
        <p14:creationId xmlns:p14="http://schemas.microsoft.com/office/powerpoint/2010/main" val="37340917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Fur seal case</a:t>
            </a:r>
          </a:p>
        </p:txBody>
      </p:sp>
      <p:sp>
        <p:nvSpPr>
          <p:cNvPr id="3" name="Content Placeholder 2"/>
          <p:cNvSpPr>
            <a:spLocks noGrp="1"/>
          </p:cNvSpPr>
          <p:nvPr>
            <p:ph idx="1"/>
          </p:nvPr>
        </p:nvSpPr>
        <p:spPr/>
        <p:txBody>
          <a:bodyPr/>
          <a:lstStyle/>
          <a:p>
            <a:r>
              <a:rPr lang="en-US" b="1" i="1" dirty="0"/>
              <a:t>Course </a:t>
            </a:r>
            <a:r>
              <a:rPr lang="en-US" b="1" i="1" dirty="0" err="1"/>
              <a:t>takehomes</a:t>
            </a:r>
            <a:r>
              <a:rPr lang="en-US" b="1" i="1" dirty="0"/>
              <a:t>:</a:t>
            </a:r>
          </a:p>
          <a:p>
            <a:pPr lvl="1"/>
            <a:r>
              <a:rPr lang="en-US" dirty="0"/>
              <a:t>Problem structure was a Tragedy of the Commons, </a:t>
            </a:r>
            <a:r>
              <a:rPr lang="en-US" dirty="0" smtClean="0"/>
              <a:t>so expect continuation of fur seal kills (basis for counterfactual)</a:t>
            </a:r>
          </a:p>
          <a:p>
            <a:pPr lvl="1"/>
            <a:r>
              <a:rPr lang="en-US" dirty="0" smtClean="0"/>
              <a:t>Pelagic sealing stops permanently but land sealing stops only temporarily – pelagic is counterfactual for land</a:t>
            </a:r>
            <a:endParaRPr lang="en-US" dirty="0"/>
          </a:p>
          <a:p>
            <a:pPr lvl="1"/>
            <a:r>
              <a:rPr lang="en-US" dirty="0" smtClean="0"/>
              <a:t>Institutional design (payments to Canada/Japan) worked to change behavior of those it targeted (pelagic)</a:t>
            </a:r>
          </a:p>
          <a:p>
            <a:pPr lvl="1"/>
            <a:r>
              <a:rPr lang="en-US" dirty="0" smtClean="0"/>
              <a:t>Goal achievement: population recovered enough to continue making money</a:t>
            </a:r>
          </a:p>
        </p:txBody>
      </p:sp>
    </p:spTree>
    <p:extLst>
      <p:ext uri="{BB962C8B-B14F-4D97-AF65-F5344CB8AC3E}">
        <p14:creationId xmlns:p14="http://schemas.microsoft.com/office/powerpoint/2010/main" val="2291106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Convention for the Conservation of</a:t>
            </a:r>
            <a:br>
              <a:rPr lang="en-US" dirty="0" smtClean="0"/>
            </a:br>
            <a:r>
              <a:rPr lang="en-US" dirty="0" smtClean="0"/>
              <a:t>Salmon in the North Atlantic Ocean</a:t>
            </a:r>
            <a:endParaRPr lang="en-US" dirty="0"/>
          </a:p>
        </p:txBody>
      </p:sp>
      <p:sp>
        <p:nvSpPr>
          <p:cNvPr id="3" name="Content Placeholder 2"/>
          <p:cNvSpPr>
            <a:spLocks noGrp="1"/>
          </p:cNvSpPr>
          <p:nvPr>
            <p:ph idx="1"/>
          </p:nvPr>
        </p:nvSpPr>
        <p:spPr>
          <a:xfrm>
            <a:off x="457200" y="1828800"/>
            <a:ext cx="8229600" cy="5029200"/>
          </a:xfrm>
        </p:spPr>
        <p:txBody>
          <a:bodyPr>
            <a:normAutofit/>
          </a:bodyPr>
          <a:lstStyle/>
          <a:p>
            <a:r>
              <a:rPr lang="en-US" dirty="0" smtClean="0"/>
              <a:t>We observe: catch by NASCO members of salmon in the North Atlantic after 1980 with treaty having taken effect</a:t>
            </a:r>
          </a:p>
          <a:p>
            <a:r>
              <a:rPr lang="en-US" dirty="0" smtClean="0"/>
              <a:t>To estimate treaty effect, we want: </a:t>
            </a:r>
            <a:r>
              <a:rPr lang="en-US" b="1" i="1" dirty="0" smtClean="0"/>
              <a:t>unobservable</a:t>
            </a:r>
            <a:r>
              <a:rPr lang="en-US" dirty="0" smtClean="0"/>
              <a:t> catch by NASCO members of salmon in the North Atlantic after 1980 had treaty NOT taken effect</a:t>
            </a:r>
          </a:p>
          <a:p>
            <a:r>
              <a:rPr lang="en-US" dirty="0" smtClean="0"/>
              <a:t>How many counterfactuals can we generate for it that we can use to estimate its effect?</a:t>
            </a:r>
            <a:endParaRPr lang="en-US" dirty="0"/>
          </a:p>
        </p:txBody>
      </p:sp>
    </p:spTree>
    <p:extLst>
      <p:ext uri="{BB962C8B-B14F-4D97-AF65-F5344CB8AC3E}">
        <p14:creationId xmlns:p14="http://schemas.microsoft.com/office/powerpoint/2010/main" val="28279158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NASCO Counterfactuals</a:t>
            </a:r>
            <a:endParaRPr lang="en-US" dirty="0"/>
          </a:p>
        </p:txBody>
      </p:sp>
      <p:sp>
        <p:nvSpPr>
          <p:cNvPr id="3" name="Content Placeholder 2"/>
          <p:cNvSpPr>
            <a:spLocks noGrp="1"/>
          </p:cNvSpPr>
          <p:nvPr>
            <p:ph idx="1"/>
          </p:nvPr>
        </p:nvSpPr>
        <p:spPr/>
        <p:txBody>
          <a:bodyPr>
            <a:normAutofit/>
          </a:bodyPr>
          <a:lstStyle/>
          <a:p>
            <a:r>
              <a:rPr lang="en-US" dirty="0" smtClean="0"/>
              <a:t>Observe: catch by NASCO members of salmon in the North Atlantic after 1980 with treaty having taken effect</a:t>
            </a:r>
          </a:p>
          <a:p>
            <a:r>
              <a:rPr lang="en-US" dirty="0" smtClean="0"/>
              <a:t>Counterfactuals</a:t>
            </a:r>
          </a:p>
          <a:p>
            <a:pPr lvl="1"/>
            <a:r>
              <a:rPr lang="en-US" dirty="0" smtClean="0"/>
              <a:t>Members, salmon, North Atlantic, before 1980</a:t>
            </a:r>
          </a:p>
          <a:p>
            <a:pPr lvl="1"/>
            <a:r>
              <a:rPr lang="en-US" dirty="0" smtClean="0"/>
              <a:t>Non-members, salmon, North Atlantic, after 1980</a:t>
            </a:r>
          </a:p>
          <a:p>
            <a:pPr lvl="1"/>
            <a:r>
              <a:rPr lang="en-US" dirty="0" smtClean="0"/>
              <a:t>Members, salmon, SOUTH Atlantic, after 1980</a:t>
            </a:r>
          </a:p>
          <a:p>
            <a:pPr lvl="1"/>
            <a:r>
              <a:rPr lang="en-US" dirty="0" smtClean="0"/>
              <a:t>Members, NON-salmon, North Atlantic, after 1980</a:t>
            </a:r>
          </a:p>
        </p:txBody>
      </p:sp>
    </p:spTree>
    <p:extLst>
      <p:ext uri="{BB962C8B-B14F-4D97-AF65-F5344CB8AC3E}">
        <p14:creationId xmlns:p14="http://schemas.microsoft.com/office/powerpoint/2010/main" val="15643112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Fisheries – notional example</a:t>
            </a:r>
            <a:br>
              <a:rPr lang="en-US" dirty="0"/>
            </a:br>
            <a:r>
              <a:rPr lang="en-US" dirty="0"/>
              <a:t>Members before/after</a:t>
            </a:r>
          </a:p>
        </p:txBody>
      </p:sp>
      <p:sp>
        <p:nvSpPr>
          <p:cNvPr id="6" name="Content Placeholder 5"/>
          <p:cNvSpPr>
            <a:spLocks noGrp="1"/>
          </p:cNvSpPr>
          <p:nvPr>
            <p:ph idx="1"/>
          </p:nvPr>
        </p:nvSpPr>
        <p:spPr/>
        <p:txBody>
          <a:bodyPr/>
          <a:lstStyle/>
          <a:p>
            <a:endParaRPr lang="en-US"/>
          </a:p>
        </p:txBody>
      </p:sp>
      <p:pic>
        <p:nvPicPr>
          <p:cNvPr id="1028" name="Picture 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571" y="1905000"/>
            <a:ext cx="8412480" cy="4754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33400" y="5311914"/>
            <a:ext cx="4429802" cy="707886"/>
          </a:xfrm>
          <a:prstGeom prst="rect">
            <a:avLst/>
          </a:prstGeom>
          <a:noFill/>
        </p:spPr>
        <p:txBody>
          <a:bodyPr wrap="none" rtlCol="0">
            <a:spAutoFit/>
          </a:bodyPr>
          <a:lstStyle/>
          <a:p>
            <a:r>
              <a:rPr lang="en-US" sz="4000" b="1" dirty="0" smtClean="0">
                <a:solidFill>
                  <a:srgbClr val="FF0000"/>
                </a:solidFill>
              </a:rPr>
              <a:t>Counterfactual #1</a:t>
            </a:r>
            <a:endParaRPr lang="en-US" sz="4000" b="1" i="1" dirty="0">
              <a:solidFill>
                <a:srgbClr val="FF0000"/>
              </a:solidFill>
            </a:endParaRPr>
          </a:p>
        </p:txBody>
      </p:sp>
    </p:spTree>
    <p:extLst>
      <p:ext uri="{BB962C8B-B14F-4D97-AF65-F5344CB8AC3E}">
        <p14:creationId xmlns:p14="http://schemas.microsoft.com/office/powerpoint/2010/main" val="6088361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Fisheries – hypothetical example</a:t>
            </a:r>
            <a:br>
              <a:rPr lang="en-US" dirty="0"/>
            </a:br>
            <a:r>
              <a:rPr lang="en-US" dirty="0"/>
              <a:t>Members </a:t>
            </a:r>
            <a:r>
              <a:rPr lang="en-US" dirty="0" smtClean="0"/>
              <a:t> before/after</a:t>
            </a:r>
            <a:endParaRPr lang="en-US" dirty="0"/>
          </a:p>
        </p:txBody>
      </p:sp>
      <p:sp>
        <p:nvSpPr>
          <p:cNvPr id="4" name="Content Placeholder 3"/>
          <p:cNvSpPr>
            <a:spLocks noGrp="1"/>
          </p:cNvSpPr>
          <p:nvPr>
            <p:ph idx="1"/>
          </p:nvPr>
        </p:nvSpPr>
        <p:spPr/>
        <p:txBody>
          <a:bodyPr/>
          <a:lstStyle/>
          <a:p>
            <a:endParaRPr lang="en-US"/>
          </a:p>
        </p:txBody>
      </p:sp>
      <p:pic>
        <p:nvPicPr>
          <p:cNvPr id="2051"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905000"/>
            <a:ext cx="8412480" cy="4754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5105400" y="2362200"/>
            <a:ext cx="3785203" cy="830997"/>
          </a:xfrm>
          <a:prstGeom prst="rect">
            <a:avLst/>
          </a:prstGeom>
          <a:noFill/>
        </p:spPr>
        <p:txBody>
          <a:bodyPr wrap="none" rtlCol="0">
            <a:spAutoFit/>
          </a:bodyPr>
          <a:lstStyle/>
          <a:p>
            <a:r>
              <a:rPr lang="en-US" sz="1600" b="1" dirty="0" smtClean="0">
                <a:solidFill>
                  <a:srgbClr val="FF0000"/>
                </a:solidFill>
              </a:rPr>
              <a:t>Counterfactual of Member</a:t>
            </a:r>
            <a:br>
              <a:rPr lang="en-US" sz="1600" b="1" dirty="0" smtClean="0">
                <a:solidFill>
                  <a:srgbClr val="FF0000"/>
                </a:solidFill>
              </a:rPr>
            </a:br>
            <a:r>
              <a:rPr lang="en-US" sz="1600" b="1" dirty="0" smtClean="0">
                <a:solidFill>
                  <a:srgbClr val="FF0000"/>
                </a:solidFill>
              </a:rPr>
              <a:t>behavior using </a:t>
            </a:r>
            <a:r>
              <a:rPr lang="en-US" sz="1600" b="1" i="1" u="sng" dirty="0" smtClean="0">
                <a:solidFill>
                  <a:srgbClr val="FF0000"/>
                </a:solidFill>
              </a:rPr>
              <a:t>Members PRIOR </a:t>
            </a:r>
          </a:p>
          <a:p>
            <a:r>
              <a:rPr lang="en-US" sz="1600" b="1" i="1" u="sng" dirty="0" smtClean="0">
                <a:solidFill>
                  <a:srgbClr val="FF0000"/>
                </a:solidFill>
              </a:rPr>
              <a:t>behavior </a:t>
            </a:r>
            <a:r>
              <a:rPr lang="en-US" sz="1600" b="1" dirty="0" smtClean="0">
                <a:solidFill>
                  <a:srgbClr val="FF0000"/>
                </a:solidFill>
              </a:rPr>
              <a:t>when </a:t>
            </a:r>
            <a:r>
              <a:rPr lang="en-US" sz="1600" b="1" i="1" dirty="0" smtClean="0">
                <a:solidFill>
                  <a:srgbClr val="FF0000"/>
                </a:solidFill>
              </a:rPr>
              <a:t>they weren’t members</a:t>
            </a:r>
            <a:endParaRPr lang="en-US" sz="1600" b="1" i="1" dirty="0">
              <a:solidFill>
                <a:srgbClr val="FF0000"/>
              </a:solidFill>
            </a:endParaRPr>
          </a:p>
        </p:txBody>
      </p:sp>
      <p:cxnSp>
        <p:nvCxnSpPr>
          <p:cNvPr id="6" name="Straight Arrow Connector 5"/>
          <p:cNvCxnSpPr/>
          <p:nvPr/>
        </p:nvCxnSpPr>
        <p:spPr>
          <a:xfrm>
            <a:off x="7251399" y="3285530"/>
            <a:ext cx="63801" cy="75307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33400" y="5311914"/>
            <a:ext cx="4429802" cy="707886"/>
          </a:xfrm>
          <a:prstGeom prst="rect">
            <a:avLst/>
          </a:prstGeom>
          <a:noFill/>
        </p:spPr>
        <p:txBody>
          <a:bodyPr wrap="none" rtlCol="0">
            <a:spAutoFit/>
          </a:bodyPr>
          <a:lstStyle/>
          <a:p>
            <a:r>
              <a:rPr lang="en-US" sz="4000" b="1" dirty="0" smtClean="0">
                <a:solidFill>
                  <a:srgbClr val="FF0000"/>
                </a:solidFill>
              </a:rPr>
              <a:t>Counterfactual #1</a:t>
            </a:r>
            <a:endParaRPr lang="en-US" sz="4000" b="1" i="1" dirty="0">
              <a:solidFill>
                <a:srgbClr val="FF0000"/>
              </a:solidFill>
            </a:endParaRPr>
          </a:p>
        </p:txBody>
      </p:sp>
    </p:spTree>
    <p:extLst>
      <p:ext uri="{BB962C8B-B14F-4D97-AF65-F5344CB8AC3E}">
        <p14:creationId xmlns:p14="http://schemas.microsoft.com/office/powerpoint/2010/main" val="25278261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Fisheries – hypothetical example</a:t>
            </a:r>
            <a:br>
              <a:rPr lang="en-US" dirty="0"/>
            </a:br>
            <a:r>
              <a:rPr lang="en-US" dirty="0"/>
              <a:t>Members / Non-members</a:t>
            </a:r>
          </a:p>
        </p:txBody>
      </p:sp>
      <p:sp>
        <p:nvSpPr>
          <p:cNvPr id="3" name="Content Placeholder 2"/>
          <p:cNvSpPr>
            <a:spLocks noGrp="1"/>
          </p:cNvSpPr>
          <p:nvPr>
            <p:ph idx="1"/>
          </p:nvPr>
        </p:nvSpPr>
        <p:spPr/>
        <p:txBody>
          <a:bodyPr/>
          <a:lstStyle/>
          <a:p>
            <a:endParaRPr lang="en-US" dirty="0"/>
          </a:p>
        </p:txBody>
      </p:sp>
      <p:pic>
        <p:nvPicPr>
          <p:cNvPr id="3074"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907571"/>
            <a:ext cx="8412480" cy="4754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3"/>
          <a:stretch>
            <a:fillRect/>
          </a:stretch>
        </p:blipFill>
        <p:spPr>
          <a:xfrm>
            <a:off x="346038" y="1907571"/>
            <a:ext cx="8416962" cy="4754880"/>
          </a:xfrm>
          <a:prstGeom prst="rect">
            <a:avLst/>
          </a:prstGeom>
        </p:spPr>
      </p:pic>
      <p:sp>
        <p:nvSpPr>
          <p:cNvPr id="7" name="TextBox 6"/>
          <p:cNvSpPr txBox="1"/>
          <p:nvPr/>
        </p:nvSpPr>
        <p:spPr>
          <a:xfrm>
            <a:off x="533400" y="5311914"/>
            <a:ext cx="4490717" cy="707886"/>
          </a:xfrm>
          <a:prstGeom prst="rect">
            <a:avLst/>
          </a:prstGeom>
          <a:noFill/>
        </p:spPr>
        <p:txBody>
          <a:bodyPr wrap="none" rtlCol="0">
            <a:spAutoFit/>
          </a:bodyPr>
          <a:lstStyle/>
          <a:p>
            <a:r>
              <a:rPr lang="en-US" sz="4000" b="1" dirty="0" smtClean="0">
                <a:solidFill>
                  <a:srgbClr val="FF0000"/>
                </a:solidFill>
              </a:rPr>
              <a:t>Counterfactual #2</a:t>
            </a:r>
            <a:endParaRPr lang="en-US" sz="4000" b="1" i="1" dirty="0">
              <a:solidFill>
                <a:srgbClr val="FF0000"/>
              </a:solidFill>
            </a:endParaRPr>
          </a:p>
        </p:txBody>
      </p:sp>
    </p:spTree>
    <p:extLst>
      <p:ext uri="{BB962C8B-B14F-4D97-AF65-F5344CB8AC3E}">
        <p14:creationId xmlns:p14="http://schemas.microsoft.com/office/powerpoint/2010/main" val="21024376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Fisheries – hypothetical example</a:t>
            </a:r>
            <a:br>
              <a:rPr lang="en-US" dirty="0"/>
            </a:br>
            <a:r>
              <a:rPr lang="en-US" dirty="0"/>
              <a:t>Members / Non-members</a:t>
            </a:r>
          </a:p>
        </p:txBody>
      </p:sp>
      <p:sp>
        <p:nvSpPr>
          <p:cNvPr id="3" name="Content Placeholder 2"/>
          <p:cNvSpPr>
            <a:spLocks noGrp="1"/>
          </p:cNvSpPr>
          <p:nvPr>
            <p:ph idx="1"/>
          </p:nvPr>
        </p:nvSpPr>
        <p:spPr/>
        <p:txBody>
          <a:bodyPr/>
          <a:lstStyle/>
          <a:p>
            <a:endParaRPr lang="en-US" dirty="0"/>
          </a:p>
        </p:txBody>
      </p:sp>
      <p:pic>
        <p:nvPicPr>
          <p:cNvPr id="3074"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907571"/>
            <a:ext cx="8412480" cy="4754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3"/>
          <a:stretch>
            <a:fillRect/>
          </a:stretch>
        </p:blipFill>
        <p:spPr>
          <a:xfrm>
            <a:off x="346038" y="1907571"/>
            <a:ext cx="8416962" cy="4754880"/>
          </a:xfrm>
          <a:prstGeom prst="rect">
            <a:avLst/>
          </a:prstGeom>
        </p:spPr>
      </p:pic>
      <p:pic>
        <p:nvPicPr>
          <p:cNvPr id="9" name="Picture 8"/>
          <p:cNvPicPr>
            <a:picLocks noChangeAspect="1"/>
          </p:cNvPicPr>
          <p:nvPr/>
        </p:nvPicPr>
        <p:blipFill rotWithShape="1">
          <a:blip r:embed="rId3"/>
          <a:srcRect l="5432" t="68102" b="23884"/>
          <a:stretch/>
        </p:blipFill>
        <p:spPr>
          <a:xfrm>
            <a:off x="816685" y="4648200"/>
            <a:ext cx="7959762" cy="381000"/>
          </a:xfrm>
          <a:prstGeom prst="rect">
            <a:avLst/>
          </a:prstGeom>
        </p:spPr>
      </p:pic>
      <p:pic>
        <p:nvPicPr>
          <p:cNvPr id="7" name="Picture 6"/>
          <p:cNvPicPr>
            <a:picLocks noChangeAspect="1"/>
          </p:cNvPicPr>
          <p:nvPr/>
        </p:nvPicPr>
        <p:blipFill rotWithShape="1">
          <a:blip r:embed="rId3"/>
          <a:srcRect l="5847" t="6357" r="2397" b="79220"/>
          <a:stretch/>
        </p:blipFill>
        <p:spPr>
          <a:xfrm>
            <a:off x="802341" y="5029200"/>
            <a:ext cx="7723094" cy="685800"/>
          </a:xfrm>
          <a:prstGeom prst="rect">
            <a:avLst/>
          </a:prstGeom>
        </p:spPr>
      </p:pic>
      <p:sp>
        <p:nvSpPr>
          <p:cNvPr id="8" name="TextBox 7"/>
          <p:cNvSpPr txBox="1"/>
          <p:nvPr/>
        </p:nvSpPr>
        <p:spPr>
          <a:xfrm>
            <a:off x="533400" y="5311914"/>
            <a:ext cx="4490717" cy="707886"/>
          </a:xfrm>
          <a:prstGeom prst="rect">
            <a:avLst/>
          </a:prstGeom>
          <a:noFill/>
        </p:spPr>
        <p:txBody>
          <a:bodyPr wrap="none" rtlCol="0">
            <a:spAutoFit/>
          </a:bodyPr>
          <a:lstStyle/>
          <a:p>
            <a:r>
              <a:rPr lang="en-US" sz="4000" b="1" dirty="0" smtClean="0">
                <a:solidFill>
                  <a:srgbClr val="FF0000"/>
                </a:solidFill>
              </a:rPr>
              <a:t>Counterfactual #2</a:t>
            </a:r>
            <a:endParaRPr lang="en-US" sz="4000" b="1" i="1" dirty="0">
              <a:solidFill>
                <a:srgbClr val="FF0000"/>
              </a:solidFill>
            </a:endParaRPr>
          </a:p>
        </p:txBody>
      </p:sp>
    </p:spTree>
    <p:extLst>
      <p:ext uri="{BB962C8B-B14F-4D97-AF65-F5344CB8AC3E}">
        <p14:creationId xmlns:p14="http://schemas.microsoft.com/office/powerpoint/2010/main" val="10952369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Fisheries – hypothetical example</a:t>
            </a:r>
            <a:br>
              <a:rPr lang="en-US" dirty="0"/>
            </a:br>
            <a:r>
              <a:rPr lang="en-US" dirty="0"/>
              <a:t>Members / Non-members</a:t>
            </a:r>
          </a:p>
        </p:txBody>
      </p:sp>
      <p:sp>
        <p:nvSpPr>
          <p:cNvPr id="3" name="Content Placeholder 2"/>
          <p:cNvSpPr>
            <a:spLocks noGrp="1"/>
          </p:cNvSpPr>
          <p:nvPr>
            <p:ph idx="1"/>
          </p:nvPr>
        </p:nvSpPr>
        <p:spPr/>
        <p:txBody>
          <a:bodyPr/>
          <a:lstStyle/>
          <a:p>
            <a:endParaRPr lang="en-US" dirty="0"/>
          </a:p>
        </p:txBody>
      </p:sp>
      <p:pic>
        <p:nvPicPr>
          <p:cNvPr id="3074"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907571"/>
            <a:ext cx="8412480" cy="4754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3"/>
          <a:stretch>
            <a:fillRect/>
          </a:stretch>
        </p:blipFill>
        <p:spPr>
          <a:xfrm>
            <a:off x="346038" y="1907571"/>
            <a:ext cx="8416962" cy="4754880"/>
          </a:xfrm>
          <a:prstGeom prst="rect">
            <a:avLst/>
          </a:prstGeom>
        </p:spPr>
      </p:pic>
      <p:pic>
        <p:nvPicPr>
          <p:cNvPr id="9" name="Picture 8"/>
          <p:cNvPicPr>
            <a:picLocks noChangeAspect="1"/>
          </p:cNvPicPr>
          <p:nvPr/>
        </p:nvPicPr>
        <p:blipFill rotWithShape="1">
          <a:blip r:embed="rId3"/>
          <a:srcRect l="5432" t="68102" b="23884"/>
          <a:stretch/>
        </p:blipFill>
        <p:spPr>
          <a:xfrm>
            <a:off x="816685" y="4191001"/>
            <a:ext cx="7959762" cy="381000"/>
          </a:xfrm>
          <a:prstGeom prst="rect">
            <a:avLst/>
          </a:prstGeom>
        </p:spPr>
      </p:pic>
      <p:pic>
        <p:nvPicPr>
          <p:cNvPr id="7" name="Picture 6"/>
          <p:cNvPicPr>
            <a:picLocks noChangeAspect="1"/>
          </p:cNvPicPr>
          <p:nvPr/>
        </p:nvPicPr>
        <p:blipFill rotWithShape="1">
          <a:blip r:embed="rId3"/>
          <a:srcRect l="5847" t="3152" r="2397" b="79220"/>
          <a:stretch/>
        </p:blipFill>
        <p:spPr>
          <a:xfrm>
            <a:off x="802341" y="4876800"/>
            <a:ext cx="7723094" cy="838201"/>
          </a:xfrm>
          <a:prstGeom prst="rect">
            <a:avLst/>
          </a:prstGeom>
        </p:spPr>
      </p:pic>
      <p:sp>
        <p:nvSpPr>
          <p:cNvPr id="8" name="TextBox 7"/>
          <p:cNvSpPr txBox="1"/>
          <p:nvPr/>
        </p:nvSpPr>
        <p:spPr>
          <a:xfrm>
            <a:off x="533400" y="5311914"/>
            <a:ext cx="4490717" cy="707886"/>
          </a:xfrm>
          <a:prstGeom prst="rect">
            <a:avLst/>
          </a:prstGeom>
          <a:noFill/>
        </p:spPr>
        <p:txBody>
          <a:bodyPr wrap="none" rtlCol="0">
            <a:spAutoFit/>
          </a:bodyPr>
          <a:lstStyle/>
          <a:p>
            <a:r>
              <a:rPr lang="en-US" sz="4000" b="1" dirty="0" smtClean="0">
                <a:solidFill>
                  <a:srgbClr val="FF0000"/>
                </a:solidFill>
              </a:rPr>
              <a:t>Counterfactual #2</a:t>
            </a:r>
            <a:endParaRPr lang="en-US" sz="4000" b="1" i="1" dirty="0">
              <a:solidFill>
                <a:srgbClr val="FF0000"/>
              </a:solidFill>
            </a:endParaRPr>
          </a:p>
        </p:txBody>
      </p:sp>
    </p:spTree>
    <p:extLst>
      <p:ext uri="{BB962C8B-B14F-4D97-AF65-F5344CB8AC3E}">
        <p14:creationId xmlns:p14="http://schemas.microsoft.com/office/powerpoint/2010/main" val="18669696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Fisheries – hypothetical example</a:t>
            </a:r>
            <a:br>
              <a:rPr lang="en-US" dirty="0"/>
            </a:br>
            <a:r>
              <a:rPr lang="en-US" dirty="0"/>
              <a:t>Members / Non-members</a:t>
            </a:r>
          </a:p>
        </p:txBody>
      </p:sp>
      <p:sp>
        <p:nvSpPr>
          <p:cNvPr id="3" name="Content Placeholder 2"/>
          <p:cNvSpPr>
            <a:spLocks noGrp="1"/>
          </p:cNvSpPr>
          <p:nvPr>
            <p:ph idx="1"/>
          </p:nvPr>
        </p:nvSpPr>
        <p:spPr/>
        <p:txBody>
          <a:bodyPr/>
          <a:lstStyle/>
          <a:p>
            <a:endParaRPr lang="en-US" dirty="0"/>
          </a:p>
        </p:txBody>
      </p:sp>
      <p:pic>
        <p:nvPicPr>
          <p:cNvPr id="3074"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907571"/>
            <a:ext cx="8412480" cy="4754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3"/>
          <a:stretch>
            <a:fillRect/>
          </a:stretch>
        </p:blipFill>
        <p:spPr>
          <a:xfrm>
            <a:off x="346038" y="1907571"/>
            <a:ext cx="8416962" cy="4754880"/>
          </a:xfrm>
          <a:prstGeom prst="rect">
            <a:avLst/>
          </a:prstGeom>
        </p:spPr>
      </p:pic>
      <p:pic>
        <p:nvPicPr>
          <p:cNvPr id="9" name="Picture 8"/>
          <p:cNvPicPr>
            <a:picLocks noChangeAspect="1"/>
          </p:cNvPicPr>
          <p:nvPr/>
        </p:nvPicPr>
        <p:blipFill rotWithShape="1">
          <a:blip r:embed="rId3"/>
          <a:srcRect l="5432" t="68102" b="23884"/>
          <a:stretch/>
        </p:blipFill>
        <p:spPr>
          <a:xfrm>
            <a:off x="816685" y="3733800"/>
            <a:ext cx="7959762" cy="381000"/>
          </a:xfrm>
          <a:prstGeom prst="rect">
            <a:avLst/>
          </a:prstGeom>
        </p:spPr>
      </p:pic>
      <p:pic>
        <p:nvPicPr>
          <p:cNvPr id="7" name="Picture 6"/>
          <p:cNvPicPr>
            <a:picLocks noChangeAspect="1"/>
          </p:cNvPicPr>
          <p:nvPr/>
        </p:nvPicPr>
        <p:blipFill rotWithShape="1">
          <a:blip r:embed="rId3"/>
          <a:srcRect l="5847" t="3152" r="2397" b="79220"/>
          <a:stretch/>
        </p:blipFill>
        <p:spPr>
          <a:xfrm>
            <a:off x="802341" y="4876800"/>
            <a:ext cx="7723094" cy="838201"/>
          </a:xfrm>
          <a:prstGeom prst="rect">
            <a:avLst/>
          </a:prstGeom>
        </p:spPr>
      </p:pic>
      <p:sp>
        <p:nvSpPr>
          <p:cNvPr id="8" name="TextBox 7"/>
          <p:cNvSpPr txBox="1"/>
          <p:nvPr/>
        </p:nvSpPr>
        <p:spPr>
          <a:xfrm>
            <a:off x="533400" y="5311914"/>
            <a:ext cx="4490717" cy="707886"/>
          </a:xfrm>
          <a:prstGeom prst="rect">
            <a:avLst/>
          </a:prstGeom>
          <a:noFill/>
        </p:spPr>
        <p:txBody>
          <a:bodyPr wrap="none" rtlCol="0">
            <a:spAutoFit/>
          </a:bodyPr>
          <a:lstStyle/>
          <a:p>
            <a:r>
              <a:rPr lang="en-US" sz="4000" b="1" dirty="0" smtClean="0">
                <a:solidFill>
                  <a:srgbClr val="FF0000"/>
                </a:solidFill>
              </a:rPr>
              <a:t>Counterfactual #2</a:t>
            </a:r>
            <a:endParaRPr lang="en-US" sz="4000" b="1" i="1" dirty="0">
              <a:solidFill>
                <a:srgbClr val="FF0000"/>
              </a:solidFill>
            </a:endParaRPr>
          </a:p>
        </p:txBody>
      </p:sp>
    </p:spTree>
    <p:extLst>
      <p:ext uri="{BB962C8B-B14F-4D97-AF65-F5344CB8AC3E}">
        <p14:creationId xmlns:p14="http://schemas.microsoft.com/office/powerpoint/2010/main" val="30518041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Fisheries – hypothetical example</a:t>
            </a:r>
            <a:br>
              <a:rPr lang="en-US" dirty="0"/>
            </a:br>
            <a:r>
              <a:rPr lang="en-US" dirty="0"/>
              <a:t>Members / Non-members</a:t>
            </a:r>
          </a:p>
        </p:txBody>
      </p:sp>
      <p:sp>
        <p:nvSpPr>
          <p:cNvPr id="3" name="Content Placeholder 2"/>
          <p:cNvSpPr>
            <a:spLocks noGrp="1"/>
          </p:cNvSpPr>
          <p:nvPr>
            <p:ph idx="1"/>
          </p:nvPr>
        </p:nvSpPr>
        <p:spPr/>
        <p:txBody>
          <a:bodyPr/>
          <a:lstStyle/>
          <a:p>
            <a:endParaRPr lang="en-US" dirty="0"/>
          </a:p>
        </p:txBody>
      </p:sp>
      <p:pic>
        <p:nvPicPr>
          <p:cNvPr id="3074"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907571"/>
            <a:ext cx="8412480" cy="4754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3"/>
          <a:stretch>
            <a:fillRect/>
          </a:stretch>
        </p:blipFill>
        <p:spPr>
          <a:xfrm>
            <a:off x="346038" y="1907571"/>
            <a:ext cx="8416962" cy="4754880"/>
          </a:xfrm>
          <a:prstGeom prst="rect">
            <a:avLst/>
          </a:prstGeom>
        </p:spPr>
      </p:pic>
      <p:pic>
        <p:nvPicPr>
          <p:cNvPr id="9" name="Picture 8"/>
          <p:cNvPicPr>
            <a:picLocks noChangeAspect="1"/>
          </p:cNvPicPr>
          <p:nvPr/>
        </p:nvPicPr>
        <p:blipFill rotWithShape="1">
          <a:blip r:embed="rId3"/>
          <a:srcRect l="5432" t="68102" b="23884"/>
          <a:stretch/>
        </p:blipFill>
        <p:spPr>
          <a:xfrm>
            <a:off x="830132" y="3352800"/>
            <a:ext cx="7959762" cy="381000"/>
          </a:xfrm>
          <a:prstGeom prst="rect">
            <a:avLst/>
          </a:prstGeom>
        </p:spPr>
      </p:pic>
      <p:pic>
        <p:nvPicPr>
          <p:cNvPr id="7" name="Picture 6"/>
          <p:cNvPicPr>
            <a:picLocks noChangeAspect="1"/>
          </p:cNvPicPr>
          <p:nvPr/>
        </p:nvPicPr>
        <p:blipFill rotWithShape="1">
          <a:blip r:embed="rId3"/>
          <a:srcRect l="5847" t="3152" r="2397" b="79220"/>
          <a:stretch/>
        </p:blipFill>
        <p:spPr>
          <a:xfrm>
            <a:off x="802341" y="4876800"/>
            <a:ext cx="7723094" cy="838201"/>
          </a:xfrm>
          <a:prstGeom prst="rect">
            <a:avLst/>
          </a:prstGeom>
        </p:spPr>
      </p:pic>
      <p:cxnSp>
        <p:nvCxnSpPr>
          <p:cNvPr id="8" name="Straight Arrow Connector 7"/>
          <p:cNvCxnSpPr/>
          <p:nvPr/>
        </p:nvCxnSpPr>
        <p:spPr>
          <a:xfrm>
            <a:off x="7251399" y="2697964"/>
            <a:ext cx="63801" cy="75307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105400" y="1905000"/>
            <a:ext cx="4267200" cy="830997"/>
          </a:xfrm>
          <a:prstGeom prst="rect">
            <a:avLst/>
          </a:prstGeom>
          <a:noFill/>
        </p:spPr>
        <p:txBody>
          <a:bodyPr wrap="square" rtlCol="0">
            <a:spAutoFit/>
          </a:bodyPr>
          <a:lstStyle/>
          <a:p>
            <a:r>
              <a:rPr lang="en-US" sz="1600" b="1" dirty="0" smtClean="0">
                <a:solidFill>
                  <a:srgbClr val="FF0000"/>
                </a:solidFill>
              </a:rPr>
              <a:t>Counterfactual of Member</a:t>
            </a:r>
            <a:br>
              <a:rPr lang="en-US" sz="1600" b="1" dirty="0" smtClean="0">
                <a:solidFill>
                  <a:srgbClr val="FF0000"/>
                </a:solidFill>
              </a:rPr>
            </a:br>
            <a:r>
              <a:rPr lang="en-US" sz="1600" b="1" dirty="0" smtClean="0">
                <a:solidFill>
                  <a:srgbClr val="FF0000"/>
                </a:solidFill>
              </a:rPr>
              <a:t>behavior using </a:t>
            </a:r>
            <a:r>
              <a:rPr lang="en-US" sz="1600" b="1" i="1" u="sng" dirty="0" smtClean="0">
                <a:solidFill>
                  <a:srgbClr val="FF0000"/>
                </a:solidFill>
              </a:rPr>
              <a:t>trajectory of NON-members behavior </a:t>
            </a:r>
            <a:r>
              <a:rPr lang="en-US" sz="1600" b="1" dirty="0" smtClean="0">
                <a:solidFill>
                  <a:srgbClr val="FF0000"/>
                </a:solidFill>
              </a:rPr>
              <a:t>who </a:t>
            </a:r>
            <a:r>
              <a:rPr lang="en-US" sz="1600" b="1" i="1" dirty="0" smtClean="0">
                <a:solidFill>
                  <a:srgbClr val="FF0000"/>
                </a:solidFill>
              </a:rPr>
              <a:t>weren’t members</a:t>
            </a:r>
            <a:endParaRPr lang="en-US" sz="1600" b="1" i="1" dirty="0">
              <a:solidFill>
                <a:srgbClr val="FF0000"/>
              </a:solidFill>
            </a:endParaRPr>
          </a:p>
        </p:txBody>
      </p:sp>
      <p:sp>
        <p:nvSpPr>
          <p:cNvPr id="11" name="TextBox 10"/>
          <p:cNvSpPr txBox="1"/>
          <p:nvPr/>
        </p:nvSpPr>
        <p:spPr>
          <a:xfrm>
            <a:off x="533400" y="5311914"/>
            <a:ext cx="4490717" cy="707886"/>
          </a:xfrm>
          <a:prstGeom prst="rect">
            <a:avLst/>
          </a:prstGeom>
          <a:noFill/>
        </p:spPr>
        <p:txBody>
          <a:bodyPr wrap="none" rtlCol="0">
            <a:spAutoFit/>
          </a:bodyPr>
          <a:lstStyle/>
          <a:p>
            <a:r>
              <a:rPr lang="en-US" sz="4000" b="1" dirty="0" smtClean="0">
                <a:solidFill>
                  <a:srgbClr val="FF0000"/>
                </a:solidFill>
              </a:rPr>
              <a:t>Counterfactual #2</a:t>
            </a:r>
            <a:endParaRPr lang="en-US" sz="4000" b="1" i="1" dirty="0">
              <a:solidFill>
                <a:srgbClr val="FF0000"/>
              </a:solidFill>
            </a:endParaRPr>
          </a:p>
        </p:txBody>
      </p:sp>
    </p:spTree>
    <p:extLst>
      <p:ext uri="{BB962C8B-B14F-4D97-AF65-F5344CB8AC3E}">
        <p14:creationId xmlns:p14="http://schemas.microsoft.com/office/powerpoint/2010/main" val="39095829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Fisheries – hypothetical example</a:t>
            </a:r>
            <a:br>
              <a:rPr lang="en-US" dirty="0"/>
            </a:br>
            <a:r>
              <a:rPr lang="en-US" dirty="0"/>
              <a:t>Members / Non-members</a:t>
            </a:r>
          </a:p>
        </p:txBody>
      </p:sp>
      <p:sp>
        <p:nvSpPr>
          <p:cNvPr id="3" name="Content Placeholder 2"/>
          <p:cNvSpPr>
            <a:spLocks noGrp="1"/>
          </p:cNvSpPr>
          <p:nvPr>
            <p:ph idx="1"/>
          </p:nvPr>
        </p:nvSpPr>
        <p:spPr/>
        <p:txBody>
          <a:bodyPr/>
          <a:lstStyle/>
          <a:p>
            <a:r>
              <a:rPr lang="en-US" b="1" i="1" dirty="0"/>
              <a:t>Course </a:t>
            </a:r>
            <a:r>
              <a:rPr lang="en-US" b="1" i="1" dirty="0" err="1"/>
              <a:t>takehomes</a:t>
            </a:r>
            <a:r>
              <a:rPr lang="en-US" b="1" i="1" dirty="0"/>
              <a:t>:</a:t>
            </a:r>
          </a:p>
          <a:p>
            <a:pPr lvl="1"/>
            <a:r>
              <a:rPr lang="en-US" dirty="0" smtClean="0"/>
              <a:t>Two different BASES to estimate counterfactual of what members </a:t>
            </a:r>
            <a:r>
              <a:rPr lang="en-US" b="1" i="1" dirty="0" smtClean="0"/>
              <a:t>would have done if they had NOT been members</a:t>
            </a:r>
          </a:p>
          <a:p>
            <a:pPr lvl="1"/>
            <a:r>
              <a:rPr lang="en-US" dirty="0"/>
              <a:t>Generating SAME counterfactual but doing it on a different basis</a:t>
            </a:r>
          </a:p>
        </p:txBody>
      </p:sp>
    </p:spTree>
    <p:extLst>
      <p:ext uri="{BB962C8B-B14F-4D97-AF65-F5344CB8AC3E}">
        <p14:creationId xmlns:p14="http://schemas.microsoft.com/office/powerpoint/2010/main" val="433835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Whaling example</a:t>
            </a:r>
            <a:endParaRPr lang="en-US" dirty="0"/>
          </a:p>
        </p:txBody>
      </p:sp>
      <p:sp>
        <p:nvSpPr>
          <p:cNvPr id="3" name="Content Placeholder 2"/>
          <p:cNvSpPr>
            <a:spLocks noGrp="1"/>
          </p:cNvSpPr>
          <p:nvPr>
            <p:ph idx="1"/>
          </p:nvPr>
        </p:nvSpPr>
        <p:spPr/>
        <p:txBody>
          <a:bodyPr/>
          <a:lstStyle/>
          <a:p>
            <a:r>
              <a:rPr lang="en-US" b="1" i="1" dirty="0"/>
              <a:t>Course </a:t>
            </a:r>
            <a:r>
              <a:rPr lang="en-US" b="1" i="1" dirty="0" err="1"/>
              <a:t>takehomes</a:t>
            </a:r>
            <a:r>
              <a:rPr lang="en-US" b="1" i="1" dirty="0"/>
              <a:t>:</a:t>
            </a:r>
          </a:p>
          <a:p>
            <a:pPr lvl="1"/>
            <a:r>
              <a:rPr lang="en-US" dirty="0" smtClean="0"/>
              <a:t>Always two possible measures of effectiveness</a:t>
            </a:r>
          </a:p>
          <a:p>
            <a:pPr lvl="2"/>
            <a:r>
              <a:rPr lang="en-US" dirty="0"/>
              <a:t>Goal Achievement </a:t>
            </a:r>
            <a:endParaRPr lang="en-US" dirty="0" smtClean="0"/>
          </a:p>
          <a:p>
            <a:pPr lvl="2"/>
            <a:r>
              <a:rPr lang="en-US" dirty="0" smtClean="0"/>
              <a:t>Counterfactual</a:t>
            </a:r>
          </a:p>
          <a:p>
            <a:pPr lvl="1"/>
            <a:r>
              <a:rPr lang="en-US" dirty="0" smtClean="0"/>
              <a:t>Can Succeed on Counterfactual and Fail on Goal Achievement</a:t>
            </a:r>
            <a:endParaRPr lang="en-US" dirty="0"/>
          </a:p>
        </p:txBody>
      </p:sp>
    </p:spTree>
    <p:extLst>
      <p:ext uri="{BB962C8B-B14F-4D97-AF65-F5344CB8AC3E}">
        <p14:creationId xmlns:p14="http://schemas.microsoft.com/office/powerpoint/2010/main" val="11349986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a:defRPr/>
            </a:pPr>
            <a:endParaRPr lang="en-US" smtClean="0"/>
          </a:p>
        </p:txBody>
      </p:sp>
      <p:pic>
        <p:nvPicPr>
          <p:cNvPr id="10243" name="Picture 9"/>
          <p:cNvPicPr>
            <a:picLocks noGrp="1" noChangeAspect="1" noChangeArrowheads="1"/>
          </p:cNvPicPr>
          <p:nvPr>
            <p:ph idx="1"/>
          </p:nvPr>
        </p:nvPicPr>
        <p:blipFill>
          <a:blip r:embed="rId2" cstate="print"/>
          <a:srcRect l="7500" t="8003" r="9166" b="9946"/>
          <a:stretch>
            <a:fillRect/>
          </a:stretch>
        </p:blipFill>
        <p:spPr>
          <a:xfrm>
            <a:off x="0" y="533400"/>
            <a:ext cx="9144000" cy="6035675"/>
          </a:xfrm>
          <a:noFill/>
        </p:spPr>
      </p:pic>
    </p:spTree>
    <p:extLst>
      <p:ext uri="{BB962C8B-B14F-4D97-AF65-F5344CB8AC3E}">
        <p14:creationId xmlns:p14="http://schemas.microsoft.com/office/powerpoint/2010/main" val="17257327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defRPr/>
            </a:pPr>
            <a:endParaRPr lang="en-US" smtClean="0"/>
          </a:p>
        </p:txBody>
      </p:sp>
      <p:pic>
        <p:nvPicPr>
          <p:cNvPr id="11267" name="Picture 3"/>
          <p:cNvPicPr>
            <a:picLocks noGrp="1" noChangeAspect="1" noChangeArrowheads="1"/>
          </p:cNvPicPr>
          <p:nvPr>
            <p:ph idx="1"/>
          </p:nvPr>
        </p:nvPicPr>
        <p:blipFill>
          <a:blip r:embed="rId2" cstate="print"/>
          <a:srcRect l="7500" t="8003" r="9166" b="9946"/>
          <a:stretch>
            <a:fillRect/>
          </a:stretch>
        </p:blipFill>
        <p:spPr>
          <a:xfrm>
            <a:off x="0" y="533400"/>
            <a:ext cx="9144000" cy="6035675"/>
          </a:xfrm>
          <a:noFill/>
        </p:spPr>
      </p:pic>
      <p:grpSp>
        <p:nvGrpSpPr>
          <p:cNvPr id="11268" name="Group 16"/>
          <p:cNvGrpSpPr>
            <a:grpSpLocks/>
          </p:cNvGrpSpPr>
          <p:nvPr/>
        </p:nvGrpSpPr>
        <p:grpSpPr bwMode="auto">
          <a:xfrm>
            <a:off x="2133600" y="1843088"/>
            <a:ext cx="5054600" cy="1820862"/>
            <a:chOff x="1344" y="1161"/>
            <a:chExt cx="3184" cy="1147"/>
          </a:xfrm>
        </p:grpSpPr>
        <p:sp>
          <p:nvSpPr>
            <p:cNvPr id="12305" name="Freeform 17"/>
            <p:cNvSpPr>
              <a:spLocks/>
            </p:cNvSpPr>
            <p:nvPr/>
          </p:nvSpPr>
          <p:spPr bwMode="auto">
            <a:xfrm>
              <a:off x="1344" y="1248"/>
              <a:ext cx="3184" cy="1060"/>
            </a:xfrm>
            <a:custGeom>
              <a:avLst/>
              <a:gdLst/>
              <a:ahLst/>
              <a:cxnLst>
                <a:cxn ang="0">
                  <a:pos x="0" y="0"/>
                </a:cxn>
                <a:cxn ang="0">
                  <a:pos x="712" y="992"/>
                </a:cxn>
                <a:cxn ang="0">
                  <a:pos x="1840" y="408"/>
                </a:cxn>
                <a:cxn ang="0">
                  <a:pos x="3184" y="336"/>
                </a:cxn>
              </a:cxnLst>
              <a:rect l="0" t="0" r="r" b="b"/>
              <a:pathLst>
                <a:path w="3184" h="1060">
                  <a:moveTo>
                    <a:pt x="0" y="0"/>
                  </a:moveTo>
                  <a:cubicBezTo>
                    <a:pt x="119" y="165"/>
                    <a:pt x="405" y="924"/>
                    <a:pt x="712" y="992"/>
                  </a:cubicBezTo>
                  <a:cubicBezTo>
                    <a:pt x="1019" y="1060"/>
                    <a:pt x="1428" y="517"/>
                    <a:pt x="1840" y="408"/>
                  </a:cubicBezTo>
                  <a:cubicBezTo>
                    <a:pt x="2252" y="299"/>
                    <a:pt x="2904" y="351"/>
                    <a:pt x="3184" y="336"/>
                  </a:cubicBezTo>
                </a:path>
              </a:pathLst>
            </a:custGeom>
            <a:noFill/>
            <a:ln w="76200">
              <a:solidFill>
                <a:srgbClr val="FF0000"/>
              </a:solidFill>
              <a:round/>
              <a:headEnd/>
              <a:tailEnd/>
            </a:ln>
            <a:effectLst/>
          </p:spPr>
          <p:txBody>
            <a:bodyPr/>
            <a:lstStyle/>
            <a:p>
              <a:pPr>
                <a:defRPr/>
              </a:pPr>
              <a:endParaRPr lang="en-US"/>
            </a:p>
          </p:txBody>
        </p:sp>
        <p:sp>
          <p:nvSpPr>
            <p:cNvPr id="12306" name="Text Box 18"/>
            <p:cNvSpPr txBox="1">
              <a:spLocks noChangeArrowheads="1"/>
            </p:cNvSpPr>
            <p:nvPr/>
          </p:nvSpPr>
          <p:spPr bwMode="auto">
            <a:xfrm>
              <a:off x="3504" y="1161"/>
              <a:ext cx="720" cy="368"/>
            </a:xfrm>
            <a:prstGeom prst="rect">
              <a:avLst/>
            </a:prstGeom>
            <a:noFill/>
            <a:ln w="9525">
              <a:noFill/>
              <a:miter lim="800000"/>
              <a:headEnd/>
              <a:tailEnd/>
            </a:ln>
            <a:effectLst/>
          </p:spPr>
          <p:txBody>
            <a:bodyPr>
              <a:spAutoFit/>
            </a:bodyPr>
            <a:lstStyle/>
            <a:p>
              <a:pPr>
                <a:spcBef>
                  <a:spcPct val="50000"/>
                </a:spcBef>
                <a:buFontTx/>
                <a:buNone/>
                <a:defRPr/>
              </a:pPr>
              <a:r>
                <a:rPr lang="en-US" sz="3200" dirty="0">
                  <a:solidFill>
                    <a:srgbClr val="FF0000"/>
                  </a:solidFill>
                </a:rPr>
                <a:t>Goal</a:t>
              </a:r>
            </a:p>
          </p:txBody>
        </p:sp>
      </p:grpSp>
    </p:spTree>
    <p:extLst>
      <p:ext uri="{BB962C8B-B14F-4D97-AF65-F5344CB8AC3E}">
        <p14:creationId xmlns:p14="http://schemas.microsoft.com/office/powerpoint/2010/main" val="24960080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defRPr/>
            </a:pPr>
            <a:endParaRPr lang="en-US" smtClean="0"/>
          </a:p>
        </p:txBody>
      </p:sp>
      <p:pic>
        <p:nvPicPr>
          <p:cNvPr id="12291" name="Picture 3"/>
          <p:cNvPicPr>
            <a:picLocks noGrp="1" noChangeAspect="1" noChangeArrowheads="1"/>
          </p:cNvPicPr>
          <p:nvPr>
            <p:ph idx="1"/>
          </p:nvPr>
        </p:nvPicPr>
        <p:blipFill>
          <a:blip r:embed="rId2" cstate="print"/>
          <a:srcRect l="7500" t="8003" r="9166" b="9946"/>
          <a:stretch>
            <a:fillRect/>
          </a:stretch>
        </p:blipFill>
        <p:spPr>
          <a:xfrm>
            <a:off x="0" y="533400"/>
            <a:ext cx="9144000" cy="6035675"/>
          </a:xfrm>
          <a:noFill/>
        </p:spPr>
      </p:pic>
      <p:grpSp>
        <p:nvGrpSpPr>
          <p:cNvPr id="12292" name="Group 16"/>
          <p:cNvGrpSpPr>
            <a:grpSpLocks/>
          </p:cNvGrpSpPr>
          <p:nvPr/>
        </p:nvGrpSpPr>
        <p:grpSpPr bwMode="auto">
          <a:xfrm>
            <a:off x="2133600" y="1843088"/>
            <a:ext cx="5054600" cy="1820862"/>
            <a:chOff x="1344" y="1161"/>
            <a:chExt cx="3184" cy="1147"/>
          </a:xfrm>
        </p:grpSpPr>
        <p:sp>
          <p:nvSpPr>
            <p:cNvPr id="12305" name="Freeform 17"/>
            <p:cNvSpPr>
              <a:spLocks/>
            </p:cNvSpPr>
            <p:nvPr/>
          </p:nvSpPr>
          <p:spPr bwMode="auto">
            <a:xfrm>
              <a:off x="1344" y="1248"/>
              <a:ext cx="3184" cy="1060"/>
            </a:xfrm>
            <a:custGeom>
              <a:avLst/>
              <a:gdLst/>
              <a:ahLst/>
              <a:cxnLst>
                <a:cxn ang="0">
                  <a:pos x="0" y="0"/>
                </a:cxn>
                <a:cxn ang="0">
                  <a:pos x="712" y="992"/>
                </a:cxn>
                <a:cxn ang="0">
                  <a:pos x="1840" y="408"/>
                </a:cxn>
                <a:cxn ang="0">
                  <a:pos x="3184" y="336"/>
                </a:cxn>
              </a:cxnLst>
              <a:rect l="0" t="0" r="r" b="b"/>
              <a:pathLst>
                <a:path w="3184" h="1060">
                  <a:moveTo>
                    <a:pt x="0" y="0"/>
                  </a:moveTo>
                  <a:cubicBezTo>
                    <a:pt x="119" y="165"/>
                    <a:pt x="405" y="924"/>
                    <a:pt x="712" y="992"/>
                  </a:cubicBezTo>
                  <a:cubicBezTo>
                    <a:pt x="1019" y="1060"/>
                    <a:pt x="1428" y="517"/>
                    <a:pt x="1840" y="408"/>
                  </a:cubicBezTo>
                  <a:cubicBezTo>
                    <a:pt x="2252" y="299"/>
                    <a:pt x="2904" y="351"/>
                    <a:pt x="3184" y="336"/>
                  </a:cubicBezTo>
                </a:path>
              </a:pathLst>
            </a:custGeom>
            <a:noFill/>
            <a:ln w="76200">
              <a:solidFill>
                <a:srgbClr val="FF0000"/>
              </a:solidFill>
              <a:round/>
              <a:headEnd/>
              <a:tailEnd/>
            </a:ln>
            <a:effectLst/>
          </p:spPr>
          <p:txBody>
            <a:bodyPr/>
            <a:lstStyle/>
            <a:p>
              <a:pPr>
                <a:defRPr/>
              </a:pPr>
              <a:endParaRPr lang="en-US"/>
            </a:p>
          </p:txBody>
        </p:sp>
        <p:sp>
          <p:nvSpPr>
            <p:cNvPr id="12306" name="Text Box 18"/>
            <p:cNvSpPr txBox="1">
              <a:spLocks noChangeArrowheads="1"/>
            </p:cNvSpPr>
            <p:nvPr/>
          </p:nvSpPr>
          <p:spPr bwMode="auto">
            <a:xfrm>
              <a:off x="3504" y="1161"/>
              <a:ext cx="720" cy="368"/>
            </a:xfrm>
            <a:prstGeom prst="rect">
              <a:avLst/>
            </a:prstGeom>
            <a:noFill/>
            <a:ln w="9525">
              <a:noFill/>
              <a:miter lim="800000"/>
              <a:headEnd/>
              <a:tailEnd/>
            </a:ln>
            <a:effectLst/>
          </p:spPr>
          <p:txBody>
            <a:bodyPr>
              <a:spAutoFit/>
            </a:bodyPr>
            <a:lstStyle/>
            <a:p>
              <a:pPr>
                <a:spcBef>
                  <a:spcPct val="50000"/>
                </a:spcBef>
                <a:buFontTx/>
                <a:buNone/>
                <a:defRPr/>
              </a:pPr>
              <a:r>
                <a:rPr lang="en-US" sz="3200" dirty="0">
                  <a:solidFill>
                    <a:srgbClr val="FF0000"/>
                  </a:solidFill>
                </a:rPr>
                <a:t>Goal</a:t>
              </a:r>
            </a:p>
          </p:txBody>
        </p:sp>
      </p:grpSp>
      <p:grpSp>
        <p:nvGrpSpPr>
          <p:cNvPr id="12293" name="Group 19"/>
          <p:cNvGrpSpPr>
            <a:grpSpLocks/>
          </p:cNvGrpSpPr>
          <p:nvPr/>
        </p:nvGrpSpPr>
        <p:grpSpPr bwMode="auto">
          <a:xfrm>
            <a:off x="4483100" y="2540000"/>
            <a:ext cx="4279900" cy="2349500"/>
            <a:chOff x="2824" y="1600"/>
            <a:chExt cx="2696" cy="1480"/>
          </a:xfrm>
        </p:grpSpPr>
        <p:sp>
          <p:nvSpPr>
            <p:cNvPr id="12308" name="Freeform 20"/>
            <p:cNvSpPr>
              <a:spLocks/>
            </p:cNvSpPr>
            <p:nvPr/>
          </p:nvSpPr>
          <p:spPr bwMode="auto">
            <a:xfrm>
              <a:off x="2824" y="1600"/>
              <a:ext cx="1744" cy="1480"/>
            </a:xfrm>
            <a:custGeom>
              <a:avLst/>
              <a:gdLst/>
              <a:ahLst/>
              <a:cxnLst>
                <a:cxn ang="0">
                  <a:pos x="136" y="160"/>
                </a:cxn>
                <a:cxn ang="0">
                  <a:pos x="72" y="208"/>
                </a:cxn>
                <a:cxn ang="0">
                  <a:pos x="0" y="248"/>
                </a:cxn>
                <a:cxn ang="0">
                  <a:pos x="49" y="343"/>
                </a:cxn>
                <a:cxn ang="0">
                  <a:pos x="149" y="540"/>
                </a:cxn>
                <a:cxn ang="0">
                  <a:pos x="249" y="689"/>
                </a:cxn>
                <a:cxn ang="0">
                  <a:pos x="398" y="1084"/>
                </a:cxn>
                <a:cxn ang="0">
                  <a:pos x="448" y="1134"/>
                </a:cxn>
                <a:cxn ang="0">
                  <a:pos x="647" y="1233"/>
                </a:cxn>
                <a:cxn ang="0">
                  <a:pos x="1046" y="1233"/>
                </a:cxn>
                <a:cxn ang="0">
                  <a:pos x="1196" y="1332"/>
                </a:cxn>
                <a:cxn ang="0">
                  <a:pos x="1445" y="1381"/>
                </a:cxn>
                <a:cxn ang="0">
                  <a:pos x="1545" y="1480"/>
                </a:cxn>
                <a:cxn ang="0">
                  <a:pos x="1744" y="1480"/>
                </a:cxn>
                <a:cxn ang="0">
                  <a:pos x="1720" y="8"/>
                </a:cxn>
                <a:cxn ang="0">
                  <a:pos x="1184" y="0"/>
                </a:cxn>
                <a:cxn ang="0">
                  <a:pos x="536" y="32"/>
                </a:cxn>
                <a:cxn ang="0">
                  <a:pos x="352" y="96"/>
                </a:cxn>
                <a:cxn ang="0">
                  <a:pos x="136" y="160"/>
                </a:cxn>
              </a:cxnLst>
              <a:rect l="0" t="0" r="r" b="b"/>
              <a:pathLst>
                <a:path w="1744" h="1480">
                  <a:moveTo>
                    <a:pt x="136" y="160"/>
                  </a:moveTo>
                  <a:lnTo>
                    <a:pt x="72" y="208"/>
                  </a:lnTo>
                  <a:lnTo>
                    <a:pt x="0" y="248"/>
                  </a:lnTo>
                  <a:lnTo>
                    <a:pt x="49" y="343"/>
                  </a:lnTo>
                  <a:lnTo>
                    <a:pt x="149" y="540"/>
                  </a:lnTo>
                  <a:lnTo>
                    <a:pt x="249" y="689"/>
                  </a:lnTo>
                  <a:lnTo>
                    <a:pt x="398" y="1084"/>
                  </a:lnTo>
                  <a:lnTo>
                    <a:pt x="448" y="1134"/>
                  </a:lnTo>
                  <a:lnTo>
                    <a:pt x="647" y="1233"/>
                  </a:lnTo>
                  <a:lnTo>
                    <a:pt x="1046" y="1233"/>
                  </a:lnTo>
                  <a:lnTo>
                    <a:pt x="1196" y="1332"/>
                  </a:lnTo>
                  <a:lnTo>
                    <a:pt x="1445" y="1381"/>
                  </a:lnTo>
                  <a:lnTo>
                    <a:pt x="1545" y="1480"/>
                  </a:lnTo>
                  <a:lnTo>
                    <a:pt x="1744" y="1480"/>
                  </a:lnTo>
                  <a:lnTo>
                    <a:pt x="1720" y="8"/>
                  </a:lnTo>
                  <a:lnTo>
                    <a:pt x="1184" y="0"/>
                  </a:lnTo>
                  <a:lnTo>
                    <a:pt x="536" y="32"/>
                  </a:lnTo>
                  <a:lnTo>
                    <a:pt x="352" y="96"/>
                  </a:lnTo>
                  <a:lnTo>
                    <a:pt x="136" y="160"/>
                  </a:lnTo>
                  <a:close/>
                </a:path>
              </a:pathLst>
            </a:custGeom>
            <a:solidFill>
              <a:srgbClr val="993300"/>
            </a:solidFill>
            <a:ln w="9525">
              <a:solidFill>
                <a:schemeClr val="tx1"/>
              </a:solidFill>
              <a:round/>
              <a:headEnd/>
              <a:tailEnd/>
            </a:ln>
            <a:effectLst/>
          </p:spPr>
          <p:txBody>
            <a:bodyPr/>
            <a:lstStyle/>
            <a:p>
              <a:pPr>
                <a:defRPr/>
              </a:pPr>
              <a:endParaRPr lang="en-US"/>
            </a:p>
          </p:txBody>
        </p:sp>
        <p:sp>
          <p:nvSpPr>
            <p:cNvPr id="12309" name="Text Box 21"/>
            <p:cNvSpPr txBox="1">
              <a:spLocks noChangeArrowheads="1"/>
            </p:cNvSpPr>
            <p:nvPr/>
          </p:nvSpPr>
          <p:spPr bwMode="auto">
            <a:xfrm>
              <a:off x="3616" y="1948"/>
              <a:ext cx="1904" cy="679"/>
            </a:xfrm>
            <a:prstGeom prst="rect">
              <a:avLst/>
            </a:prstGeom>
            <a:noFill/>
            <a:ln w="9525">
              <a:noFill/>
              <a:miter lim="800000"/>
              <a:headEnd/>
              <a:tailEnd/>
            </a:ln>
            <a:effectLst/>
          </p:spPr>
          <p:txBody>
            <a:bodyPr>
              <a:spAutoFit/>
            </a:bodyPr>
            <a:lstStyle/>
            <a:p>
              <a:pPr>
                <a:spcBef>
                  <a:spcPct val="50000"/>
                </a:spcBef>
                <a:buFontTx/>
                <a:buNone/>
                <a:defRPr/>
              </a:pPr>
              <a:r>
                <a:rPr lang="en-US" sz="3200" dirty="0">
                  <a:solidFill>
                    <a:srgbClr val="FF0000"/>
                  </a:solidFill>
                </a:rPr>
                <a:t>Failure Relative To Goal</a:t>
              </a:r>
            </a:p>
          </p:txBody>
        </p:sp>
      </p:grpSp>
    </p:spTree>
    <p:extLst>
      <p:ext uri="{BB962C8B-B14F-4D97-AF65-F5344CB8AC3E}">
        <p14:creationId xmlns:p14="http://schemas.microsoft.com/office/powerpoint/2010/main" val="15352530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defRPr/>
            </a:pPr>
            <a:endParaRPr lang="en-US" smtClean="0"/>
          </a:p>
        </p:txBody>
      </p:sp>
      <p:pic>
        <p:nvPicPr>
          <p:cNvPr id="13315" name="Picture 3"/>
          <p:cNvPicPr>
            <a:picLocks noGrp="1" noChangeAspect="1" noChangeArrowheads="1"/>
          </p:cNvPicPr>
          <p:nvPr>
            <p:ph idx="1"/>
          </p:nvPr>
        </p:nvPicPr>
        <p:blipFill>
          <a:blip r:embed="rId2" cstate="print"/>
          <a:srcRect l="7500" t="8003" r="9166" b="9946"/>
          <a:stretch>
            <a:fillRect/>
          </a:stretch>
        </p:blipFill>
        <p:spPr>
          <a:xfrm>
            <a:off x="0" y="533400"/>
            <a:ext cx="9144000" cy="6035675"/>
          </a:xfrm>
          <a:noFill/>
        </p:spPr>
      </p:pic>
      <p:grpSp>
        <p:nvGrpSpPr>
          <p:cNvPr id="13316" name="Group 7"/>
          <p:cNvGrpSpPr>
            <a:grpSpLocks/>
          </p:cNvGrpSpPr>
          <p:nvPr/>
        </p:nvGrpSpPr>
        <p:grpSpPr bwMode="auto">
          <a:xfrm>
            <a:off x="2133600" y="609600"/>
            <a:ext cx="4140200" cy="4284663"/>
            <a:chOff x="1344" y="384"/>
            <a:chExt cx="2608" cy="2699"/>
          </a:xfrm>
        </p:grpSpPr>
        <p:sp>
          <p:nvSpPr>
            <p:cNvPr id="12296" name="Freeform 8"/>
            <p:cNvSpPr>
              <a:spLocks/>
            </p:cNvSpPr>
            <p:nvPr/>
          </p:nvSpPr>
          <p:spPr bwMode="auto">
            <a:xfrm>
              <a:off x="1344" y="528"/>
              <a:ext cx="2608" cy="2555"/>
            </a:xfrm>
            <a:custGeom>
              <a:avLst/>
              <a:gdLst/>
              <a:ahLst/>
              <a:cxnLst>
                <a:cxn ang="0">
                  <a:pos x="0" y="715"/>
                </a:cxn>
                <a:cxn ang="0">
                  <a:pos x="544" y="235"/>
                </a:cxn>
                <a:cxn ang="0">
                  <a:pos x="1408" y="2123"/>
                </a:cxn>
                <a:cxn ang="0">
                  <a:pos x="2608" y="2555"/>
                </a:cxn>
              </a:cxnLst>
              <a:rect l="0" t="0" r="r" b="b"/>
              <a:pathLst>
                <a:path w="2608" h="2555">
                  <a:moveTo>
                    <a:pt x="0" y="715"/>
                  </a:moveTo>
                  <a:cubicBezTo>
                    <a:pt x="91" y="635"/>
                    <a:pt x="309" y="0"/>
                    <a:pt x="544" y="235"/>
                  </a:cubicBezTo>
                  <a:cubicBezTo>
                    <a:pt x="779" y="470"/>
                    <a:pt x="1064" y="1736"/>
                    <a:pt x="1408" y="2123"/>
                  </a:cubicBezTo>
                  <a:cubicBezTo>
                    <a:pt x="1752" y="2510"/>
                    <a:pt x="2358" y="2465"/>
                    <a:pt x="2608" y="2555"/>
                  </a:cubicBezTo>
                </a:path>
              </a:pathLst>
            </a:custGeom>
            <a:noFill/>
            <a:ln w="76200">
              <a:solidFill>
                <a:schemeClr val="accent2"/>
              </a:solidFill>
              <a:round/>
              <a:headEnd/>
              <a:tailEnd/>
            </a:ln>
            <a:effectLst/>
          </p:spPr>
          <p:txBody>
            <a:bodyPr/>
            <a:lstStyle/>
            <a:p>
              <a:pPr>
                <a:defRPr/>
              </a:pPr>
              <a:endParaRPr lang="en-US"/>
            </a:p>
          </p:txBody>
        </p:sp>
        <p:sp>
          <p:nvSpPr>
            <p:cNvPr id="12297" name="Text Box 9"/>
            <p:cNvSpPr txBox="1">
              <a:spLocks noChangeArrowheads="1"/>
            </p:cNvSpPr>
            <p:nvPr/>
          </p:nvSpPr>
          <p:spPr bwMode="auto">
            <a:xfrm>
              <a:off x="1392" y="384"/>
              <a:ext cx="1968" cy="368"/>
            </a:xfrm>
            <a:prstGeom prst="rect">
              <a:avLst/>
            </a:prstGeom>
            <a:noFill/>
            <a:ln w="9525">
              <a:noFill/>
              <a:miter lim="800000"/>
              <a:headEnd/>
              <a:tailEnd/>
            </a:ln>
            <a:effectLst/>
          </p:spPr>
          <p:txBody>
            <a:bodyPr wrap="square">
              <a:spAutoFit/>
            </a:bodyPr>
            <a:lstStyle/>
            <a:p>
              <a:pPr>
                <a:spcBef>
                  <a:spcPct val="50000"/>
                </a:spcBef>
                <a:buFontTx/>
                <a:buNone/>
                <a:defRPr/>
              </a:pPr>
              <a:r>
                <a:rPr lang="en-US" sz="3200" dirty="0">
                  <a:solidFill>
                    <a:srgbClr val="FF0000"/>
                  </a:solidFill>
                </a:rPr>
                <a:t>Counterfactual</a:t>
              </a:r>
            </a:p>
          </p:txBody>
        </p:sp>
      </p:grpSp>
    </p:spTree>
    <p:extLst>
      <p:ext uri="{BB962C8B-B14F-4D97-AF65-F5344CB8AC3E}">
        <p14:creationId xmlns:p14="http://schemas.microsoft.com/office/powerpoint/2010/main" val="11039061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defRPr/>
            </a:pPr>
            <a:endParaRPr lang="en-US" smtClean="0"/>
          </a:p>
        </p:txBody>
      </p:sp>
      <p:pic>
        <p:nvPicPr>
          <p:cNvPr id="14339" name="Picture 3"/>
          <p:cNvPicPr>
            <a:picLocks noGrp="1" noChangeAspect="1" noChangeArrowheads="1"/>
          </p:cNvPicPr>
          <p:nvPr>
            <p:ph idx="1"/>
          </p:nvPr>
        </p:nvPicPr>
        <p:blipFill>
          <a:blip r:embed="rId2" cstate="print"/>
          <a:srcRect l="7500" t="8003" r="9166" b="9946"/>
          <a:stretch>
            <a:fillRect/>
          </a:stretch>
        </p:blipFill>
        <p:spPr>
          <a:xfrm>
            <a:off x="0" y="533400"/>
            <a:ext cx="9144000" cy="6035675"/>
          </a:xfrm>
          <a:noFill/>
        </p:spPr>
      </p:pic>
      <p:grpSp>
        <p:nvGrpSpPr>
          <p:cNvPr id="14340" name="Group 7"/>
          <p:cNvGrpSpPr>
            <a:grpSpLocks/>
          </p:cNvGrpSpPr>
          <p:nvPr/>
        </p:nvGrpSpPr>
        <p:grpSpPr bwMode="auto">
          <a:xfrm>
            <a:off x="2133600" y="609600"/>
            <a:ext cx="4140200" cy="4284663"/>
            <a:chOff x="1344" y="384"/>
            <a:chExt cx="2608" cy="2699"/>
          </a:xfrm>
        </p:grpSpPr>
        <p:sp>
          <p:nvSpPr>
            <p:cNvPr id="12296" name="Freeform 8"/>
            <p:cNvSpPr>
              <a:spLocks/>
            </p:cNvSpPr>
            <p:nvPr/>
          </p:nvSpPr>
          <p:spPr bwMode="auto">
            <a:xfrm>
              <a:off x="1344" y="528"/>
              <a:ext cx="2608" cy="2555"/>
            </a:xfrm>
            <a:custGeom>
              <a:avLst/>
              <a:gdLst/>
              <a:ahLst/>
              <a:cxnLst>
                <a:cxn ang="0">
                  <a:pos x="0" y="715"/>
                </a:cxn>
                <a:cxn ang="0">
                  <a:pos x="544" y="235"/>
                </a:cxn>
                <a:cxn ang="0">
                  <a:pos x="1408" y="2123"/>
                </a:cxn>
                <a:cxn ang="0">
                  <a:pos x="2608" y="2555"/>
                </a:cxn>
              </a:cxnLst>
              <a:rect l="0" t="0" r="r" b="b"/>
              <a:pathLst>
                <a:path w="2608" h="2555">
                  <a:moveTo>
                    <a:pt x="0" y="715"/>
                  </a:moveTo>
                  <a:cubicBezTo>
                    <a:pt x="91" y="635"/>
                    <a:pt x="309" y="0"/>
                    <a:pt x="544" y="235"/>
                  </a:cubicBezTo>
                  <a:cubicBezTo>
                    <a:pt x="779" y="470"/>
                    <a:pt x="1064" y="1736"/>
                    <a:pt x="1408" y="2123"/>
                  </a:cubicBezTo>
                  <a:cubicBezTo>
                    <a:pt x="1752" y="2510"/>
                    <a:pt x="2358" y="2465"/>
                    <a:pt x="2608" y="2555"/>
                  </a:cubicBezTo>
                </a:path>
              </a:pathLst>
            </a:custGeom>
            <a:noFill/>
            <a:ln w="76200">
              <a:solidFill>
                <a:schemeClr val="accent2"/>
              </a:solidFill>
              <a:round/>
              <a:headEnd/>
              <a:tailEnd/>
            </a:ln>
            <a:effectLst/>
          </p:spPr>
          <p:txBody>
            <a:bodyPr/>
            <a:lstStyle/>
            <a:p>
              <a:pPr>
                <a:defRPr/>
              </a:pPr>
              <a:endParaRPr lang="en-US"/>
            </a:p>
          </p:txBody>
        </p:sp>
        <p:sp>
          <p:nvSpPr>
            <p:cNvPr id="12297" name="Text Box 9"/>
            <p:cNvSpPr txBox="1">
              <a:spLocks noChangeArrowheads="1"/>
            </p:cNvSpPr>
            <p:nvPr/>
          </p:nvSpPr>
          <p:spPr bwMode="auto">
            <a:xfrm>
              <a:off x="1392" y="384"/>
              <a:ext cx="1968" cy="368"/>
            </a:xfrm>
            <a:prstGeom prst="rect">
              <a:avLst/>
            </a:prstGeom>
            <a:noFill/>
            <a:ln w="9525">
              <a:noFill/>
              <a:miter lim="800000"/>
              <a:headEnd/>
              <a:tailEnd/>
            </a:ln>
            <a:effectLst/>
          </p:spPr>
          <p:txBody>
            <a:bodyPr wrap="square">
              <a:spAutoFit/>
            </a:bodyPr>
            <a:lstStyle/>
            <a:p>
              <a:pPr>
                <a:spcBef>
                  <a:spcPct val="50000"/>
                </a:spcBef>
                <a:buFontTx/>
                <a:buNone/>
                <a:defRPr/>
              </a:pPr>
              <a:r>
                <a:rPr lang="en-US" sz="3200" dirty="0">
                  <a:solidFill>
                    <a:srgbClr val="FF0000"/>
                  </a:solidFill>
                </a:rPr>
                <a:t>Counterfactual</a:t>
              </a:r>
            </a:p>
          </p:txBody>
        </p:sp>
      </p:grpSp>
      <p:grpSp>
        <p:nvGrpSpPr>
          <p:cNvPr id="14341" name="Group 13"/>
          <p:cNvGrpSpPr>
            <a:grpSpLocks/>
          </p:cNvGrpSpPr>
          <p:nvPr/>
        </p:nvGrpSpPr>
        <p:grpSpPr bwMode="auto">
          <a:xfrm>
            <a:off x="1981200" y="1943100"/>
            <a:ext cx="4940300" cy="3009900"/>
            <a:chOff x="1248" y="1224"/>
            <a:chExt cx="3112" cy="1896"/>
          </a:xfrm>
        </p:grpSpPr>
        <p:sp>
          <p:nvSpPr>
            <p:cNvPr id="12302" name="Freeform 14"/>
            <p:cNvSpPr>
              <a:spLocks/>
            </p:cNvSpPr>
            <p:nvPr/>
          </p:nvSpPr>
          <p:spPr bwMode="auto">
            <a:xfrm>
              <a:off x="2200" y="1224"/>
              <a:ext cx="2160" cy="1872"/>
            </a:xfrm>
            <a:custGeom>
              <a:avLst/>
              <a:gdLst/>
              <a:ahLst/>
              <a:cxnLst>
                <a:cxn ang="0">
                  <a:pos x="0" y="192"/>
                </a:cxn>
                <a:cxn ang="0">
                  <a:pos x="48" y="192"/>
                </a:cxn>
                <a:cxn ang="0">
                  <a:pos x="192" y="144"/>
                </a:cxn>
                <a:cxn ang="0">
                  <a:pos x="288" y="96"/>
                </a:cxn>
                <a:cxn ang="0">
                  <a:pos x="384" y="0"/>
                </a:cxn>
                <a:cxn ang="0">
                  <a:pos x="528" y="144"/>
                </a:cxn>
                <a:cxn ang="0">
                  <a:pos x="624" y="672"/>
                </a:cxn>
                <a:cxn ang="0">
                  <a:pos x="720" y="912"/>
                </a:cxn>
                <a:cxn ang="0">
                  <a:pos x="864" y="1104"/>
                </a:cxn>
                <a:cxn ang="0">
                  <a:pos x="960" y="1440"/>
                </a:cxn>
                <a:cxn ang="0">
                  <a:pos x="1056" y="1536"/>
                </a:cxn>
                <a:cxn ang="0">
                  <a:pos x="1200" y="1584"/>
                </a:cxn>
                <a:cxn ang="0">
                  <a:pos x="1296" y="1632"/>
                </a:cxn>
                <a:cxn ang="0">
                  <a:pos x="1536" y="1632"/>
                </a:cxn>
                <a:cxn ang="0">
                  <a:pos x="1632" y="1632"/>
                </a:cxn>
                <a:cxn ang="0">
                  <a:pos x="1728" y="1680"/>
                </a:cxn>
                <a:cxn ang="0">
                  <a:pos x="1968" y="1776"/>
                </a:cxn>
                <a:cxn ang="0">
                  <a:pos x="2064" y="1824"/>
                </a:cxn>
                <a:cxn ang="0">
                  <a:pos x="2160" y="1872"/>
                </a:cxn>
                <a:cxn ang="0">
                  <a:pos x="1776" y="1872"/>
                </a:cxn>
                <a:cxn ang="0">
                  <a:pos x="1440" y="1776"/>
                </a:cxn>
                <a:cxn ang="0">
                  <a:pos x="1104" y="1728"/>
                </a:cxn>
                <a:cxn ang="0">
                  <a:pos x="864" y="1632"/>
                </a:cxn>
                <a:cxn ang="0">
                  <a:pos x="624" y="1488"/>
                </a:cxn>
                <a:cxn ang="0">
                  <a:pos x="528" y="1344"/>
                </a:cxn>
                <a:cxn ang="0">
                  <a:pos x="384" y="1104"/>
                </a:cxn>
                <a:cxn ang="0">
                  <a:pos x="288" y="912"/>
                </a:cxn>
                <a:cxn ang="0">
                  <a:pos x="0" y="192"/>
                </a:cxn>
              </a:cxnLst>
              <a:rect l="0" t="0" r="r" b="b"/>
              <a:pathLst>
                <a:path w="2160" h="1872">
                  <a:moveTo>
                    <a:pt x="0" y="192"/>
                  </a:moveTo>
                  <a:lnTo>
                    <a:pt x="48" y="192"/>
                  </a:lnTo>
                  <a:lnTo>
                    <a:pt x="192" y="144"/>
                  </a:lnTo>
                  <a:lnTo>
                    <a:pt x="288" y="96"/>
                  </a:lnTo>
                  <a:lnTo>
                    <a:pt x="384" y="0"/>
                  </a:lnTo>
                  <a:lnTo>
                    <a:pt x="528" y="144"/>
                  </a:lnTo>
                  <a:lnTo>
                    <a:pt x="624" y="672"/>
                  </a:lnTo>
                  <a:lnTo>
                    <a:pt x="720" y="912"/>
                  </a:lnTo>
                  <a:lnTo>
                    <a:pt x="864" y="1104"/>
                  </a:lnTo>
                  <a:lnTo>
                    <a:pt x="960" y="1440"/>
                  </a:lnTo>
                  <a:lnTo>
                    <a:pt x="1056" y="1536"/>
                  </a:lnTo>
                  <a:lnTo>
                    <a:pt x="1200" y="1584"/>
                  </a:lnTo>
                  <a:lnTo>
                    <a:pt x="1296" y="1632"/>
                  </a:lnTo>
                  <a:lnTo>
                    <a:pt x="1536" y="1632"/>
                  </a:lnTo>
                  <a:lnTo>
                    <a:pt x="1632" y="1632"/>
                  </a:lnTo>
                  <a:lnTo>
                    <a:pt x="1728" y="1680"/>
                  </a:lnTo>
                  <a:lnTo>
                    <a:pt x="1968" y="1776"/>
                  </a:lnTo>
                  <a:lnTo>
                    <a:pt x="2064" y="1824"/>
                  </a:lnTo>
                  <a:lnTo>
                    <a:pt x="2160" y="1872"/>
                  </a:lnTo>
                  <a:lnTo>
                    <a:pt x="1776" y="1872"/>
                  </a:lnTo>
                  <a:lnTo>
                    <a:pt x="1440" y="1776"/>
                  </a:lnTo>
                  <a:lnTo>
                    <a:pt x="1104" y="1728"/>
                  </a:lnTo>
                  <a:lnTo>
                    <a:pt x="864" y="1632"/>
                  </a:lnTo>
                  <a:lnTo>
                    <a:pt x="624" y="1488"/>
                  </a:lnTo>
                  <a:lnTo>
                    <a:pt x="528" y="1344"/>
                  </a:lnTo>
                  <a:lnTo>
                    <a:pt x="384" y="1104"/>
                  </a:lnTo>
                  <a:lnTo>
                    <a:pt x="288" y="912"/>
                  </a:lnTo>
                  <a:lnTo>
                    <a:pt x="0" y="192"/>
                  </a:lnTo>
                  <a:close/>
                </a:path>
              </a:pathLst>
            </a:custGeom>
            <a:solidFill>
              <a:srgbClr val="00FF00"/>
            </a:solidFill>
            <a:ln w="9525">
              <a:solidFill>
                <a:schemeClr val="tx1"/>
              </a:solidFill>
              <a:round/>
              <a:headEnd/>
              <a:tailEnd/>
            </a:ln>
            <a:effectLst/>
          </p:spPr>
          <p:txBody>
            <a:bodyPr/>
            <a:lstStyle/>
            <a:p>
              <a:pPr>
                <a:defRPr/>
              </a:pPr>
              <a:endParaRPr lang="en-US"/>
            </a:p>
          </p:txBody>
        </p:sp>
        <p:sp>
          <p:nvSpPr>
            <p:cNvPr id="12303" name="Text Box 15"/>
            <p:cNvSpPr txBox="1">
              <a:spLocks noChangeArrowheads="1"/>
            </p:cNvSpPr>
            <p:nvPr/>
          </p:nvSpPr>
          <p:spPr bwMode="auto">
            <a:xfrm>
              <a:off x="1248" y="2131"/>
              <a:ext cx="1776" cy="989"/>
            </a:xfrm>
            <a:prstGeom prst="rect">
              <a:avLst/>
            </a:prstGeom>
            <a:noFill/>
            <a:ln w="9525">
              <a:noFill/>
              <a:miter lim="800000"/>
              <a:headEnd/>
              <a:tailEnd/>
            </a:ln>
            <a:effectLst/>
          </p:spPr>
          <p:txBody>
            <a:bodyPr>
              <a:spAutoFit/>
            </a:bodyPr>
            <a:lstStyle/>
            <a:p>
              <a:pPr>
                <a:spcBef>
                  <a:spcPct val="50000"/>
                </a:spcBef>
                <a:buFontTx/>
                <a:buNone/>
                <a:defRPr/>
              </a:pPr>
              <a:r>
                <a:rPr lang="en-US" sz="3200" dirty="0">
                  <a:solidFill>
                    <a:srgbClr val="FF0000"/>
                  </a:solidFill>
                </a:rPr>
                <a:t>Success Relative To Counterfactual</a:t>
              </a:r>
            </a:p>
          </p:txBody>
        </p:sp>
      </p:grpSp>
    </p:spTree>
    <p:extLst>
      <p:ext uri="{BB962C8B-B14F-4D97-AF65-F5344CB8AC3E}">
        <p14:creationId xmlns:p14="http://schemas.microsoft.com/office/powerpoint/2010/main" val="617982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defRPr/>
            </a:pPr>
            <a:endParaRPr lang="en-US" smtClean="0"/>
          </a:p>
        </p:txBody>
      </p:sp>
      <p:pic>
        <p:nvPicPr>
          <p:cNvPr id="15363" name="Picture 3"/>
          <p:cNvPicPr>
            <a:picLocks noGrp="1" noChangeAspect="1" noChangeArrowheads="1"/>
          </p:cNvPicPr>
          <p:nvPr>
            <p:ph idx="1"/>
          </p:nvPr>
        </p:nvPicPr>
        <p:blipFill>
          <a:blip r:embed="rId2" cstate="print"/>
          <a:srcRect l="7500" t="8003" r="9166" b="9946"/>
          <a:stretch>
            <a:fillRect/>
          </a:stretch>
        </p:blipFill>
        <p:spPr>
          <a:xfrm>
            <a:off x="0" y="533400"/>
            <a:ext cx="9144000" cy="6035675"/>
          </a:xfrm>
          <a:noFill/>
        </p:spPr>
      </p:pic>
      <p:grpSp>
        <p:nvGrpSpPr>
          <p:cNvPr id="15364" name="Group 7"/>
          <p:cNvGrpSpPr>
            <a:grpSpLocks/>
          </p:cNvGrpSpPr>
          <p:nvPr/>
        </p:nvGrpSpPr>
        <p:grpSpPr bwMode="auto">
          <a:xfrm>
            <a:off x="2133600" y="609600"/>
            <a:ext cx="4140200" cy="4284663"/>
            <a:chOff x="1344" y="384"/>
            <a:chExt cx="2608" cy="2699"/>
          </a:xfrm>
        </p:grpSpPr>
        <p:sp>
          <p:nvSpPr>
            <p:cNvPr id="12296" name="Freeform 8"/>
            <p:cNvSpPr>
              <a:spLocks/>
            </p:cNvSpPr>
            <p:nvPr/>
          </p:nvSpPr>
          <p:spPr bwMode="auto">
            <a:xfrm>
              <a:off x="1344" y="528"/>
              <a:ext cx="2608" cy="2555"/>
            </a:xfrm>
            <a:custGeom>
              <a:avLst/>
              <a:gdLst/>
              <a:ahLst/>
              <a:cxnLst>
                <a:cxn ang="0">
                  <a:pos x="0" y="715"/>
                </a:cxn>
                <a:cxn ang="0">
                  <a:pos x="544" y="235"/>
                </a:cxn>
                <a:cxn ang="0">
                  <a:pos x="1408" y="2123"/>
                </a:cxn>
                <a:cxn ang="0">
                  <a:pos x="2608" y="2555"/>
                </a:cxn>
              </a:cxnLst>
              <a:rect l="0" t="0" r="r" b="b"/>
              <a:pathLst>
                <a:path w="2608" h="2555">
                  <a:moveTo>
                    <a:pt x="0" y="715"/>
                  </a:moveTo>
                  <a:cubicBezTo>
                    <a:pt x="91" y="635"/>
                    <a:pt x="309" y="0"/>
                    <a:pt x="544" y="235"/>
                  </a:cubicBezTo>
                  <a:cubicBezTo>
                    <a:pt x="779" y="470"/>
                    <a:pt x="1064" y="1736"/>
                    <a:pt x="1408" y="2123"/>
                  </a:cubicBezTo>
                  <a:cubicBezTo>
                    <a:pt x="1752" y="2510"/>
                    <a:pt x="2358" y="2465"/>
                    <a:pt x="2608" y="2555"/>
                  </a:cubicBezTo>
                </a:path>
              </a:pathLst>
            </a:custGeom>
            <a:noFill/>
            <a:ln w="76200">
              <a:solidFill>
                <a:schemeClr val="accent2"/>
              </a:solidFill>
              <a:round/>
              <a:headEnd/>
              <a:tailEnd/>
            </a:ln>
            <a:effectLst/>
          </p:spPr>
          <p:txBody>
            <a:bodyPr/>
            <a:lstStyle/>
            <a:p>
              <a:pPr>
                <a:defRPr/>
              </a:pPr>
              <a:endParaRPr lang="en-US"/>
            </a:p>
          </p:txBody>
        </p:sp>
        <p:sp>
          <p:nvSpPr>
            <p:cNvPr id="12297" name="Text Box 9"/>
            <p:cNvSpPr txBox="1">
              <a:spLocks noChangeArrowheads="1"/>
            </p:cNvSpPr>
            <p:nvPr/>
          </p:nvSpPr>
          <p:spPr bwMode="auto">
            <a:xfrm>
              <a:off x="1392" y="384"/>
              <a:ext cx="1968" cy="368"/>
            </a:xfrm>
            <a:prstGeom prst="rect">
              <a:avLst/>
            </a:prstGeom>
            <a:noFill/>
            <a:ln w="9525">
              <a:noFill/>
              <a:miter lim="800000"/>
              <a:headEnd/>
              <a:tailEnd/>
            </a:ln>
            <a:effectLst/>
          </p:spPr>
          <p:txBody>
            <a:bodyPr wrap="square">
              <a:spAutoFit/>
            </a:bodyPr>
            <a:lstStyle/>
            <a:p>
              <a:pPr>
                <a:spcBef>
                  <a:spcPct val="50000"/>
                </a:spcBef>
                <a:buFontTx/>
                <a:buNone/>
                <a:defRPr/>
              </a:pPr>
              <a:r>
                <a:rPr lang="en-US" sz="3200" dirty="0">
                  <a:solidFill>
                    <a:srgbClr val="FF0000"/>
                  </a:solidFill>
                </a:rPr>
                <a:t>Counterfactual</a:t>
              </a:r>
            </a:p>
          </p:txBody>
        </p:sp>
      </p:grpSp>
      <p:grpSp>
        <p:nvGrpSpPr>
          <p:cNvPr id="15365" name="Group 13"/>
          <p:cNvGrpSpPr>
            <a:grpSpLocks/>
          </p:cNvGrpSpPr>
          <p:nvPr/>
        </p:nvGrpSpPr>
        <p:grpSpPr bwMode="auto">
          <a:xfrm>
            <a:off x="1981200" y="1943100"/>
            <a:ext cx="4940300" cy="3009900"/>
            <a:chOff x="1248" y="1224"/>
            <a:chExt cx="3112" cy="1896"/>
          </a:xfrm>
        </p:grpSpPr>
        <p:sp>
          <p:nvSpPr>
            <p:cNvPr id="12302" name="Freeform 14"/>
            <p:cNvSpPr>
              <a:spLocks/>
            </p:cNvSpPr>
            <p:nvPr/>
          </p:nvSpPr>
          <p:spPr bwMode="auto">
            <a:xfrm>
              <a:off x="2200" y="1224"/>
              <a:ext cx="2160" cy="1872"/>
            </a:xfrm>
            <a:custGeom>
              <a:avLst/>
              <a:gdLst/>
              <a:ahLst/>
              <a:cxnLst>
                <a:cxn ang="0">
                  <a:pos x="0" y="192"/>
                </a:cxn>
                <a:cxn ang="0">
                  <a:pos x="48" y="192"/>
                </a:cxn>
                <a:cxn ang="0">
                  <a:pos x="192" y="144"/>
                </a:cxn>
                <a:cxn ang="0">
                  <a:pos x="288" y="96"/>
                </a:cxn>
                <a:cxn ang="0">
                  <a:pos x="384" y="0"/>
                </a:cxn>
                <a:cxn ang="0">
                  <a:pos x="528" y="144"/>
                </a:cxn>
                <a:cxn ang="0">
                  <a:pos x="624" y="672"/>
                </a:cxn>
                <a:cxn ang="0">
                  <a:pos x="720" y="912"/>
                </a:cxn>
                <a:cxn ang="0">
                  <a:pos x="864" y="1104"/>
                </a:cxn>
                <a:cxn ang="0">
                  <a:pos x="960" y="1440"/>
                </a:cxn>
                <a:cxn ang="0">
                  <a:pos x="1056" y="1536"/>
                </a:cxn>
                <a:cxn ang="0">
                  <a:pos x="1200" y="1584"/>
                </a:cxn>
                <a:cxn ang="0">
                  <a:pos x="1296" y="1632"/>
                </a:cxn>
                <a:cxn ang="0">
                  <a:pos x="1536" y="1632"/>
                </a:cxn>
                <a:cxn ang="0">
                  <a:pos x="1632" y="1632"/>
                </a:cxn>
                <a:cxn ang="0">
                  <a:pos x="1728" y="1680"/>
                </a:cxn>
                <a:cxn ang="0">
                  <a:pos x="1968" y="1776"/>
                </a:cxn>
                <a:cxn ang="0">
                  <a:pos x="2064" y="1824"/>
                </a:cxn>
                <a:cxn ang="0">
                  <a:pos x="2160" y="1872"/>
                </a:cxn>
                <a:cxn ang="0">
                  <a:pos x="1776" y="1872"/>
                </a:cxn>
                <a:cxn ang="0">
                  <a:pos x="1440" y="1776"/>
                </a:cxn>
                <a:cxn ang="0">
                  <a:pos x="1104" y="1728"/>
                </a:cxn>
                <a:cxn ang="0">
                  <a:pos x="864" y="1632"/>
                </a:cxn>
                <a:cxn ang="0">
                  <a:pos x="624" y="1488"/>
                </a:cxn>
                <a:cxn ang="0">
                  <a:pos x="528" y="1344"/>
                </a:cxn>
                <a:cxn ang="0">
                  <a:pos x="384" y="1104"/>
                </a:cxn>
                <a:cxn ang="0">
                  <a:pos x="288" y="912"/>
                </a:cxn>
                <a:cxn ang="0">
                  <a:pos x="0" y="192"/>
                </a:cxn>
              </a:cxnLst>
              <a:rect l="0" t="0" r="r" b="b"/>
              <a:pathLst>
                <a:path w="2160" h="1872">
                  <a:moveTo>
                    <a:pt x="0" y="192"/>
                  </a:moveTo>
                  <a:lnTo>
                    <a:pt x="48" y="192"/>
                  </a:lnTo>
                  <a:lnTo>
                    <a:pt x="192" y="144"/>
                  </a:lnTo>
                  <a:lnTo>
                    <a:pt x="288" y="96"/>
                  </a:lnTo>
                  <a:lnTo>
                    <a:pt x="384" y="0"/>
                  </a:lnTo>
                  <a:lnTo>
                    <a:pt x="528" y="144"/>
                  </a:lnTo>
                  <a:lnTo>
                    <a:pt x="624" y="672"/>
                  </a:lnTo>
                  <a:lnTo>
                    <a:pt x="720" y="912"/>
                  </a:lnTo>
                  <a:lnTo>
                    <a:pt x="864" y="1104"/>
                  </a:lnTo>
                  <a:lnTo>
                    <a:pt x="960" y="1440"/>
                  </a:lnTo>
                  <a:lnTo>
                    <a:pt x="1056" y="1536"/>
                  </a:lnTo>
                  <a:lnTo>
                    <a:pt x="1200" y="1584"/>
                  </a:lnTo>
                  <a:lnTo>
                    <a:pt x="1296" y="1632"/>
                  </a:lnTo>
                  <a:lnTo>
                    <a:pt x="1536" y="1632"/>
                  </a:lnTo>
                  <a:lnTo>
                    <a:pt x="1632" y="1632"/>
                  </a:lnTo>
                  <a:lnTo>
                    <a:pt x="1728" y="1680"/>
                  </a:lnTo>
                  <a:lnTo>
                    <a:pt x="1968" y="1776"/>
                  </a:lnTo>
                  <a:lnTo>
                    <a:pt x="2064" y="1824"/>
                  </a:lnTo>
                  <a:lnTo>
                    <a:pt x="2160" y="1872"/>
                  </a:lnTo>
                  <a:lnTo>
                    <a:pt x="1776" y="1872"/>
                  </a:lnTo>
                  <a:lnTo>
                    <a:pt x="1440" y="1776"/>
                  </a:lnTo>
                  <a:lnTo>
                    <a:pt x="1104" y="1728"/>
                  </a:lnTo>
                  <a:lnTo>
                    <a:pt x="864" y="1632"/>
                  </a:lnTo>
                  <a:lnTo>
                    <a:pt x="624" y="1488"/>
                  </a:lnTo>
                  <a:lnTo>
                    <a:pt x="528" y="1344"/>
                  </a:lnTo>
                  <a:lnTo>
                    <a:pt x="384" y="1104"/>
                  </a:lnTo>
                  <a:lnTo>
                    <a:pt x="288" y="912"/>
                  </a:lnTo>
                  <a:lnTo>
                    <a:pt x="0" y="192"/>
                  </a:lnTo>
                  <a:close/>
                </a:path>
              </a:pathLst>
            </a:custGeom>
            <a:solidFill>
              <a:srgbClr val="00FF00"/>
            </a:solidFill>
            <a:ln w="9525">
              <a:solidFill>
                <a:schemeClr val="tx1"/>
              </a:solidFill>
              <a:round/>
              <a:headEnd/>
              <a:tailEnd/>
            </a:ln>
            <a:effectLst/>
          </p:spPr>
          <p:txBody>
            <a:bodyPr/>
            <a:lstStyle/>
            <a:p>
              <a:pPr>
                <a:defRPr/>
              </a:pPr>
              <a:endParaRPr lang="en-US"/>
            </a:p>
          </p:txBody>
        </p:sp>
        <p:sp>
          <p:nvSpPr>
            <p:cNvPr id="12303" name="Text Box 15"/>
            <p:cNvSpPr txBox="1">
              <a:spLocks noChangeArrowheads="1"/>
            </p:cNvSpPr>
            <p:nvPr/>
          </p:nvSpPr>
          <p:spPr bwMode="auto">
            <a:xfrm>
              <a:off x="1248" y="2131"/>
              <a:ext cx="1776" cy="989"/>
            </a:xfrm>
            <a:prstGeom prst="rect">
              <a:avLst/>
            </a:prstGeom>
            <a:noFill/>
            <a:ln w="9525">
              <a:noFill/>
              <a:miter lim="800000"/>
              <a:headEnd/>
              <a:tailEnd/>
            </a:ln>
            <a:effectLst/>
          </p:spPr>
          <p:txBody>
            <a:bodyPr>
              <a:spAutoFit/>
            </a:bodyPr>
            <a:lstStyle/>
            <a:p>
              <a:pPr>
                <a:spcBef>
                  <a:spcPct val="50000"/>
                </a:spcBef>
                <a:buFontTx/>
                <a:buNone/>
                <a:defRPr/>
              </a:pPr>
              <a:r>
                <a:rPr lang="en-US" sz="3200" dirty="0">
                  <a:solidFill>
                    <a:srgbClr val="FF0000"/>
                  </a:solidFill>
                </a:rPr>
                <a:t>Success Relative To Counterfactual</a:t>
              </a:r>
            </a:p>
          </p:txBody>
        </p:sp>
      </p:grpSp>
      <p:grpSp>
        <p:nvGrpSpPr>
          <p:cNvPr id="15366" name="Group 16"/>
          <p:cNvGrpSpPr>
            <a:grpSpLocks/>
          </p:cNvGrpSpPr>
          <p:nvPr/>
        </p:nvGrpSpPr>
        <p:grpSpPr bwMode="auto">
          <a:xfrm>
            <a:off x="2133600" y="1843088"/>
            <a:ext cx="5054600" cy="1820862"/>
            <a:chOff x="1344" y="1161"/>
            <a:chExt cx="3184" cy="1147"/>
          </a:xfrm>
        </p:grpSpPr>
        <p:sp>
          <p:nvSpPr>
            <p:cNvPr id="12305" name="Freeform 17"/>
            <p:cNvSpPr>
              <a:spLocks/>
            </p:cNvSpPr>
            <p:nvPr/>
          </p:nvSpPr>
          <p:spPr bwMode="auto">
            <a:xfrm>
              <a:off x="1344" y="1248"/>
              <a:ext cx="3184" cy="1060"/>
            </a:xfrm>
            <a:custGeom>
              <a:avLst/>
              <a:gdLst/>
              <a:ahLst/>
              <a:cxnLst>
                <a:cxn ang="0">
                  <a:pos x="0" y="0"/>
                </a:cxn>
                <a:cxn ang="0">
                  <a:pos x="712" y="992"/>
                </a:cxn>
                <a:cxn ang="0">
                  <a:pos x="1840" y="408"/>
                </a:cxn>
                <a:cxn ang="0">
                  <a:pos x="3184" y="336"/>
                </a:cxn>
              </a:cxnLst>
              <a:rect l="0" t="0" r="r" b="b"/>
              <a:pathLst>
                <a:path w="3184" h="1060">
                  <a:moveTo>
                    <a:pt x="0" y="0"/>
                  </a:moveTo>
                  <a:cubicBezTo>
                    <a:pt x="119" y="165"/>
                    <a:pt x="405" y="924"/>
                    <a:pt x="712" y="992"/>
                  </a:cubicBezTo>
                  <a:cubicBezTo>
                    <a:pt x="1019" y="1060"/>
                    <a:pt x="1428" y="517"/>
                    <a:pt x="1840" y="408"/>
                  </a:cubicBezTo>
                  <a:cubicBezTo>
                    <a:pt x="2252" y="299"/>
                    <a:pt x="2904" y="351"/>
                    <a:pt x="3184" y="336"/>
                  </a:cubicBezTo>
                </a:path>
              </a:pathLst>
            </a:custGeom>
            <a:noFill/>
            <a:ln w="76200">
              <a:solidFill>
                <a:srgbClr val="FF0000"/>
              </a:solidFill>
              <a:round/>
              <a:headEnd/>
              <a:tailEnd/>
            </a:ln>
            <a:effectLst/>
          </p:spPr>
          <p:txBody>
            <a:bodyPr/>
            <a:lstStyle/>
            <a:p>
              <a:pPr>
                <a:defRPr/>
              </a:pPr>
              <a:endParaRPr lang="en-US"/>
            </a:p>
          </p:txBody>
        </p:sp>
        <p:sp>
          <p:nvSpPr>
            <p:cNvPr id="12306" name="Text Box 18"/>
            <p:cNvSpPr txBox="1">
              <a:spLocks noChangeArrowheads="1"/>
            </p:cNvSpPr>
            <p:nvPr/>
          </p:nvSpPr>
          <p:spPr bwMode="auto">
            <a:xfrm>
              <a:off x="3504" y="1161"/>
              <a:ext cx="720" cy="368"/>
            </a:xfrm>
            <a:prstGeom prst="rect">
              <a:avLst/>
            </a:prstGeom>
            <a:noFill/>
            <a:ln w="9525">
              <a:noFill/>
              <a:miter lim="800000"/>
              <a:headEnd/>
              <a:tailEnd/>
            </a:ln>
            <a:effectLst/>
          </p:spPr>
          <p:txBody>
            <a:bodyPr>
              <a:spAutoFit/>
            </a:bodyPr>
            <a:lstStyle/>
            <a:p>
              <a:pPr>
                <a:spcBef>
                  <a:spcPct val="50000"/>
                </a:spcBef>
                <a:buFontTx/>
                <a:buNone/>
                <a:defRPr/>
              </a:pPr>
              <a:r>
                <a:rPr lang="en-US" sz="3200" dirty="0">
                  <a:solidFill>
                    <a:srgbClr val="FF0000"/>
                  </a:solidFill>
                </a:rPr>
                <a:t>Goal</a:t>
              </a:r>
            </a:p>
          </p:txBody>
        </p:sp>
      </p:grpSp>
      <p:grpSp>
        <p:nvGrpSpPr>
          <p:cNvPr id="15367" name="Group 19"/>
          <p:cNvGrpSpPr>
            <a:grpSpLocks/>
          </p:cNvGrpSpPr>
          <p:nvPr/>
        </p:nvGrpSpPr>
        <p:grpSpPr bwMode="auto">
          <a:xfrm>
            <a:off x="4483100" y="2540000"/>
            <a:ext cx="4279900" cy="2349500"/>
            <a:chOff x="2824" y="1600"/>
            <a:chExt cx="2696" cy="1480"/>
          </a:xfrm>
        </p:grpSpPr>
        <p:sp>
          <p:nvSpPr>
            <p:cNvPr id="12308" name="Freeform 20"/>
            <p:cNvSpPr>
              <a:spLocks/>
            </p:cNvSpPr>
            <p:nvPr/>
          </p:nvSpPr>
          <p:spPr bwMode="auto">
            <a:xfrm>
              <a:off x="2824" y="1600"/>
              <a:ext cx="1744" cy="1480"/>
            </a:xfrm>
            <a:custGeom>
              <a:avLst/>
              <a:gdLst/>
              <a:ahLst/>
              <a:cxnLst>
                <a:cxn ang="0">
                  <a:pos x="136" y="160"/>
                </a:cxn>
                <a:cxn ang="0">
                  <a:pos x="72" y="208"/>
                </a:cxn>
                <a:cxn ang="0">
                  <a:pos x="0" y="248"/>
                </a:cxn>
                <a:cxn ang="0">
                  <a:pos x="49" y="343"/>
                </a:cxn>
                <a:cxn ang="0">
                  <a:pos x="149" y="540"/>
                </a:cxn>
                <a:cxn ang="0">
                  <a:pos x="249" y="689"/>
                </a:cxn>
                <a:cxn ang="0">
                  <a:pos x="398" y="1084"/>
                </a:cxn>
                <a:cxn ang="0">
                  <a:pos x="448" y="1134"/>
                </a:cxn>
                <a:cxn ang="0">
                  <a:pos x="647" y="1233"/>
                </a:cxn>
                <a:cxn ang="0">
                  <a:pos x="1046" y="1233"/>
                </a:cxn>
                <a:cxn ang="0">
                  <a:pos x="1196" y="1332"/>
                </a:cxn>
                <a:cxn ang="0">
                  <a:pos x="1445" y="1381"/>
                </a:cxn>
                <a:cxn ang="0">
                  <a:pos x="1545" y="1480"/>
                </a:cxn>
                <a:cxn ang="0">
                  <a:pos x="1744" y="1480"/>
                </a:cxn>
                <a:cxn ang="0">
                  <a:pos x="1720" y="8"/>
                </a:cxn>
                <a:cxn ang="0">
                  <a:pos x="1184" y="0"/>
                </a:cxn>
                <a:cxn ang="0">
                  <a:pos x="536" y="32"/>
                </a:cxn>
                <a:cxn ang="0">
                  <a:pos x="352" y="96"/>
                </a:cxn>
                <a:cxn ang="0">
                  <a:pos x="136" y="160"/>
                </a:cxn>
              </a:cxnLst>
              <a:rect l="0" t="0" r="r" b="b"/>
              <a:pathLst>
                <a:path w="1744" h="1480">
                  <a:moveTo>
                    <a:pt x="136" y="160"/>
                  </a:moveTo>
                  <a:lnTo>
                    <a:pt x="72" y="208"/>
                  </a:lnTo>
                  <a:lnTo>
                    <a:pt x="0" y="248"/>
                  </a:lnTo>
                  <a:lnTo>
                    <a:pt x="49" y="343"/>
                  </a:lnTo>
                  <a:lnTo>
                    <a:pt x="149" y="540"/>
                  </a:lnTo>
                  <a:lnTo>
                    <a:pt x="249" y="689"/>
                  </a:lnTo>
                  <a:lnTo>
                    <a:pt x="398" y="1084"/>
                  </a:lnTo>
                  <a:lnTo>
                    <a:pt x="448" y="1134"/>
                  </a:lnTo>
                  <a:lnTo>
                    <a:pt x="647" y="1233"/>
                  </a:lnTo>
                  <a:lnTo>
                    <a:pt x="1046" y="1233"/>
                  </a:lnTo>
                  <a:lnTo>
                    <a:pt x="1196" y="1332"/>
                  </a:lnTo>
                  <a:lnTo>
                    <a:pt x="1445" y="1381"/>
                  </a:lnTo>
                  <a:lnTo>
                    <a:pt x="1545" y="1480"/>
                  </a:lnTo>
                  <a:lnTo>
                    <a:pt x="1744" y="1480"/>
                  </a:lnTo>
                  <a:lnTo>
                    <a:pt x="1720" y="8"/>
                  </a:lnTo>
                  <a:lnTo>
                    <a:pt x="1184" y="0"/>
                  </a:lnTo>
                  <a:lnTo>
                    <a:pt x="536" y="32"/>
                  </a:lnTo>
                  <a:lnTo>
                    <a:pt x="352" y="96"/>
                  </a:lnTo>
                  <a:lnTo>
                    <a:pt x="136" y="160"/>
                  </a:lnTo>
                  <a:close/>
                </a:path>
              </a:pathLst>
            </a:custGeom>
            <a:solidFill>
              <a:srgbClr val="993300"/>
            </a:solidFill>
            <a:ln w="9525">
              <a:solidFill>
                <a:schemeClr val="tx1"/>
              </a:solidFill>
              <a:round/>
              <a:headEnd/>
              <a:tailEnd/>
            </a:ln>
            <a:effectLst/>
          </p:spPr>
          <p:txBody>
            <a:bodyPr/>
            <a:lstStyle/>
            <a:p>
              <a:pPr>
                <a:defRPr/>
              </a:pPr>
              <a:endParaRPr lang="en-US"/>
            </a:p>
          </p:txBody>
        </p:sp>
        <p:sp>
          <p:nvSpPr>
            <p:cNvPr id="12309" name="Text Box 21"/>
            <p:cNvSpPr txBox="1">
              <a:spLocks noChangeArrowheads="1"/>
            </p:cNvSpPr>
            <p:nvPr/>
          </p:nvSpPr>
          <p:spPr bwMode="auto">
            <a:xfrm>
              <a:off x="3616" y="1948"/>
              <a:ext cx="1904" cy="679"/>
            </a:xfrm>
            <a:prstGeom prst="rect">
              <a:avLst/>
            </a:prstGeom>
            <a:noFill/>
            <a:ln w="9525">
              <a:noFill/>
              <a:miter lim="800000"/>
              <a:headEnd/>
              <a:tailEnd/>
            </a:ln>
            <a:effectLst/>
          </p:spPr>
          <p:txBody>
            <a:bodyPr>
              <a:spAutoFit/>
            </a:bodyPr>
            <a:lstStyle/>
            <a:p>
              <a:pPr>
                <a:spcBef>
                  <a:spcPct val="50000"/>
                </a:spcBef>
                <a:buFontTx/>
                <a:buNone/>
                <a:defRPr/>
              </a:pPr>
              <a:r>
                <a:rPr lang="en-US" sz="3200" dirty="0">
                  <a:solidFill>
                    <a:srgbClr val="FF0000"/>
                  </a:solidFill>
                </a:rPr>
                <a:t>Failure Relative To Goal</a:t>
              </a:r>
            </a:p>
          </p:txBody>
        </p:sp>
      </p:grpSp>
    </p:spTree>
    <p:extLst>
      <p:ext uri="{BB962C8B-B14F-4D97-AF65-F5344CB8AC3E}">
        <p14:creationId xmlns:p14="http://schemas.microsoft.com/office/powerpoint/2010/main" val="19258295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defRPr/>
            </a:pPr>
            <a:endParaRPr lang="en-US" smtClean="0"/>
          </a:p>
        </p:txBody>
      </p:sp>
      <p:pic>
        <p:nvPicPr>
          <p:cNvPr id="15363" name="Picture 3"/>
          <p:cNvPicPr>
            <a:picLocks noGrp="1" noChangeAspect="1" noChangeArrowheads="1"/>
          </p:cNvPicPr>
          <p:nvPr>
            <p:ph idx="1"/>
          </p:nvPr>
        </p:nvPicPr>
        <p:blipFill>
          <a:blip r:embed="rId2" cstate="print"/>
          <a:srcRect l="7500" t="8003" r="9166" b="9946"/>
          <a:stretch>
            <a:fillRect/>
          </a:stretch>
        </p:blipFill>
        <p:spPr>
          <a:xfrm>
            <a:off x="0" y="533400"/>
            <a:ext cx="9144000" cy="6035675"/>
          </a:xfrm>
          <a:noFill/>
        </p:spPr>
      </p:pic>
      <p:sp>
        <p:nvSpPr>
          <p:cNvPr id="16" name="TextBox 15"/>
          <p:cNvSpPr txBox="1"/>
          <p:nvPr/>
        </p:nvSpPr>
        <p:spPr>
          <a:xfrm>
            <a:off x="4495800" y="635358"/>
            <a:ext cx="4495800" cy="1569660"/>
          </a:xfrm>
          <a:prstGeom prst="rect">
            <a:avLst/>
          </a:prstGeom>
          <a:noFill/>
        </p:spPr>
        <p:txBody>
          <a:bodyPr wrap="square" rtlCol="0">
            <a:spAutoFit/>
          </a:bodyPr>
          <a:lstStyle/>
          <a:p>
            <a:pPr>
              <a:buNone/>
            </a:pPr>
            <a:r>
              <a:rPr lang="en-US" sz="3200" dirty="0" smtClean="0">
                <a:solidFill>
                  <a:srgbClr val="FF0000"/>
                </a:solidFill>
              </a:rPr>
              <a:t>Catch may cause Quota</a:t>
            </a:r>
            <a:r>
              <a:rPr lang="en-US" sz="3200" dirty="0">
                <a:solidFill>
                  <a:srgbClr val="FF0000"/>
                </a:solidFill>
              </a:rPr>
              <a:t/>
            </a:r>
            <a:br>
              <a:rPr lang="en-US" sz="3200" dirty="0">
                <a:solidFill>
                  <a:srgbClr val="FF0000"/>
                </a:solidFill>
              </a:rPr>
            </a:br>
            <a:r>
              <a:rPr lang="en-US" sz="3200" dirty="0" smtClean="0">
                <a:solidFill>
                  <a:srgbClr val="FF0000"/>
                </a:solidFill>
              </a:rPr>
              <a:t>Rather than Vice Versa</a:t>
            </a:r>
            <a:br>
              <a:rPr lang="en-US" sz="3200" dirty="0" smtClean="0">
                <a:solidFill>
                  <a:srgbClr val="FF0000"/>
                </a:solidFill>
              </a:rPr>
            </a:br>
            <a:r>
              <a:rPr lang="en-US" sz="3200" dirty="0" smtClean="0">
                <a:solidFill>
                  <a:srgbClr val="FF0000"/>
                </a:solidFill>
              </a:rPr>
              <a:t>Implies NO effect</a:t>
            </a:r>
            <a:endParaRPr lang="en-US" sz="3200" dirty="0">
              <a:solidFill>
                <a:srgbClr val="FF0000"/>
              </a:solidFill>
            </a:endParaRPr>
          </a:p>
        </p:txBody>
      </p:sp>
      <p:cxnSp>
        <p:nvCxnSpPr>
          <p:cNvPr id="18" name="Straight Arrow Connector 17"/>
          <p:cNvCxnSpPr/>
          <p:nvPr/>
        </p:nvCxnSpPr>
        <p:spPr bwMode="auto">
          <a:xfrm>
            <a:off x="4267200" y="2209800"/>
            <a:ext cx="228600" cy="1588"/>
          </a:xfrm>
          <a:prstGeom prst="straightConnector1">
            <a:avLst/>
          </a:prstGeom>
          <a:solidFill>
            <a:schemeClr val="accent1"/>
          </a:solidFill>
          <a:ln w="25400" cap="flat" cmpd="sng" algn="ctr">
            <a:solidFill>
              <a:srgbClr val="FF0000"/>
            </a:solidFill>
            <a:prstDash val="solid"/>
            <a:round/>
            <a:headEnd type="none" w="med" len="med"/>
            <a:tailEnd type="arrow"/>
          </a:ln>
          <a:effectLst/>
        </p:spPr>
      </p:cxnSp>
      <p:cxnSp>
        <p:nvCxnSpPr>
          <p:cNvPr id="19" name="Straight Arrow Connector 18"/>
          <p:cNvCxnSpPr/>
          <p:nvPr/>
        </p:nvCxnSpPr>
        <p:spPr bwMode="auto">
          <a:xfrm>
            <a:off x="4495800" y="3046412"/>
            <a:ext cx="228600" cy="1588"/>
          </a:xfrm>
          <a:prstGeom prst="straightConnector1">
            <a:avLst/>
          </a:prstGeom>
          <a:solidFill>
            <a:schemeClr val="accent1"/>
          </a:solidFill>
          <a:ln w="25400" cap="flat" cmpd="sng" algn="ctr">
            <a:solidFill>
              <a:srgbClr val="FF0000"/>
            </a:solidFill>
            <a:prstDash val="solid"/>
            <a:round/>
            <a:headEnd type="none" w="med" len="med"/>
            <a:tailEnd type="arrow"/>
          </a:ln>
          <a:effectLst/>
        </p:spPr>
      </p:cxnSp>
      <p:cxnSp>
        <p:nvCxnSpPr>
          <p:cNvPr id="20" name="Straight Arrow Connector 19"/>
          <p:cNvCxnSpPr/>
          <p:nvPr/>
        </p:nvCxnSpPr>
        <p:spPr bwMode="auto">
          <a:xfrm>
            <a:off x="4648200" y="3477854"/>
            <a:ext cx="228600" cy="1588"/>
          </a:xfrm>
          <a:prstGeom prst="straightConnector1">
            <a:avLst/>
          </a:prstGeom>
          <a:solidFill>
            <a:schemeClr val="accent1"/>
          </a:solidFill>
          <a:ln w="25400" cap="flat" cmpd="sng" algn="ctr">
            <a:solidFill>
              <a:srgbClr val="FF0000"/>
            </a:solidFill>
            <a:prstDash val="solid"/>
            <a:round/>
            <a:headEnd type="none" w="med" len="med"/>
            <a:tailEnd type="arrow"/>
          </a:ln>
          <a:effectLst/>
        </p:spPr>
      </p:cxnSp>
      <p:cxnSp>
        <p:nvCxnSpPr>
          <p:cNvPr id="21" name="Straight Arrow Connector 20"/>
          <p:cNvCxnSpPr/>
          <p:nvPr/>
        </p:nvCxnSpPr>
        <p:spPr bwMode="auto">
          <a:xfrm>
            <a:off x="5029200" y="4265612"/>
            <a:ext cx="228600" cy="1588"/>
          </a:xfrm>
          <a:prstGeom prst="straightConnector1">
            <a:avLst/>
          </a:prstGeom>
          <a:solidFill>
            <a:schemeClr val="accent1"/>
          </a:solidFill>
          <a:ln w="2540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28556580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74638"/>
            <a:ext cx="8686800" cy="630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Connector 4"/>
          <p:cNvCxnSpPr/>
          <p:nvPr/>
        </p:nvCxnSpPr>
        <p:spPr>
          <a:xfrm>
            <a:off x="3733800" y="1066800"/>
            <a:ext cx="76200" cy="44196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953000" y="1295400"/>
            <a:ext cx="2129557" cy="369332"/>
          </a:xfrm>
          <a:prstGeom prst="rect">
            <a:avLst/>
          </a:prstGeom>
          <a:noFill/>
        </p:spPr>
        <p:txBody>
          <a:bodyPr wrap="none" rtlCol="0">
            <a:spAutoFit/>
          </a:bodyPr>
          <a:lstStyle/>
          <a:p>
            <a:r>
              <a:rPr lang="en-US" b="1" dirty="0" err="1" smtClean="0">
                <a:solidFill>
                  <a:srgbClr val="FF0000"/>
                </a:solidFill>
              </a:rPr>
              <a:t>Phaseout</a:t>
            </a:r>
            <a:r>
              <a:rPr lang="en-US" b="1" dirty="0" smtClean="0">
                <a:solidFill>
                  <a:srgbClr val="FF0000"/>
                </a:solidFill>
              </a:rPr>
              <a:t> by ~1995</a:t>
            </a:r>
            <a:endParaRPr lang="en-US" b="1" dirty="0">
              <a:solidFill>
                <a:srgbClr val="FF0000"/>
              </a:solidFill>
            </a:endParaRPr>
          </a:p>
        </p:txBody>
      </p:sp>
    </p:spTree>
    <p:extLst>
      <p:ext uri="{BB962C8B-B14F-4D97-AF65-F5344CB8AC3E}">
        <p14:creationId xmlns:p14="http://schemas.microsoft.com/office/powerpoint/2010/main" val="20633716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74638"/>
            <a:ext cx="8686800" cy="630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Connector 4"/>
          <p:cNvCxnSpPr/>
          <p:nvPr/>
        </p:nvCxnSpPr>
        <p:spPr>
          <a:xfrm>
            <a:off x="6934200" y="1066800"/>
            <a:ext cx="76200" cy="44196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938243" y="1295400"/>
            <a:ext cx="2170787" cy="369332"/>
          </a:xfrm>
          <a:prstGeom prst="rect">
            <a:avLst/>
          </a:prstGeom>
          <a:noFill/>
        </p:spPr>
        <p:txBody>
          <a:bodyPr wrap="none" rtlCol="0">
            <a:spAutoFit/>
          </a:bodyPr>
          <a:lstStyle/>
          <a:p>
            <a:r>
              <a:rPr lang="en-US" b="1" dirty="0" err="1" smtClean="0">
                <a:solidFill>
                  <a:srgbClr val="FF0000"/>
                </a:solidFill>
              </a:rPr>
              <a:t>Phaseout</a:t>
            </a:r>
            <a:r>
              <a:rPr lang="en-US" b="1" dirty="0" smtClean="0">
                <a:solidFill>
                  <a:srgbClr val="FF0000"/>
                </a:solidFill>
              </a:rPr>
              <a:t> by ~2005</a:t>
            </a:r>
            <a:endParaRPr lang="en-US" b="1" dirty="0">
              <a:solidFill>
                <a:srgbClr val="FF0000"/>
              </a:solidFill>
            </a:endParaRPr>
          </a:p>
        </p:txBody>
      </p:sp>
    </p:spTree>
    <p:extLst>
      <p:ext uri="{BB962C8B-B14F-4D97-AF65-F5344CB8AC3E}">
        <p14:creationId xmlns:p14="http://schemas.microsoft.com/office/powerpoint/2010/main" val="20904260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Montreal Protocol</a:t>
            </a:r>
            <a:br>
              <a:rPr lang="en-US" dirty="0" smtClean="0"/>
            </a:br>
            <a:r>
              <a:rPr lang="en-US" dirty="0" smtClean="0"/>
              <a:t>Analysis of Influence</a:t>
            </a:r>
            <a:endParaRPr lang="en-US" dirty="0"/>
          </a:p>
        </p:txBody>
      </p:sp>
      <p:sp>
        <p:nvSpPr>
          <p:cNvPr id="3" name="Content Placeholder 2"/>
          <p:cNvSpPr>
            <a:spLocks noGrp="1"/>
          </p:cNvSpPr>
          <p:nvPr>
            <p:ph idx="1"/>
          </p:nvPr>
        </p:nvSpPr>
        <p:spPr>
          <a:xfrm>
            <a:off x="457200" y="1828800"/>
            <a:ext cx="8686800" cy="4953000"/>
          </a:xfrm>
        </p:spPr>
        <p:txBody>
          <a:bodyPr>
            <a:normAutofit/>
          </a:bodyPr>
          <a:lstStyle/>
          <a:p>
            <a:r>
              <a:rPr lang="en-US" dirty="0" smtClean="0"/>
              <a:t>Developed countries</a:t>
            </a:r>
          </a:p>
          <a:p>
            <a:pPr lvl="1"/>
            <a:r>
              <a:rPr lang="en-US" dirty="0" smtClean="0"/>
              <a:t>Rapid change that is hard to explain otherwise</a:t>
            </a:r>
          </a:p>
          <a:p>
            <a:pPr lvl="1"/>
            <a:r>
              <a:rPr lang="en-US" dirty="0" smtClean="0"/>
              <a:t>Economics weren’t supportive initially</a:t>
            </a:r>
          </a:p>
          <a:p>
            <a:r>
              <a:rPr lang="en-US" dirty="0" smtClean="0"/>
              <a:t>Developing countries: change at different point in time</a:t>
            </a:r>
          </a:p>
          <a:p>
            <a:r>
              <a:rPr lang="en-US" dirty="0" smtClean="0"/>
              <a:t>Process: Not compliance due to enforcement concerns but due to political pressures leading to scientific research which produced economically beneficial products</a:t>
            </a:r>
          </a:p>
          <a:p>
            <a:r>
              <a:rPr lang="en-US" b="1" i="1" dirty="0"/>
              <a:t>Course </a:t>
            </a:r>
            <a:r>
              <a:rPr lang="en-US" b="1" i="1" dirty="0" err="1"/>
              <a:t>takehomes</a:t>
            </a:r>
            <a:r>
              <a:rPr lang="en-US" b="1" i="1" dirty="0" smtClean="0"/>
              <a:t>:</a:t>
            </a:r>
          </a:p>
          <a:p>
            <a:pPr lvl="1"/>
            <a:r>
              <a:rPr lang="en-US" dirty="0" smtClean="0"/>
              <a:t>Counterfactual based on comparing different regulation of members, not membership vs. non-membership</a:t>
            </a:r>
          </a:p>
          <a:p>
            <a:pPr lvl="1"/>
            <a:r>
              <a:rPr lang="en-US" dirty="0" smtClean="0"/>
              <a:t>Effective institutional design improved over time</a:t>
            </a:r>
          </a:p>
          <a:p>
            <a:pPr lvl="1"/>
            <a:endParaRPr lang="en-US" dirty="0" smtClean="0"/>
          </a:p>
        </p:txBody>
      </p:sp>
    </p:spTree>
    <p:extLst>
      <p:ext uri="{BB962C8B-B14F-4D97-AF65-F5344CB8AC3E}">
        <p14:creationId xmlns:p14="http://schemas.microsoft.com/office/powerpoint/2010/main" val="42465664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Climate Change and International Institutions </a:t>
            </a:r>
            <a:endParaRPr lang="en-US" dirty="0"/>
          </a:p>
        </p:txBody>
      </p:sp>
      <p:sp>
        <p:nvSpPr>
          <p:cNvPr id="3" name="Content Placeholder 2"/>
          <p:cNvSpPr>
            <a:spLocks noGrp="1"/>
          </p:cNvSpPr>
          <p:nvPr>
            <p:ph idx="1"/>
          </p:nvPr>
        </p:nvSpPr>
        <p:spPr/>
        <p:txBody>
          <a:bodyPr/>
          <a:lstStyle/>
          <a:p>
            <a:pPr marL="0" indent="0" algn="ctr">
              <a:buNone/>
            </a:pPr>
            <a:endParaRPr lang="en-US" dirty="0"/>
          </a:p>
          <a:p>
            <a:pPr marL="0" indent="0" algn="ctr">
              <a:buNone/>
            </a:pPr>
            <a:endParaRPr lang="en-US" dirty="0" smtClean="0"/>
          </a:p>
          <a:p>
            <a:pPr marL="0" indent="0" algn="ctr">
              <a:buNone/>
            </a:pPr>
            <a:r>
              <a:rPr lang="en-US" sz="4400" dirty="0" smtClean="0">
                <a:hlinkClick r:id="rId2"/>
              </a:rPr>
              <a:t>Paris Climate Talks</a:t>
            </a:r>
          </a:p>
          <a:p>
            <a:pPr marL="0" indent="0" algn="ctr">
              <a:buNone/>
            </a:pPr>
            <a:r>
              <a:rPr lang="en-US" sz="4400" dirty="0" smtClean="0">
                <a:hlinkClick r:id="rId2"/>
              </a:rPr>
              <a:t>Pledges and their Influence?</a:t>
            </a:r>
            <a:endParaRPr lang="en-US" sz="4400" dirty="0"/>
          </a:p>
        </p:txBody>
      </p:sp>
    </p:spTree>
    <p:extLst>
      <p:ext uri="{BB962C8B-B14F-4D97-AF65-F5344CB8AC3E}">
        <p14:creationId xmlns:p14="http://schemas.microsoft.com/office/powerpoint/2010/main" val="36515138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Climate Change and International Institutions </a:t>
            </a:r>
          </a:p>
        </p:txBody>
      </p:sp>
      <p:sp>
        <p:nvSpPr>
          <p:cNvPr id="3" name="Content Placeholder 2"/>
          <p:cNvSpPr>
            <a:spLocks noGrp="1"/>
          </p:cNvSpPr>
          <p:nvPr>
            <p:ph idx="1"/>
          </p:nvPr>
        </p:nvSpPr>
        <p:spPr/>
        <p:txBody>
          <a:bodyPr/>
          <a:lstStyle/>
          <a:p>
            <a:r>
              <a:rPr lang="en-US" b="1" i="1" dirty="0"/>
              <a:t>Course </a:t>
            </a:r>
            <a:r>
              <a:rPr lang="en-US" b="1" i="1" dirty="0" err="1"/>
              <a:t>takehomes</a:t>
            </a:r>
            <a:r>
              <a:rPr lang="en-US" b="1" i="1" dirty="0"/>
              <a:t>:</a:t>
            </a:r>
          </a:p>
          <a:p>
            <a:pPr lvl="1"/>
            <a:r>
              <a:rPr lang="en-US" dirty="0" smtClean="0"/>
              <a:t>Problem structure may make it really hard to solve a problem, especially if countries unwilling</a:t>
            </a:r>
            <a:endParaRPr lang="en-US" dirty="0"/>
          </a:p>
        </p:txBody>
      </p:sp>
    </p:spTree>
    <p:extLst>
      <p:ext uri="{BB962C8B-B14F-4D97-AF65-F5344CB8AC3E}">
        <p14:creationId xmlns:p14="http://schemas.microsoft.com/office/powerpoint/2010/main" val="41734947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lstStyle/>
          <a:p>
            <a:r>
              <a:rPr lang="en-US" dirty="0" smtClean="0"/>
              <a:t>How </a:t>
            </a:r>
            <a:r>
              <a:rPr lang="en-US" dirty="0"/>
              <a:t>do we evaluate </a:t>
            </a:r>
            <a:r>
              <a:rPr lang="en-US" dirty="0" smtClean="0"/>
              <a:t>institutional influence on </a:t>
            </a:r>
            <a:r>
              <a:rPr lang="en-US" dirty="0"/>
              <a:t>behavior?</a:t>
            </a:r>
          </a:p>
          <a:p>
            <a:r>
              <a:rPr lang="en-US" dirty="0" smtClean="0"/>
              <a:t>How does problem structure increase </a:t>
            </a:r>
            <a:r>
              <a:rPr lang="en-US" dirty="0"/>
              <a:t>or decrease institutional influence?</a:t>
            </a:r>
          </a:p>
          <a:p>
            <a:r>
              <a:rPr lang="en-US" dirty="0" smtClean="0"/>
              <a:t>How does institutional design increase or decrease institutional influence?</a:t>
            </a:r>
            <a:endParaRPr lang="en-US" dirty="0"/>
          </a:p>
        </p:txBody>
      </p:sp>
    </p:spTree>
    <p:extLst>
      <p:ext uri="{BB962C8B-B14F-4D97-AF65-F5344CB8AC3E}">
        <p14:creationId xmlns:p14="http://schemas.microsoft.com/office/powerpoint/2010/main" val="14580753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231</TotalTime>
  <Words>875</Words>
  <Application>Microsoft Office PowerPoint</Application>
  <PresentationFormat>On-screen Show (4:3)</PresentationFormat>
  <Paragraphs>121</Paragraphs>
  <Slides>34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Calibri</vt:lpstr>
      <vt:lpstr>Constantia</vt:lpstr>
      <vt:lpstr>Wingdings 2</vt:lpstr>
      <vt:lpstr>Flow</vt:lpstr>
      <vt:lpstr>Final Exam</vt:lpstr>
      <vt:lpstr>Final Exam Question </vt:lpstr>
      <vt:lpstr>Environmental Institutions Analysis of Influence</vt:lpstr>
      <vt:lpstr>Aral Sea Agreement Analysis of Influence</vt:lpstr>
      <vt:lpstr>Aral Sea Analysis </vt:lpstr>
      <vt:lpstr>Aral Sea Analysis </vt:lpstr>
      <vt:lpstr>Fur seal case</vt:lpstr>
      <vt:lpstr>PowerPoint Presentation</vt:lpstr>
      <vt:lpstr>PowerPoint Presentation</vt:lpstr>
      <vt:lpstr>Fur seal case</vt:lpstr>
      <vt:lpstr>Convention for the Conservation of Salmon in the North Atlantic Ocean</vt:lpstr>
      <vt:lpstr>NASCO Counterfactuals</vt:lpstr>
      <vt:lpstr>Fisheries – notional example Members before/after</vt:lpstr>
      <vt:lpstr>Fisheries – hypothetical example Members  before/after</vt:lpstr>
      <vt:lpstr>Fisheries – hypothetical example Members / Non-members</vt:lpstr>
      <vt:lpstr>Fisheries – hypothetical example Members / Non-members</vt:lpstr>
      <vt:lpstr>Fisheries – hypothetical example Members / Non-members</vt:lpstr>
      <vt:lpstr>Fisheries – hypothetical example Members / Non-members</vt:lpstr>
      <vt:lpstr>Fisheries – hypothetical example Members / Non-members</vt:lpstr>
      <vt:lpstr>Fisheries – hypothetical example Members / Non-members</vt:lpstr>
      <vt:lpstr>Whaling example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Montreal Protocol Analysis of Influence</vt:lpstr>
      <vt:lpstr>Climate Change and International Institutions </vt:lpstr>
      <vt:lpstr>Climate Change and International Institutions </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Ronald B. Mitchell</dc:creator>
  <cp:lastModifiedBy>Ronald Mitchell</cp:lastModifiedBy>
  <cp:revision>102</cp:revision>
  <dcterms:created xsi:type="dcterms:W3CDTF">2011-11-17T16:01:00Z</dcterms:created>
  <dcterms:modified xsi:type="dcterms:W3CDTF">2018-11-20T03:11:33Z</dcterms:modified>
</cp:coreProperties>
</file>