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85" r:id="rId2"/>
    <p:sldId id="286" r:id="rId3"/>
    <p:sldId id="279" r:id="rId4"/>
    <p:sldId id="262" r:id="rId5"/>
    <p:sldId id="264" r:id="rId6"/>
    <p:sldId id="265" r:id="rId7"/>
    <p:sldId id="280" r:id="rId8"/>
    <p:sldId id="284" r:id="rId9"/>
    <p:sldId id="266" r:id="rId10"/>
    <p:sldId id="270" r:id="rId11"/>
    <p:sldId id="281" r:id="rId12"/>
    <p:sldId id="269" r:id="rId13"/>
    <p:sldId id="268" r:id="rId14"/>
    <p:sldId id="271" r:id="rId15"/>
    <p:sldId id="282" r:id="rId16"/>
    <p:sldId id="283" r:id="rId17"/>
    <p:sldId id="272" r:id="rId1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7" d="100"/>
          <a:sy n="87" d="100"/>
        </p:scale>
        <p:origin x="66" y="223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1083A8-0D31-425C-91FC-E2032100FF84}" type="datetimeFigureOut">
              <a:rPr lang="en-US" smtClean="0"/>
              <a:t>12/2/2019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601F77-211F-45EB-A8D7-A676349F671E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1083A8-0D31-425C-91FC-E2032100FF84}" type="datetimeFigureOut">
              <a:rPr lang="en-US" smtClean="0"/>
              <a:t>12/2/2019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601F77-211F-45EB-A8D7-A676349F671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1083A8-0D31-425C-91FC-E2032100FF84}" type="datetimeFigureOut">
              <a:rPr lang="en-US" smtClean="0"/>
              <a:t>12/2/2019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601F77-211F-45EB-A8D7-A676349F671E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1083A8-0D31-425C-91FC-E2032100FF84}" type="datetimeFigureOut">
              <a:rPr lang="en-US" smtClean="0"/>
              <a:t>12/2/2019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601F77-211F-45EB-A8D7-A676349F671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1083A8-0D31-425C-91FC-E2032100FF84}" type="datetimeFigureOut">
              <a:rPr lang="en-US" smtClean="0"/>
              <a:t>12/2/2019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601F77-211F-45EB-A8D7-A676349F671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1083A8-0D31-425C-91FC-E2032100FF84}" type="datetimeFigureOut">
              <a:rPr lang="en-US" smtClean="0"/>
              <a:t>12/2/2019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601F77-211F-45EB-A8D7-A676349F671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1083A8-0D31-425C-91FC-E2032100FF84}" type="datetimeFigureOut">
              <a:rPr lang="en-US" smtClean="0"/>
              <a:t>12/2/2019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601F77-211F-45EB-A8D7-A676349F671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1083A8-0D31-425C-91FC-E2032100FF84}" type="datetimeFigureOut">
              <a:rPr lang="en-US" smtClean="0"/>
              <a:t>12/2/2019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601F77-211F-45EB-A8D7-A676349F671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1083A8-0D31-425C-91FC-E2032100FF84}" type="datetimeFigureOut">
              <a:rPr lang="en-US" smtClean="0"/>
              <a:t>12/2/2019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EE601F77-211F-45EB-A8D7-A676349F671E}" type="slidenum">
              <a:rPr lang="en-US" smtClean="0"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1083A8-0D31-425C-91FC-E2032100FF84}" type="datetimeFigureOut">
              <a:rPr lang="en-US" smtClean="0"/>
              <a:t>12/2/2019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601F77-211F-45EB-A8D7-A676349F671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1083A8-0D31-425C-91FC-E2032100FF84}" type="datetimeFigureOut">
              <a:rPr lang="en-US" smtClean="0"/>
              <a:t>12/2/2019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601F77-211F-45EB-A8D7-A676349F671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291083A8-0D31-425C-91FC-E2032100FF84}" type="datetimeFigureOut">
              <a:rPr lang="en-US" smtClean="0"/>
              <a:t>12/2/2019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EE601F77-211F-45EB-A8D7-A676349F671E}" type="slidenum">
              <a:rPr lang="en-US" smtClean="0"/>
              <a:t>‹#›</a:t>
            </a:fld>
            <a:endParaRPr lang="en-US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hyperlink" Target="http://www.ted.com/talks/vicki_arroyo_let_s_prepare_for_our_new_climate.html" TargetMode="Externa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hyperlink" Target="http://www8.nationalacademies.org/cp/projectview.aspx?key=49540" TargetMode="Externa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Presenting your research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ONE </a:t>
            </a:r>
            <a:r>
              <a:rPr lang="en-US" dirty="0" err="1" smtClean="0"/>
              <a:t>Powerpoint</a:t>
            </a:r>
            <a:r>
              <a:rPr lang="en-US" dirty="0" smtClean="0"/>
              <a:t> or PDF slide</a:t>
            </a:r>
          </a:p>
          <a:p>
            <a:r>
              <a:rPr lang="en-US" dirty="0" smtClean="0"/>
              <a:t>2 minutes</a:t>
            </a:r>
          </a:p>
          <a:p>
            <a:r>
              <a:rPr lang="en-US" dirty="0" smtClean="0"/>
              <a:t>Simple – not </a:t>
            </a:r>
            <a:r>
              <a:rPr lang="en-US" smtClean="0"/>
              <a:t>expecting much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631252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Four basic response options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35480"/>
            <a:ext cx="8229600" cy="4770120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Mitigation</a:t>
            </a:r>
          </a:p>
          <a:p>
            <a:pPr lvl="1"/>
            <a:r>
              <a:rPr lang="en-US" dirty="0" smtClean="0"/>
              <a:t>Reduce our generation of GHGs </a:t>
            </a:r>
          </a:p>
          <a:p>
            <a:pPr lvl="1"/>
            <a:r>
              <a:rPr lang="en-US" dirty="0" smtClean="0"/>
              <a:t>“</a:t>
            </a:r>
            <a:r>
              <a:rPr lang="en-US" dirty="0"/>
              <a:t>Many impacts can be reduced, delayed or avoided by </a:t>
            </a:r>
            <a:r>
              <a:rPr lang="en-US" dirty="0" smtClean="0"/>
              <a:t>mitigation” (IPCC, 2007)</a:t>
            </a:r>
          </a:p>
          <a:p>
            <a:r>
              <a:rPr lang="en-US" dirty="0" smtClean="0"/>
              <a:t>Adaptation</a:t>
            </a:r>
          </a:p>
          <a:p>
            <a:pPr lvl="1"/>
            <a:r>
              <a:rPr lang="en-US" dirty="0" smtClean="0"/>
              <a:t>Change how we live when climate changes do occur</a:t>
            </a:r>
          </a:p>
          <a:p>
            <a:pPr lvl="1"/>
            <a:r>
              <a:rPr lang="en-US" dirty="0"/>
              <a:t>“Unmitigated climate change would, in the long term, be likely to exceed the capacity of natural, managed and human systems to </a:t>
            </a:r>
            <a:r>
              <a:rPr lang="en-US" dirty="0" smtClean="0"/>
              <a:t>adapt” (IPCC, 2007)</a:t>
            </a:r>
            <a:endParaRPr lang="en-US" dirty="0"/>
          </a:p>
          <a:p>
            <a:r>
              <a:rPr lang="en-US" dirty="0" smtClean="0"/>
              <a:t>Geo-engineering</a:t>
            </a:r>
          </a:p>
          <a:p>
            <a:pPr lvl="1"/>
            <a:r>
              <a:rPr lang="en-US" dirty="0" smtClean="0"/>
              <a:t>Develop technologies to reduce incoming solar energy or “store” carbon we emit</a:t>
            </a:r>
          </a:p>
          <a:p>
            <a:r>
              <a:rPr lang="en-US" dirty="0" smtClean="0"/>
              <a:t>Grief</a:t>
            </a:r>
          </a:p>
          <a:p>
            <a:pPr lvl="1"/>
            <a:r>
              <a:rPr lang="en-US" dirty="0" smtClean="0"/>
              <a:t>Accept losses, changes we can’t avoid or adapt to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0DAF25-7C8E-4C28-B058-51ABA35A18F8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225707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Adaptation, Geo-engineering </a:t>
            </a:r>
            <a:r>
              <a:rPr lang="en-US" smtClean="0"/>
              <a:t>and Grieving</a:t>
            </a:r>
            <a:endParaRPr lang="en-US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80568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4000" dirty="0" smtClean="0"/>
              <a:t>Criteria for Comparing Mitigation/</a:t>
            </a:r>
            <a:r>
              <a:rPr lang="en-US" sz="4000" dirty="0"/>
              <a:t>Adaptation/</a:t>
            </a:r>
            <a:r>
              <a:rPr lang="en-US" sz="4000" dirty="0" smtClean="0"/>
              <a:t>Geoengineering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Intended consequences</a:t>
            </a:r>
          </a:p>
          <a:p>
            <a:pPr lvl="1"/>
            <a:r>
              <a:rPr lang="en-US" dirty="0"/>
              <a:t>Humans</a:t>
            </a:r>
          </a:p>
          <a:p>
            <a:pPr lvl="1"/>
            <a:r>
              <a:rPr lang="en-US" dirty="0"/>
              <a:t>Other animals, plants, etc.</a:t>
            </a:r>
          </a:p>
          <a:p>
            <a:r>
              <a:rPr lang="en-US" dirty="0"/>
              <a:t>Unintended consequences</a:t>
            </a:r>
          </a:p>
          <a:p>
            <a:pPr lvl="1"/>
            <a:r>
              <a:rPr lang="en-US" dirty="0"/>
              <a:t>Ocean acidification</a:t>
            </a:r>
          </a:p>
          <a:p>
            <a:r>
              <a:rPr lang="en-US" dirty="0"/>
              <a:t>Ease of action</a:t>
            </a:r>
          </a:p>
          <a:p>
            <a:r>
              <a:rPr lang="en-US" dirty="0"/>
              <a:t>Cost of action</a:t>
            </a:r>
          </a:p>
          <a:p>
            <a:r>
              <a:rPr lang="en-US" dirty="0"/>
              <a:t>Distribution of costs</a:t>
            </a:r>
          </a:p>
          <a:p>
            <a:r>
              <a:rPr lang="en-US" dirty="0"/>
              <a:t>Distribution of benefits</a:t>
            </a:r>
          </a:p>
          <a:p>
            <a:r>
              <a:rPr lang="en-US" dirty="0"/>
              <a:t>Cost efficiency and cost effectiveness</a:t>
            </a:r>
          </a:p>
        </p:txBody>
      </p:sp>
    </p:spTree>
    <p:extLst>
      <p:ext uri="{BB962C8B-B14F-4D97-AF65-F5344CB8AC3E}">
        <p14:creationId xmlns:p14="http://schemas.microsoft.com/office/powerpoint/2010/main" val="9167125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Adaptation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Exposure</a:t>
            </a:r>
          </a:p>
          <a:p>
            <a:r>
              <a:rPr lang="en-US" dirty="0" smtClean="0"/>
              <a:t>Vulnerability</a:t>
            </a:r>
          </a:p>
          <a:p>
            <a:r>
              <a:rPr lang="en-US" dirty="0" smtClean="0"/>
              <a:t>Adaptive capacity</a:t>
            </a:r>
          </a:p>
          <a:p>
            <a:r>
              <a:rPr lang="en-US" dirty="0" smtClean="0"/>
              <a:t>Adaptation</a:t>
            </a:r>
          </a:p>
          <a:p>
            <a:r>
              <a:rPr lang="en-US" dirty="0" smtClean="0"/>
              <a:t>Resilience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241954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Why adaptation vs. mitigation?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/>
            <a:r>
              <a:rPr lang="en-US" dirty="0" smtClean="0"/>
              <a:t>Timescale </a:t>
            </a:r>
            <a:r>
              <a:rPr lang="en-US" dirty="0"/>
              <a:t>mismatch – changes will happen even IF we return to prior levels eventually. Impacts are coming and so will need to adapt.</a:t>
            </a:r>
          </a:p>
          <a:p>
            <a:pPr lvl="0"/>
            <a:r>
              <a:rPr lang="en-US" dirty="0"/>
              <a:t>Vulnerability is increasing – adaptation to climate impacts are growing even without growing climate change because of demographic shifts, particularly to the coast and other vulnerable areas.</a:t>
            </a:r>
          </a:p>
          <a:p>
            <a:pPr lvl="0"/>
            <a:r>
              <a:rPr lang="en-US" dirty="0"/>
              <a:t>Impacts are going to happen and vulnerable are demanding help</a:t>
            </a:r>
            <a:r>
              <a:rPr lang="en-US" dirty="0" smtClean="0"/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006350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What is being done?</a:t>
            </a:r>
            <a:br>
              <a:rPr lang="en-US" dirty="0" smtClean="0"/>
            </a:br>
            <a:r>
              <a:rPr lang="en-US" dirty="0" smtClean="0"/>
              <a:t>Adaptation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0DAF25-7C8E-4C28-B058-51ABA35A18F8}" type="slidenum">
              <a:rPr lang="en-US" smtClean="0"/>
              <a:pPr/>
              <a:t>7</a:t>
            </a:fld>
            <a:endParaRPr lang="en-US" dirty="0"/>
          </a:p>
        </p:txBody>
      </p:sp>
      <p:pic>
        <p:nvPicPr>
          <p:cNvPr id="3074" name="Picture 2" descr="http://www.epa.gov/region9/climatechange/images/adaptation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2400300"/>
            <a:ext cx="3800104" cy="2438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http://talkvietnam.com/uploads/2012/09/a-database-on-climate-change-and-rising-sea-level-will-be-updated-to-help-promote-socio-economic-development-and-implementation-of-adaptation-models-in-ben-tre-527192-khi-hau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36335" y="4191000"/>
            <a:ext cx="3810000" cy="23431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https://encrypted-tbn3.gstatic.com/images?q=tbn:ANd9GcRlkcjdmJk3OPVxbDe6YON_H-bTOgdV-mZ8Qtup-QwgThWWJwMb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15009" y="1524000"/>
            <a:ext cx="3628781" cy="1752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5638800" y="1066800"/>
            <a:ext cx="231409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Relocate and displace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990600" y="1828800"/>
            <a:ext cx="23337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Protect infrastructure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5484287" y="3733800"/>
            <a:ext cx="200189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smtClean="0"/>
              <a:t>Change behaviors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56615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Preparing for Climate Change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Vicki Arroyo, The Rockefeller Foundation </a:t>
            </a:r>
            <a:r>
              <a:rPr lang="en-US" dirty="0" smtClean="0"/>
              <a:t>grantee</a:t>
            </a:r>
          </a:p>
          <a:p>
            <a:pPr lvl="1"/>
            <a:r>
              <a:rPr lang="en-US" dirty="0" smtClean="0">
                <a:hlinkClick r:id="rId2"/>
              </a:rPr>
              <a:t>Climate </a:t>
            </a:r>
            <a:r>
              <a:rPr lang="en-US" dirty="0">
                <a:hlinkClick r:id="rId2"/>
              </a:rPr>
              <a:t>change and resilience</a:t>
            </a:r>
            <a:r>
              <a:rPr lang="en-US" dirty="0" smtClean="0">
                <a:hlinkClick r:id="rId2"/>
              </a:rPr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763422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Caveats on adaptation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dirty="0"/>
              <a:t>Climate change not main cause of vulnerabilities </a:t>
            </a:r>
          </a:p>
          <a:p>
            <a:pPr lvl="1"/>
            <a:r>
              <a:rPr lang="en-US" dirty="0" smtClean="0"/>
              <a:t>Flooding </a:t>
            </a:r>
            <a:r>
              <a:rPr lang="en-US" dirty="0"/>
              <a:t>and cyclone risks are </a:t>
            </a:r>
            <a:r>
              <a:rPr lang="en-US" dirty="0" smtClean="0"/>
              <a:t>due mainly to </a:t>
            </a:r>
            <a:r>
              <a:rPr lang="en-US" dirty="0"/>
              <a:t>demographic </a:t>
            </a:r>
            <a:r>
              <a:rPr lang="en-US" dirty="0" smtClean="0"/>
              <a:t>shifts</a:t>
            </a:r>
          </a:p>
          <a:p>
            <a:pPr lvl="1"/>
            <a:r>
              <a:rPr lang="en-US" dirty="0" smtClean="0"/>
              <a:t>Reduced water availability due to population not climate change </a:t>
            </a:r>
          </a:p>
          <a:p>
            <a:r>
              <a:rPr lang="en-US" dirty="0" smtClean="0"/>
              <a:t>Political implications</a:t>
            </a:r>
            <a:endParaRPr lang="en-US" dirty="0"/>
          </a:p>
          <a:p>
            <a:pPr lvl="1"/>
            <a:r>
              <a:rPr lang="en-US" dirty="0" smtClean="0"/>
              <a:t>“Poor </a:t>
            </a:r>
            <a:r>
              <a:rPr lang="en-US" b="1" i="1" u="sng" dirty="0" smtClean="0"/>
              <a:t>and</a:t>
            </a:r>
            <a:r>
              <a:rPr lang="en-US" dirty="0" smtClean="0"/>
              <a:t> </a:t>
            </a:r>
            <a:r>
              <a:rPr lang="en-US" dirty="0"/>
              <a:t>vulnerable” </a:t>
            </a:r>
            <a:r>
              <a:rPr lang="en-US" dirty="0" smtClean="0"/>
              <a:t>will find it hard/impossible to adapt</a:t>
            </a:r>
          </a:p>
          <a:p>
            <a:pPr lvl="1"/>
            <a:r>
              <a:rPr lang="en-US" dirty="0" smtClean="0"/>
              <a:t>“Rich </a:t>
            </a:r>
            <a:r>
              <a:rPr lang="en-US" b="1" i="1" u="sng" dirty="0" smtClean="0"/>
              <a:t>and</a:t>
            </a:r>
            <a:r>
              <a:rPr lang="en-US" dirty="0" smtClean="0"/>
              <a:t> </a:t>
            </a:r>
            <a:r>
              <a:rPr lang="en-US" dirty="0"/>
              <a:t>vulnerable” </a:t>
            </a:r>
            <a:r>
              <a:rPr lang="en-US" dirty="0" smtClean="0"/>
              <a:t>who </a:t>
            </a:r>
            <a:r>
              <a:rPr lang="en-US" dirty="0"/>
              <a:t>can adapt </a:t>
            </a:r>
            <a:r>
              <a:rPr lang="en-US" dirty="0" smtClean="0"/>
              <a:t>easily have weak incentives </a:t>
            </a:r>
            <a:r>
              <a:rPr lang="en-US" dirty="0"/>
              <a:t>to </a:t>
            </a:r>
            <a:r>
              <a:rPr lang="en-US" dirty="0" smtClean="0"/>
              <a:t>help others</a:t>
            </a:r>
            <a:endParaRPr lang="en-US" dirty="0"/>
          </a:p>
          <a:p>
            <a:r>
              <a:rPr lang="en-US" dirty="0"/>
              <a:t>What adaptation can’t do:</a:t>
            </a:r>
          </a:p>
          <a:p>
            <a:pPr lvl="1"/>
            <a:r>
              <a:rPr lang="en-US" dirty="0"/>
              <a:t>Many people won’t be able to adapt because of lack of resources. </a:t>
            </a:r>
          </a:p>
          <a:p>
            <a:pPr lvl="1"/>
            <a:r>
              <a:rPr lang="en-US" dirty="0"/>
              <a:t>Loss and damage negotiations of Warsaw (2013): “Residual damage” (Parry et al) when society doesn’t make all the changes need to fully adapt, with some remaining damage</a:t>
            </a:r>
          </a:p>
          <a:p>
            <a:pPr lvl="1"/>
            <a:r>
              <a:rPr lang="en-US" dirty="0" smtClean="0"/>
              <a:t>Animals </a:t>
            </a:r>
            <a:r>
              <a:rPr lang="en-US" dirty="0"/>
              <a:t>and plants cannot adapt. </a:t>
            </a:r>
          </a:p>
        </p:txBody>
      </p:sp>
    </p:spTree>
    <p:extLst>
      <p:ext uri="{BB962C8B-B14F-4D97-AF65-F5344CB8AC3E}">
        <p14:creationId xmlns:p14="http://schemas.microsoft.com/office/powerpoint/2010/main" val="32372313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Geo-engineering options </a:t>
            </a:r>
            <a:r>
              <a:rPr lang="en-US" sz="2700" dirty="0" smtClean="0"/>
              <a:t>(Boyd 2008)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35480"/>
            <a:ext cx="8229600" cy="4693920"/>
          </a:xfrm>
        </p:spPr>
        <p:txBody>
          <a:bodyPr>
            <a:normAutofit fontScale="77500" lnSpcReduction="20000"/>
          </a:bodyPr>
          <a:lstStyle/>
          <a:p>
            <a:r>
              <a:rPr lang="en-US" b="1" u="sng" dirty="0"/>
              <a:t>Carbon burial</a:t>
            </a:r>
            <a:r>
              <a:rPr lang="en-US" dirty="0"/>
              <a:t>. Store CO2 under pressure below Earth’s surface </a:t>
            </a:r>
          </a:p>
          <a:p>
            <a:r>
              <a:rPr lang="en-US" b="1" u="sng" dirty="0"/>
              <a:t>Geochemical carbon capture</a:t>
            </a:r>
            <a:r>
              <a:rPr lang="en-US" dirty="0"/>
              <a:t>. Dissolve CO2 during emission in seawater.</a:t>
            </a:r>
          </a:p>
          <a:p>
            <a:r>
              <a:rPr lang="en-US" b="1" u="sng" dirty="0"/>
              <a:t>Atmospheric carbon capture</a:t>
            </a:r>
            <a:r>
              <a:rPr lang="en-US" dirty="0"/>
              <a:t>. Capture CO2 from air masses chemically via towers that “scrub” the wind.</a:t>
            </a:r>
          </a:p>
          <a:p>
            <a:r>
              <a:rPr lang="en-US" b="1" u="sng" dirty="0"/>
              <a:t>Ocean fertilization</a:t>
            </a:r>
            <a:r>
              <a:rPr lang="en-US" dirty="0"/>
              <a:t>. Nitrogen fertilization of ocean waters to boost phytoplankton productivity which sinks and “sequesters” CO2 in deep oceans. </a:t>
            </a:r>
          </a:p>
          <a:p>
            <a:r>
              <a:rPr lang="en-US" b="1" u="sng" dirty="0"/>
              <a:t>Stratospheric aerosols</a:t>
            </a:r>
            <a:r>
              <a:rPr lang="en-US" dirty="0"/>
              <a:t>. Inject </a:t>
            </a:r>
            <a:r>
              <a:rPr lang="en-US" dirty="0" err="1"/>
              <a:t>sulphur</a:t>
            </a:r>
            <a:r>
              <a:rPr lang="en-US" dirty="0"/>
              <a:t> particles into upper stratosphere, using balloons or projectiles, which are there to form aerosols to reflect sunlight. </a:t>
            </a:r>
          </a:p>
          <a:p>
            <a:r>
              <a:rPr lang="en-US" b="1" u="sng" dirty="0"/>
              <a:t>Cloud-whitening</a:t>
            </a:r>
            <a:r>
              <a:rPr lang="en-US" dirty="0"/>
              <a:t>. Spray seawater droplets into air below marine clouds to increase their size. </a:t>
            </a:r>
          </a:p>
          <a:p>
            <a:r>
              <a:rPr lang="en-US" b="1" u="sng" dirty="0"/>
              <a:t>Sunshades in space</a:t>
            </a:r>
            <a:r>
              <a:rPr lang="en-US" dirty="0"/>
              <a:t>. Launch many sunshades into orbit to redirect incoming sunlight in </a:t>
            </a:r>
            <a:r>
              <a:rPr lang="en-US" dirty="0" smtClean="0"/>
              <a:t>space </a:t>
            </a:r>
          </a:p>
          <a:p>
            <a:r>
              <a:rPr lang="en-US" dirty="0" smtClean="0"/>
              <a:t>National Academy of Sciences study of this </a:t>
            </a:r>
            <a:r>
              <a:rPr lang="en-US" dirty="0" smtClean="0">
                <a:hlinkClick r:id="rId2"/>
              </a:rPr>
              <a:t>currently underway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235620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What may be done?</a:t>
            </a:r>
            <a:br>
              <a:rPr lang="en-US" dirty="0" smtClean="0"/>
            </a:br>
            <a:r>
              <a:rPr lang="en-US" dirty="0" smtClean="0"/>
              <a:t>Geo-engineering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0DAF25-7C8E-4C28-B058-51ABA35A18F8}" type="slidenum">
              <a:rPr lang="en-US" smtClean="0"/>
              <a:pPr/>
              <a:t>11</a:t>
            </a:fld>
            <a:endParaRPr lang="en-US" dirty="0"/>
          </a:p>
        </p:txBody>
      </p:sp>
      <p:pic>
        <p:nvPicPr>
          <p:cNvPr id="2050" name="Picture 2" descr="http://thehoustonfreethinkers.com/hft/wp-content/uploads/2013/08/geoengineering1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97000" y="2015331"/>
            <a:ext cx="6350000" cy="4229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848540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Geo-engineering options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1847849"/>
            <a:ext cx="8534400" cy="49216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304800" y="6553200"/>
            <a:ext cx="85178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Boyd, Philip W. 2008. </a:t>
            </a:r>
            <a:r>
              <a:rPr lang="en-US" dirty="0"/>
              <a:t>Ranking geo-engineering schemes</a:t>
            </a:r>
            <a:r>
              <a:rPr lang="en-US" i="1" dirty="0" smtClean="0"/>
              <a:t>.  Nature </a:t>
            </a:r>
            <a:r>
              <a:rPr lang="en-US" dirty="0"/>
              <a:t>. </a:t>
            </a:r>
            <a:r>
              <a:rPr lang="en-US" dirty="0" err="1" smtClean="0"/>
              <a:t>Vol</a:t>
            </a:r>
            <a:r>
              <a:rPr lang="en-US" dirty="0" smtClean="0"/>
              <a:t> 1 (November)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5278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Geo-engineering the planet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Schneider’s intentional vs. unintentional</a:t>
            </a:r>
          </a:p>
          <a:p>
            <a:pPr lvl="1"/>
            <a:r>
              <a:rPr lang="en-US" dirty="0" smtClean="0"/>
              <a:t>Unintentional: climate change!</a:t>
            </a:r>
          </a:p>
          <a:p>
            <a:pPr lvl="1"/>
            <a:r>
              <a:rPr lang="en-US" dirty="0" smtClean="0"/>
              <a:t>Intentional: effort to avoid problems of climate change</a:t>
            </a:r>
          </a:p>
          <a:p>
            <a:pPr lvl="1"/>
            <a:r>
              <a:rPr lang="en-US" dirty="0" smtClean="0"/>
              <a:t>But if we manipulate it intentionally, responsibility shifts</a:t>
            </a:r>
          </a:p>
          <a:p>
            <a:pPr lvl="2"/>
            <a:r>
              <a:rPr lang="en-US" dirty="0" smtClean="0"/>
              <a:t>Will connections of </a:t>
            </a:r>
            <a:r>
              <a:rPr lang="en-US" i="1" dirty="0" smtClean="0"/>
              <a:t>additional </a:t>
            </a:r>
            <a:r>
              <a:rPr lang="en-US" dirty="0" smtClean="0"/>
              <a:t>damage be clear enough to blame those who intentionally manipulated the climate? Victor et al. argues yes but Schneider argues no</a:t>
            </a:r>
          </a:p>
          <a:p>
            <a:pPr lvl="2"/>
            <a:r>
              <a:rPr lang="en-US" dirty="0" smtClean="0"/>
              <a:t>And, additional damage due to climate change (unintentional geo-engineering) ARE what loss and damage negotiations are about</a:t>
            </a:r>
          </a:p>
        </p:txBody>
      </p:sp>
    </p:spTree>
    <p:extLst>
      <p:ext uri="{BB962C8B-B14F-4D97-AF65-F5344CB8AC3E}">
        <p14:creationId xmlns:p14="http://schemas.microsoft.com/office/powerpoint/2010/main" val="16602680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Geo-engineering caveats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May not fix climate change problem</a:t>
            </a:r>
          </a:p>
          <a:p>
            <a:pPr lvl="1"/>
            <a:r>
              <a:rPr lang="en-US" dirty="0" smtClean="0"/>
              <a:t>At all</a:t>
            </a:r>
          </a:p>
          <a:p>
            <a:pPr lvl="1"/>
            <a:r>
              <a:rPr lang="en-US" dirty="0" smtClean="0"/>
              <a:t>For long periods of time</a:t>
            </a:r>
          </a:p>
          <a:p>
            <a:r>
              <a:rPr lang="en-US" dirty="0" smtClean="0"/>
              <a:t>Doesn’t fix other CO2 problems, e.g., ocean acidification</a:t>
            </a:r>
          </a:p>
          <a:p>
            <a:r>
              <a:rPr lang="en-US" dirty="0" smtClean="0"/>
              <a:t>Side effects</a:t>
            </a:r>
          </a:p>
          <a:p>
            <a:r>
              <a:rPr lang="en-US" dirty="0" smtClean="0"/>
              <a:t>Inability to control perfectly</a:t>
            </a:r>
          </a:p>
          <a:p>
            <a:r>
              <a:rPr lang="en-US" dirty="0" smtClean="0"/>
              <a:t>Moral hazard: reduced efforts toward mitigation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735890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What has been lost?</a:t>
            </a:r>
            <a:br>
              <a:rPr lang="en-US" dirty="0" smtClean="0"/>
            </a:br>
            <a:r>
              <a:rPr lang="en-US" dirty="0" smtClean="0"/>
              <a:t>Grieving and loss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0DAF25-7C8E-4C28-B058-51ABA35A18F8}" type="slidenum">
              <a:rPr lang="en-US" smtClean="0"/>
              <a:pPr/>
              <a:t>15</a:t>
            </a:fld>
            <a:endParaRPr lang="en-US" dirty="0"/>
          </a:p>
        </p:txBody>
      </p:sp>
      <p:pic>
        <p:nvPicPr>
          <p:cNvPr id="4098" name="Picture 2" descr="http://www.gambassa.com/gambassafiles/images/images/averyl/ivory_billed_woodpecker_v1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2057400"/>
            <a:ext cx="3276600" cy="21858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457200" y="1447800"/>
            <a:ext cx="302845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smtClean="0"/>
              <a:t>Ivory-billed Woodpecker:</a:t>
            </a:r>
          </a:p>
          <a:p>
            <a:pPr algn="ctr"/>
            <a:r>
              <a:rPr lang="en-US" dirty="0" smtClean="0"/>
              <a:t>Killed by Hurricane Katrina?</a:t>
            </a:r>
            <a:endParaRPr lang="en-US" dirty="0"/>
          </a:p>
        </p:txBody>
      </p:sp>
      <p:pic>
        <p:nvPicPr>
          <p:cNvPr id="4100" name="Picture 4" descr="http://4.bp.blogspot.com/-2ypj2wGl3rs/TeQFMzRYPhI/AAAAAAAAAxY/uSUKcoCLbw4/s1600/mthoodtim5express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26167" y="4468827"/>
            <a:ext cx="2763716" cy="21518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4479836" y="3819526"/>
            <a:ext cx="214956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err="1" smtClean="0"/>
              <a:t>Mt.Hood</a:t>
            </a:r>
            <a:r>
              <a:rPr lang="en-US" dirty="0" smtClean="0"/>
              <a:t>:</a:t>
            </a:r>
          </a:p>
          <a:p>
            <a:pPr algn="ctr"/>
            <a:r>
              <a:rPr lang="en-US" dirty="0" smtClean="0"/>
              <a:t>Like this in Winter?</a:t>
            </a:r>
            <a:endParaRPr lang="en-US" dirty="0"/>
          </a:p>
        </p:txBody>
      </p:sp>
      <p:pic>
        <p:nvPicPr>
          <p:cNvPr id="4102" name="Picture 6" descr="http://earthshots.usgs.gov/earthshots/sites/all/files/earthshots/1-24-1976-glaciers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1600" y="1295400"/>
            <a:ext cx="2828925" cy="22193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/>
          <p:cNvSpPr txBox="1"/>
          <p:nvPr/>
        </p:nvSpPr>
        <p:spPr>
          <a:xfrm>
            <a:off x="5334000" y="533400"/>
            <a:ext cx="273786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smtClean="0"/>
              <a:t>The Snows of Kilimanjaro</a:t>
            </a:r>
          </a:p>
          <a:p>
            <a:pPr algn="ctr"/>
            <a:r>
              <a:rPr lang="en-US" dirty="0" smtClean="0"/>
              <a:t>1976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6324600" y="3594556"/>
            <a:ext cx="2778325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dirty="0"/>
              <a:t>http://earthshots.usgs.gov/earthshots/Mount-Kilimanjaro</a:t>
            </a:r>
          </a:p>
        </p:txBody>
      </p:sp>
      <p:sp>
        <p:nvSpPr>
          <p:cNvPr id="7" name="Rectangle 6"/>
          <p:cNvSpPr/>
          <p:nvPr/>
        </p:nvSpPr>
        <p:spPr>
          <a:xfrm>
            <a:off x="4166786" y="6596172"/>
            <a:ext cx="6196414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000" dirty="0"/>
              <a:t>http://mthoodrentals.blogspot.com/2011/05/schools-almost-out-have-you-planned.html</a:t>
            </a:r>
          </a:p>
        </p:txBody>
      </p:sp>
      <p:sp>
        <p:nvSpPr>
          <p:cNvPr id="9" name="Rectangle 8"/>
          <p:cNvSpPr/>
          <p:nvPr/>
        </p:nvSpPr>
        <p:spPr>
          <a:xfrm>
            <a:off x="0" y="4267200"/>
            <a:ext cx="4572000" cy="20005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700" dirty="0"/>
              <a:t>http://www.gambassa.com/public/project/profile/0/0/2771/AveryHorne%27sIvoryBilledWoodpeckerreport.jpg</a:t>
            </a:r>
          </a:p>
        </p:txBody>
      </p:sp>
    </p:spTree>
    <p:extLst>
      <p:ext uri="{BB962C8B-B14F-4D97-AF65-F5344CB8AC3E}">
        <p14:creationId xmlns:p14="http://schemas.microsoft.com/office/powerpoint/2010/main" val="29350891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What has been lost?</a:t>
            </a:r>
            <a:br>
              <a:rPr lang="en-US" dirty="0" smtClean="0"/>
            </a:br>
            <a:r>
              <a:rPr lang="en-US" dirty="0" smtClean="0"/>
              <a:t>Grieving and loss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0DAF25-7C8E-4C28-B058-51ABA35A18F8}" type="slidenum">
              <a:rPr lang="en-US" smtClean="0"/>
              <a:pPr/>
              <a:t>16</a:t>
            </a:fld>
            <a:endParaRPr lang="en-US" dirty="0"/>
          </a:p>
        </p:txBody>
      </p:sp>
      <p:pic>
        <p:nvPicPr>
          <p:cNvPr id="4098" name="Picture 2" descr="http://www.gambassa.com/gambassafiles/images/images/averyl/ivory_billed_woodpecker_v1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2057400"/>
            <a:ext cx="3276600" cy="21858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457200" y="1447800"/>
            <a:ext cx="302845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smtClean="0"/>
              <a:t>Ivory-billed Woodpecker:</a:t>
            </a:r>
          </a:p>
          <a:p>
            <a:pPr algn="ctr"/>
            <a:r>
              <a:rPr lang="en-US" dirty="0" smtClean="0"/>
              <a:t>Killed by Hurricane Katrina?</a:t>
            </a:r>
            <a:endParaRPr lang="en-US" dirty="0"/>
          </a:p>
        </p:txBody>
      </p:sp>
      <p:pic>
        <p:nvPicPr>
          <p:cNvPr id="4100" name="Picture 4" descr="http://4.bp.blogspot.com/-2ypj2wGl3rs/TeQFMzRYPhI/AAAAAAAAAxY/uSUKcoCLbw4/s1600/mthoodtim5express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26167" y="4468827"/>
            <a:ext cx="2763716" cy="21518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4479836" y="3819526"/>
            <a:ext cx="214956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err="1" smtClean="0"/>
              <a:t>Mt.Hood</a:t>
            </a:r>
            <a:r>
              <a:rPr lang="en-US" dirty="0" smtClean="0"/>
              <a:t>:</a:t>
            </a:r>
          </a:p>
          <a:p>
            <a:pPr algn="ctr"/>
            <a:r>
              <a:rPr lang="en-US" dirty="0" smtClean="0"/>
              <a:t>Like this in Winter?</a:t>
            </a:r>
            <a:endParaRPr lang="en-US" dirty="0"/>
          </a:p>
        </p:txBody>
      </p:sp>
      <p:pic>
        <p:nvPicPr>
          <p:cNvPr id="4102" name="Picture 6" descr="http://earthshots.usgs.gov/earthshots/sites/all/files/earthshots/1-24-1976-glaciers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1600" y="1295400"/>
            <a:ext cx="2828925" cy="22193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4" name="Picture 8" descr="http://earthshots.usgs.gov/earthshots/sites/all/files/earthshots/8-19-2010-glaciers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1600" y="1295400"/>
            <a:ext cx="2828925" cy="22193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/>
          <p:cNvSpPr txBox="1"/>
          <p:nvPr/>
        </p:nvSpPr>
        <p:spPr>
          <a:xfrm>
            <a:off x="5334000" y="533400"/>
            <a:ext cx="273786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smtClean="0"/>
              <a:t>The Snows of Kilimanjaro</a:t>
            </a:r>
          </a:p>
          <a:p>
            <a:pPr algn="ctr"/>
            <a:r>
              <a:rPr lang="en-US" dirty="0" smtClean="0"/>
              <a:t>2010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6324600" y="3594556"/>
            <a:ext cx="2778325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dirty="0"/>
              <a:t>http://earthshots.usgs.gov/earthshots/Mount-Kilimanjaro</a:t>
            </a:r>
          </a:p>
        </p:txBody>
      </p:sp>
      <p:sp>
        <p:nvSpPr>
          <p:cNvPr id="7" name="Rectangle 6"/>
          <p:cNvSpPr/>
          <p:nvPr/>
        </p:nvSpPr>
        <p:spPr>
          <a:xfrm>
            <a:off x="4166786" y="6596172"/>
            <a:ext cx="6196414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000" dirty="0"/>
              <a:t>http://mthoodrentals.blogspot.com/2011/05/schools-almost-out-have-you-planned.html</a:t>
            </a:r>
          </a:p>
        </p:txBody>
      </p:sp>
      <p:sp>
        <p:nvSpPr>
          <p:cNvPr id="9" name="Rectangle 8"/>
          <p:cNvSpPr/>
          <p:nvPr/>
        </p:nvSpPr>
        <p:spPr>
          <a:xfrm>
            <a:off x="0" y="4267200"/>
            <a:ext cx="4572000" cy="20005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700" dirty="0"/>
              <a:t>http://www.gambassa.com/public/project/profile/0/0/2771/AveryHorne%27sIvoryBilledWoodpeckerreport.jpg</a:t>
            </a:r>
          </a:p>
        </p:txBody>
      </p:sp>
    </p:spTree>
    <p:extLst>
      <p:ext uri="{BB962C8B-B14F-4D97-AF65-F5344CB8AC3E}">
        <p14:creationId xmlns:p14="http://schemas.microsoft.com/office/powerpoint/2010/main" val="14110632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should we do?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03917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212</TotalTime>
  <Words>724</Words>
  <Application>Microsoft Office PowerPoint</Application>
  <PresentationFormat>On-screen Show (4:3)</PresentationFormat>
  <Paragraphs>108</Paragraphs>
  <Slides>17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1" baseType="lpstr">
      <vt:lpstr>Calibri</vt:lpstr>
      <vt:lpstr>Constantia</vt:lpstr>
      <vt:lpstr>Wingdings 2</vt:lpstr>
      <vt:lpstr>Flow</vt:lpstr>
      <vt:lpstr>Presenting your research</vt:lpstr>
      <vt:lpstr>Four basic response options</vt:lpstr>
      <vt:lpstr>Adaptation, Geo-engineering and Grieving</vt:lpstr>
      <vt:lpstr>Criteria for Comparing Mitigation/Adaptation/Geoengineering</vt:lpstr>
      <vt:lpstr>Adaptation</vt:lpstr>
      <vt:lpstr>Why adaptation vs. mitigation?</vt:lpstr>
      <vt:lpstr>What is being done? Adaptation</vt:lpstr>
      <vt:lpstr>Preparing for Climate Change </vt:lpstr>
      <vt:lpstr>Caveats on adaptation</vt:lpstr>
      <vt:lpstr>Geo-engineering options (Boyd 2008)</vt:lpstr>
      <vt:lpstr>What may be done? Geo-engineering</vt:lpstr>
      <vt:lpstr>Geo-engineering options</vt:lpstr>
      <vt:lpstr>Geo-engineering the planet</vt:lpstr>
      <vt:lpstr>Geo-engineering caveats</vt:lpstr>
      <vt:lpstr>What has been lost? Grieving and loss</vt:lpstr>
      <vt:lpstr>What has been lost? Grieving and loss</vt:lpstr>
      <vt:lpstr>What should we do?</vt:lpstr>
    </vt:vector>
  </TitlesOfParts>
  <Company>University of Oregon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Ronald B Mitchell</dc:creator>
  <cp:lastModifiedBy>Ronald Mitchell</cp:lastModifiedBy>
  <cp:revision>67</cp:revision>
  <dcterms:created xsi:type="dcterms:W3CDTF">2013-11-24T05:30:58Z</dcterms:created>
  <dcterms:modified xsi:type="dcterms:W3CDTF">2019-12-02T17:58:52Z</dcterms:modified>
</cp:coreProperties>
</file>