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9" r:id="rId3"/>
    <p:sldId id="294" r:id="rId4"/>
    <p:sldId id="293" r:id="rId5"/>
    <p:sldId id="292" r:id="rId6"/>
    <p:sldId id="291" r:id="rId7"/>
    <p:sldId id="297" r:id="rId8"/>
    <p:sldId id="299" r:id="rId9"/>
    <p:sldId id="295" r:id="rId10"/>
    <p:sldId id="326" r:id="rId11"/>
    <p:sldId id="271" r:id="rId12"/>
    <p:sldId id="316" r:id="rId13"/>
    <p:sldId id="289" r:id="rId14"/>
    <p:sldId id="311" r:id="rId15"/>
    <p:sldId id="312" r:id="rId16"/>
    <p:sldId id="262" r:id="rId17"/>
    <p:sldId id="331" r:id="rId18"/>
    <p:sldId id="332" r:id="rId19"/>
    <p:sldId id="333" r:id="rId20"/>
    <p:sldId id="334" r:id="rId21"/>
    <p:sldId id="268" r:id="rId22"/>
    <p:sldId id="272" r:id="rId23"/>
    <p:sldId id="290" r:id="rId24"/>
    <p:sldId id="330" r:id="rId25"/>
    <p:sldId id="259" r:id="rId26"/>
    <p:sldId id="267" r:id="rId27"/>
    <p:sldId id="313" r:id="rId28"/>
    <p:sldId id="286" r:id="rId29"/>
    <p:sldId id="260" r:id="rId30"/>
    <p:sldId id="266" r:id="rId31"/>
    <p:sldId id="287" r:id="rId32"/>
    <p:sldId id="335" r:id="rId33"/>
    <p:sldId id="336" r:id="rId34"/>
    <p:sldId id="337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72" y="27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1D8B-BA12-46A5-BA2C-5B1831932665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A69A0-0A3D-453F-93B8-F32C4B59E6A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1D8B-BA12-46A5-BA2C-5B1831932665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A69A0-0A3D-453F-93B8-F32C4B59E6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1D8B-BA12-46A5-BA2C-5B1831932665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A69A0-0A3D-453F-93B8-F32C4B59E6A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1D8B-BA12-46A5-BA2C-5B1831932665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A69A0-0A3D-453F-93B8-F32C4B59E6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1D8B-BA12-46A5-BA2C-5B1831932665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A69A0-0A3D-453F-93B8-F32C4B59E6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1D8B-BA12-46A5-BA2C-5B1831932665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A69A0-0A3D-453F-93B8-F32C4B59E6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1D8B-BA12-46A5-BA2C-5B1831932665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A69A0-0A3D-453F-93B8-F32C4B59E6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1D8B-BA12-46A5-BA2C-5B1831932665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A69A0-0A3D-453F-93B8-F32C4B59E6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1D8B-BA12-46A5-BA2C-5B1831932665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E16A69A0-0A3D-453F-93B8-F32C4B59E6A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1D8B-BA12-46A5-BA2C-5B1831932665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A69A0-0A3D-453F-93B8-F32C4B59E6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1D8B-BA12-46A5-BA2C-5B1831932665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A69A0-0A3D-453F-93B8-F32C4B59E6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4741D8B-BA12-46A5-BA2C-5B1831932665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16A69A0-0A3D-453F-93B8-F32C4B59E6A3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dgar.jrc.ec.europa.eu/news_docs/pbl-2013-trends-in-global-co2-emissions-2013-report-1148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dgar.jrc.ec.europa.eu/news_docs/pbl-2013-trends-in-global-co2-emissions-2013-report-1148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edgar.jrc.ec.europa.eu/news_docs/pbl-2013-trends-in-global-co2-emissions-2013-report-1148.pdf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eadapt.org/knowledge-base/ecosystem-based-adaptation/special-programme-for-adaptation-to-climate-change-spacc?utm_source=weADAPT&amp;utm_campaign=e1f32e00f9-Monthly+Newsletter&amp;utm_medium=email&amp;utm_term=0_be94db1743-e1f32e00f9-97775189" TargetMode="Externa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guardian.com/environment/2014/dec/01/eon-splits-energy-renewables" TargetMode="External"/><Relationship Id="rId2" Type="http://schemas.openxmlformats.org/officeDocument/2006/relationships/hyperlink" Target="http://www.bloomberg.com/news/2014-10-01/german-renewables-output-tops-lignite-for-first-time-agora-says.html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Swanson-effect.jpg#mediaviewer/File:Price_history_of_silicon_PV_cells_since_1977.svg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ea.org/publications/freepublications/publication/Wind_2013_Roadmap.pdf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d.com/talks/donald_sadoway_the_missing_link_to_renewable_energy.html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ter.org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Small_house_movement" TargetMode="External"/><Relationship Id="rId2" Type="http://schemas.openxmlformats.org/officeDocument/2006/relationships/hyperlink" Target="http://www.choosingvoluntarysimplicity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hyperlink" Target="http://transitionus.org/transition-101/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venantofmayors.eu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qualenergia.it/sites/default/files/articolo-doc/IVCCL.pdf" TargetMode="Externa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Climate_Change_Act_2008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globeinternational.org/studies/legislation/climate" TargetMode="External"/><Relationship Id="rId4" Type="http://schemas.openxmlformats.org/officeDocument/2006/relationships/hyperlink" Target="http://dx.doi.org/10.1080/14693062.2013.845409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nn.com/wildlife/article/42391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://just-energy.org/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2130426"/>
            <a:ext cx="7772400" cy="33559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Good News on Climate Change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or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Why We’re Going to Beat this Thing!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67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Thanks to the following</a:t>
            </a:r>
            <a:br>
              <a:rPr lang="en-US" smtClean="0"/>
            </a:br>
            <a:r>
              <a:rPr lang="en-US" smtClean="0"/>
              <a:t>for their suggestions!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Tobias Belschner, Berlin Graduate School for Transnational Studies</a:t>
            </a:r>
          </a:p>
          <a:p>
            <a:r>
              <a:rPr lang="en-US" dirty="0" smtClean="0"/>
              <a:t>Lena </a:t>
            </a:r>
            <a:r>
              <a:rPr lang="en-US" dirty="0" err="1" smtClean="0"/>
              <a:t>Bendlin</a:t>
            </a:r>
            <a:r>
              <a:rPr lang="en-US" dirty="0" smtClean="0"/>
              <a:t>, Free University Berlin</a:t>
            </a:r>
          </a:p>
          <a:p>
            <a:r>
              <a:rPr lang="en-GB" dirty="0" smtClean="0"/>
              <a:t>Pam </a:t>
            </a:r>
            <a:r>
              <a:rPr lang="en-GB" dirty="0" err="1" smtClean="0"/>
              <a:t>Chasek</a:t>
            </a:r>
            <a:r>
              <a:rPr lang="en-GB" dirty="0" smtClean="0"/>
              <a:t>, </a:t>
            </a:r>
            <a:r>
              <a:rPr lang="en-GB" dirty="0" err="1" smtClean="0"/>
              <a:t>Int’t</a:t>
            </a:r>
            <a:r>
              <a:rPr lang="en-GB" dirty="0" smtClean="0"/>
              <a:t> Institute for Sustainable Development</a:t>
            </a:r>
          </a:p>
          <a:p>
            <a:r>
              <a:rPr lang="en-US" dirty="0" err="1" smtClean="0"/>
              <a:t>Radoslav</a:t>
            </a:r>
            <a:r>
              <a:rPr lang="en-US" dirty="0" smtClean="0"/>
              <a:t> S. </a:t>
            </a:r>
            <a:r>
              <a:rPr lang="en-US" dirty="0" err="1" smtClean="0"/>
              <a:t>Dimitrov</a:t>
            </a:r>
            <a:r>
              <a:rPr lang="en-US" dirty="0" smtClean="0"/>
              <a:t>, University of Western Ontario</a:t>
            </a:r>
          </a:p>
          <a:p>
            <a:r>
              <a:rPr lang="en-US" dirty="0" smtClean="0"/>
              <a:t>Navroz Dubash, Centre for Policy Research, New Delhi</a:t>
            </a:r>
          </a:p>
          <a:p>
            <a:r>
              <a:rPr lang="en-US" dirty="0" smtClean="0"/>
              <a:t>Ian Fry, Australian National University</a:t>
            </a:r>
          </a:p>
          <a:p>
            <a:r>
              <a:rPr lang="en-US" dirty="0" smtClean="0"/>
              <a:t>Christopher Gore, Ryerson University</a:t>
            </a:r>
          </a:p>
          <a:p>
            <a:r>
              <a:rPr lang="en-US" dirty="0" err="1" smtClean="0"/>
              <a:t>Rasmus</a:t>
            </a:r>
            <a:r>
              <a:rPr lang="en-US" dirty="0" smtClean="0"/>
              <a:t> </a:t>
            </a:r>
            <a:r>
              <a:rPr lang="en-US" dirty="0" err="1" smtClean="0"/>
              <a:t>Karlsson</a:t>
            </a:r>
            <a:r>
              <a:rPr lang="en-US" dirty="0" smtClean="0"/>
              <a:t>, </a:t>
            </a:r>
            <a:r>
              <a:rPr lang="en-US" dirty="0" err="1" smtClean="0"/>
              <a:t>Hankuk</a:t>
            </a:r>
            <a:r>
              <a:rPr lang="en-US" dirty="0" smtClean="0"/>
              <a:t> University of Foreign Studies</a:t>
            </a:r>
          </a:p>
          <a:p>
            <a:r>
              <a:rPr lang="en-US" dirty="0" smtClean="0"/>
              <a:t>Jeff McGee, University of Newcastle, Australia</a:t>
            </a:r>
          </a:p>
          <a:p>
            <a:r>
              <a:rPr lang="en-GB" dirty="0" smtClean="0"/>
              <a:t>Peter Newell, University of Sussex</a:t>
            </a:r>
          </a:p>
          <a:p>
            <a:r>
              <a:rPr lang="en-GB" dirty="0" smtClean="0"/>
              <a:t>Sebastian </a:t>
            </a:r>
            <a:r>
              <a:rPr lang="en-GB" dirty="0" err="1" smtClean="0"/>
              <a:t>Oberthur</a:t>
            </a:r>
            <a:r>
              <a:rPr lang="en-GB" dirty="0" smtClean="0"/>
              <a:t>, </a:t>
            </a:r>
            <a:r>
              <a:rPr lang="en-US" dirty="0" err="1" smtClean="0"/>
              <a:t>Vrije</a:t>
            </a:r>
            <a:r>
              <a:rPr lang="en-US" dirty="0" smtClean="0"/>
              <a:t> </a:t>
            </a:r>
            <a:r>
              <a:rPr lang="en-US" dirty="0" err="1" smtClean="0"/>
              <a:t>Universiteit</a:t>
            </a:r>
            <a:r>
              <a:rPr lang="en-US" dirty="0" smtClean="0"/>
              <a:t> Brussel</a:t>
            </a:r>
            <a:endParaRPr lang="en-GB" dirty="0" smtClean="0"/>
          </a:p>
          <a:p>
            <a:r>
              <a:rPr lang="en-GB" dirty="0" smtClean="0"/>
              <a:t>Kate O’Neill, UC-Berkeley</a:t>
            </a:r>
          </a:p>
          <a:p>
            <a:r>
              <a:rPr lang="en-US" dirty="0" smtClean="0"/>
              <a:t>Jonathan Rosenberg, University of Alaska</a:t>
            </a:r>
          </a:p>
          <a:p>
            <a:r>
              <a:rPr lang="en-GB" dirty="0" smtClean="0"/>
              <a:t>Jonas </a:t>
            </a:r>
            <a:r>
              <a:rPr lang="en-GB" dirty="0" err="1" smtClean="0"/>
              <a:t>Schoenefeld</a:t>
            </a:r>
            <a:r>
              <a:rPr lang="en-GB" dirty="0" smtClean="0"/>
              <a:t>, University of East Anglia</a:t>
            </a:r>
          </a:p>
          <a:p>
            <a:r>
              <a:rPr lang="en-US" dirty="0" smtClean="0"/>
              <a:t>Paul Steinberg, Harvey </a:t>
            </a:r>
            <a:r>
              <a:rPr lang="en-US" dirty="0" err="1" smtClean="0"/>
              <a:t>Mudd</a:t>
            </a:r>
            <a:r>
              <a:rPr lang="en-US" dirty="0" smtClean="0"/>
              <a:t> College</a:t>
            </a:r>
          </a:p>
          <a:p>
            <a:r>
              <a:rPr lang="en-US" dirty="0" smtClean="0"/>
              <a:t>Geoffrey </a:t>
            </a:r>
            <a:r>
              <a:rPr lang="en-US" dirty="0" err="1" smtClean="0"/>
              <a:t>Wandesforde</a:t>
            </a:r>
            <a:r>
              <a:rPr lang="en-US" dirty="0" smtClean="0"/>
              <a:t>-Smith, UC-Davis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88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1371600"/>
            <a:ext cx="8229600" cy="1828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We are making some headway without really trying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88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CO2 </a:t>
            </a:r>
            <a:r>
              <a:rPr lang="en-US" i="1" smtClean="0"/>
              <a:t>per dollar </a:t>
            </a:r>
            <a:r>
              <a:rPr lang="en-US" smtClean="0"/>
              <a:t>declining </a:t>
            </a:r>
            <a:br>
              <a:rPr lang="en-US" smtClean="0"/>
            </a:br>
            <a:r>
              <a:rPr lang="en-US" smtClean="0"/>
              <a:t>in all major countries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93" r="29630" b="11661"/>
          <a:stretch/>
        </p:blipFill>
        <p:spPr bwMode="auto">
          <a:xfrm>
            <a:off x="1600200" y="1770464"/>
            <a:ext cx="8610600" cy="447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600200" y="6258580"/>
            <a:ext cx="8915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Trends in global CO2 emissions: 2013 Report, PBL Netherlands Environmental Assessment Agency</a:t>
            </a:r>
          </a:p>
          <a:p>
            <a:r>
              <a:rPr lang="en-US" sz="1400" dirty="0">
                <a:hlinkClick r:id="rId3"/>
              </a:rPr>
              <a:t>http://edgar.jrc.ec.europa.eu/news_docs/pbl-2013-trends-in-global-co2-emissions-2013-report-1148.pdf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6823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CO2 </a:t>
            </a:r>
            <a:r>
              <a:rPr lang="en-US" i="1" dirty="0" smtClean="0"/>
              <a:t>per person </a:t>
            </a:r>
            <a:r>
              <a:rPr lang="en-US" dirty="0" smtClean="0"/>
              <a:t>declining </a:t>
            </a:r>
            <a:br>
              <a:rPr lang="en-US" dirty="0" smtClean="0"/>
            </a:br>
            <a:r>
              <a:rPr lang="en-US" dirty="0" smtClean="0"/>
              <a:t>in US and Europe</a:t>
            </a:r>
            <a:endParaRPr lang="en-US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54" r="25442" b="11743"/>
          <a:stretch/>
        </p:blipFill>
        <p:spPr bwMode="auto">
          <a:xfrm>
            <a:off x="1604964" y="1788724"/>
            <a:ext cx="8605837" cy="4469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600200" y="6258580"/>
            <a:ext cx="8915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Trends in global CO2 emissions: 2013 Report, PBL Netherlands Environmental Assessment Agency</a:t>
            </a:r>
          </a:p>
          <a:p>
            <a:r>
              <a:rPr lang="en-US" sz="1400" dirty="0">
                <a:hlinkClick r:id="rId3"/>
              </a:rPr>
              <a:t>http://edgar.jrc.ec.europa.eu/news_docs/pbl-2013-trends-in-global-co2-emissions-2013-report-1148.pdf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25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Total CO2 declining </a:t>
            </a:r>
            <a:br>
              <a:rPr lang="en-US" dirty="0" smtClean="0"/>
            </a:br>
            <a:r>
              <a:rPr lang="en-US" dirty="0" smtClean="0"/>
              <a:t>in US </a:t>
            </a:r>
            <a:r>
              <a:rPr lang="en-US" dirty="0"/>
              <a:t>and Europe</a:t>
            </a:r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88" r="18617" b="8866"/>
          <a:stretch/>
        </p:blipFill>
        <p:spPr bwMode="auto">
          <a:xfrm>
            <a:off x="1524000" y="1847088"/>
            <a:ext cx="8515206" cy="4411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600200" y="6258580"/>
            <a:ext cx="8915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Trends in global CO2 emissions: 2013 Report, PBL Netherlands Environmental Assessment Agency</a:t>
            </a:r>
          </a:p>
          <a:p>
            <a:r>
              <a:rPr lang="en-US" sz="1400" dirty="0">
                <a:hlinkClick r:id="rId3"/>
              </a:rPr>
              <a:t>http://edgar.jrc.ec.europa.eu/news_docs/pbl-2013-trends-in-global-co2-emissions-2013-report-1148.pdf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893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Can REALLY make headway if we try Mass economy is growing</a:t>
            </a:r>
            <a:endParaRPr lang="en-US" dirty="0"/>
          </a:p>
        </p:txBody>
      </p:sp>
      <p:pic>
        <p:nvPicPr>
          <p:cNvPr id="1026" name="Picture 2" descr="http://www.mass.gov/eea/images/dep/air/ghg-char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7780" y="1935163"/>
            <a:ext cx="6096440" cy="4389437"/>
          </a:xfrm>
        </p:spPr>
      </p:pic>
      <p:sp>
        <p:nvSpPr>
          <p:cNvPr id="4" name="TextBox 3"/>
          <p:cNvSpPr txBox="1"/>
          <p:nvPr/>
        </p:nvSpPr>
        <p:spPr>
          <a:xfrm>
            <a:off x="1752600" y="6553201"/>
            <a:ext cx="25900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 unknown but not R. Mitchell</a:t>
            </a:r>
          </a:p>
        </p:txBody>
      </p:sp>
    </p:spTree>
    <p:extLst>
      <p:ext uri="{BB962C8B-B14F-4D97-AF65-F5344CB8AC3E}">
        <p14:creationId xmlns:p14="http://schemas.microsoft.com/office/powerpoint/2010/main" val="223337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Can REALLY make headway if we try University of New Hampshire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660" y="1935164"/>
            <a:ext cx="7728340" cy="512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52600" y="6553201"/>
            <a:ext cx="25900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 unknown but not R. Mitchell</a:t>
            </a:r>
          </a:p>
        </p:txBody>
      </p:sp>
    </p:spTree>
    <p:extLst>
      <p:ext uri="{BB962C8B-B14F-4D97-AF65-F5344CB8AC3E}">
        <p14:creationId xmlns:p14="http://schemas.microsoft.com/office/powerpoint/2010/main" val="167599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Can REALLY make headway if we try Portland vs. US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6662" t="18750" r="9004" b="5208"/>
          <a:stretch/>
        </p:blipFill>
        <p:spPr>
          <a:xfrm>
            <a:off x="1524000" y="1905000"/>
            <a:ext cx="9144000" cy="4635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81200" y="6553201"/>
            <a:ext cx="7457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Mauricio </a:t>
            </a:r>
            <a:r>
              <a:rPr lang="en-US" sz="1200" dirty="0" err="1"/>
              <a:t>LeClerc</a:t>
            </a:r>
            <a:r>
              <a:rPr lang="en-US" sz="1200" dirty="0"/>
              <a:t>, PBOT, https://www.slideshare.net/academusgmbh/parade-of-cities-at-the-umd17-portland</a:t>
            </a:r>
          </a:p>
        </p:txBody>
      </p:sp>
    </p:spTree>
    <p:extLst>
      <p:ext uri="{BB962C8B-B14F-4D97-AF65-F5344CB8AC3E}">
        <p14:creationId xmlns:p14="http://schemas.microsoft.com/office/powerpoint/2010/main" val="399556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Can REALLY make headway if we try </a:t>
            </a:r>
            <a:br>
              <a:rPr lang="en-US" smtClean="0"/>
            </a:br>
            <a:r>
              <a:rPr lang="en-US" smtClean="0"/>
              <a:t>Population &amp; jobs up, CO2 down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76" t="18409" r="4127" b="6944"/>
          <a:stretch/>
        </p:blipFill>
        <p:spPr>
          <a:xfrm>
            <a:off x="1196163" y="1935163"/>
            <a:ext cx="9799674" cy="4389437"/>
          </a:xfrm>
        </p:spPr>
      </p:pic>
      <p:sp>
        <p:nvSpPr>
          <p:cNvPr id="5" name="TextBox 4"/>
          <p:cNvSpPr txBox="1"/>
          <p:nvPr/>
        </p:nvSpPr>
        <p:spPr>
          <a:xfrm>
            <a:off x="1981200" y="6553201"/>
            <a:ext cx="7457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Mauricio </a:t>
            </a:r>
            <a:r>
              <a:rPr lang="en-US" sz="1200" dirty="0" err="1"/>
              <a:t>LeClerc</a:t>
            </a:r>
            <a:r>
              <a:rPr lang="en-US" sz="1200" dirty="0"/>
              <a:t>, PBOT, https://www.slideshare.net/academusgmbh/parade-of-cities-at-the-umd17-portland</a:t>
            </a:r>
          </a:p>
        </p:txBody>
      </p:sp>
    </p:spTree>
    <p:extLst>
      <p:ext uri="{BB962C8B-B14F-4D97-AF65-F5344CB8AC3E}">
        <p14:creationId xmlns:p14="http://schemas.microsoft.com/office/powerpoint/2010/main" val="1935821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Technological Developments </a:t>
            </a:r>
            <a:br>
              <a:rPr lang="en-US" dirty="0" smtClean="0"/>
            </a:br>
            <a:r>
              <a:rPr lang="en-US" dirty="0" smtClean="0"/>
              <a:t>Are Promising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70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island states are adapting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St. Vincent and Grenadines island of </a:t>
            </a:r>
            <a:r>
              <a:rPr lang="en-US" dirty="0" err="1" smtClean="0"/>
              <a:t>Bequia</a:t>
            </a:r>
            <a:r>
              <a:rPr lang="en-US" dirty="0" smtClean="0"/>
              <a:t> installs solar panels to power a desalination plant to avoid saltwater intrusion </a:t>
            </a:r>
          </a:p>
          <a:p>
            <a:endParaRPr lang="en-US" dirty="0"/>
          </a:p>
        </p:txBody>
      </p:sp>
      <p:pic>
        <p:nvPicPr>
          <p:cNvPr id="1026" name="Picture 2" descr="https://static.weadapt.org/knowledge-base/images/1516/original/546635b4cd705st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1" y="3429000"/>
            <a:ext cx="4148137" cy="287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tatic.weadapt.org/knowledge-base/images/1516/original/546630d728601st.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495800"/>
            <a:ext cx="2895600" cy="231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tatic.weadapt.org/knowledge-base/images/1516/546631ddce818st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310" y="2819400"/>
            <a:ext cx="4267197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676400" y="6320136"/>
            <a:ext cx="5638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800" dirty="0">
                <a:solidFill>
                  <a:prstClr val="black"/>
                </a:solidFill>
                <a:hlinkClick r:id="rId5"/>
              </a:rPr>
              <a:t>https://weadapt.org/knowledge-base/ecosystem-based-adaptation/special-programme-for-adaptation-to-climate-change-spacc?utm_source=weADAPT&amp;utm_campaign=e1f32e00f9-Monthly+Newsletter&amp;utm_medium=email&amp;utm_term=0_be94db1743-e1f32e00f9-97775189</a:t>
            </a:r>
            <a:r>
              <a:rPr lang="en-US" sz="800" dirty="0">
                <a:solidFill>
                  <a:prstClr val="black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97032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Germany renewables in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Clean-energy sources </a:t>
            </a:r>
            <a:r>
              <a:rPr lang="en-US" dirty="0" smtClean="0"/>
              <a:t>meet more of German electricity demand than any other source  (</a:t>
            </a:r>
            <a:r>
              <a:rPr lang="en-US" dirty="0" smtClean="0">
                <a:hlinkClick r:id="rId2"/>
              </a:rPr>
              <a:t>Bloomberg news</a:t>
            </a:r>
            <a:r>
              <a:rPr lang="en-US" dirty="0" smtClean="0"/>
              <a:t>)</a:t>
            </a:r>
          </a:p>
          <a:p>
            <a:r>
              <a:rPr lang="en-US" dirty="0" smtClean="0"/>
              <a:t>Biggest German utility company to get rid of gas </a:t>
            </a:r>
            <a:r>
              <a:rPr lang="en-US" dirty="0"/>
              <a:t>and coal </a:t>
            </a:r>
            <a:r>
              <a:rPr lang="en-US" dirty="0" smtClean="0"/>
              <a:t>plants and </a:t>
            </a:r>
            <a:r>
              <a:rPr lang="en-US" dirty="0"/>
              <a:t>focus on renewable </a:t>
            </a:r>
            <a:r>
              <a:rPr lang="en-US" dirty="0" smtClean="0"/>
              <a:t>energy (</a:t>
            </a:r>
            <a:r>
              <a:rPr lang="en-US" dirty="0" smtClean="0">
                <a:hlinkClick r:id="rId3"/>
              </a:rPr>
              <a:t>Guardian</a:t>
            </a:r>
            <a:r>
              <a:rPr lang="en-US" dirty="0" smtClean="0"/>
              <a:t>)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41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Renewable energy getting cheaper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30" name="Picture 6" descr="http://upload.wikimedia.org/wikipedia/commons/thumb/7/71/Price_history_of_silicon_PV_cells_since_1977.svg/710px-Price_history_of_silicon_PV_cells_since_1977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832280"/>
            <a:ext cx="6400800" cy="468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676400" y="6258580"/>
            <a:ext cx="8839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http://commons.wikimedia.org/wiki/File:Swanson-effect.jpg#mediaviewer/File:Price_history_of_silicon_PV_cells_since_1977.svg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4565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More renewable energy installed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1" y="1600200"/>
            <a:ext cx="7772399" cy="495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600200" y="6412468"/>
            <a:ext cx="9067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http://www.iea.org/publications/freepublications/publication/Wind_2013_Roadmap.pdf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695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Batteries May Make Solar and Wind Energy Viable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New battery technologies help overcome a major obstacle to renewable energy, by providing storage</a:t>
            </a:r>
          </a:p>
          <a:p>
            <a:r>
              <a:rPr lang="en-US" dirty="0" smtClean="0"/>
              <a:t>But also, innovation in running hydropower dams “backwards” with excess electricity from windmills to store energy</a:t>
            </a:r>
            <a:endParaRPr lang="en-US" dirty="0" smtClean="0">
              <a:hlinkClick r:id="rId2"/>
            </a:endParaRPr>
          </a:p>
          <a:p>
            <a:endParaRPr lang="en-US" dirty="0">
              <a:hlinkClick r:id="rId2"/>
            </a:endParaRPr>
          </a:p>
          <a:p>
            <a:endParaRPr lang="en-US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http://www.ted.com/talks/donald_sadoway_the_missing_link_to_renewable_energy.html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72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063" y="-76200"/>
            <a:ext cx="10517874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We can get Americans to Drive </a:t>
            </a:r>
            <a:r>
              <a:rPr lang="en-US" sz="3600" dirty="0"/>
              <a:t>More Fuel-Efficient Cars</a:t>
            </a:r>
            <a:br>
              <a:rPr lang="en-US" sz="3600" dirty="0"/>
            </a:br>
            <a:r>
              <a:rPr lang="en-US" sz="3600" dirty="0" smtClean="0"/>
              <a:t>and to Drive </a:t>
            </a:r>
            <a:r>
              <a:rPr lang="en-US" sz="3600"/>
              <a:t>Them </a:t>
            </a:r>
            <a:r>
              <a:rPr lang="en-US" sz="3600" smtClean="0"/>
              <a:t>Fewer Miles</a:t>
            </a:r>
            <a:endParaRPr lang="en-US" sz="3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6" b="9751"/>
          <a:stretch/>
        </p:blipFill>
        <p:spPr>
          <a:xfrm>
            <a:off x="1161154" y="1129023"/>
            <a:ext cx="9337084" cy="5209553"/>
          </a:xfrm>
        </p:spPr>
      </p:pic>
      <p:sp>
        <p:nvSpPr>
          <p:cNvPr id="4" name="Rectangle 3"/>
          <p:cNvSpPr/>
          <p:nvPr/>
        </p:nvSpPr>
        <p:spPr>
          <a:xfrm>
            <a:off x="837063" y="6400800"/>
            <a:ext cx="83069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Source: http</a:t>
            </a:r>
            <a:r>
              <a:rPr lang="en-US" dirty="0"/>
              <a:t>://www.umich.edu/~</a:t>
            </a:r>
            <a:r>
              <a:rPr lang="en-US" dirty="0" smtClean="0"/>
              <a:t>umtriswt/img/EDI_October-2017.png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058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Cool Electric Cars get 100 to 130 mpg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Tesla Model 3 gets equivalent of 130 mpg and Model S gets equivalent of 100 mpg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https</a:t>
            </a:r>
            <a:r>
              <a:rPr lang="en-US" dirty="0"/>
              <a:t>://</a:t>
            </a:r>
            <a:r>
              <a:rPr lang="en-US" dirty="0" smtClean="0"/>
              <a:t>www.fueleconomy.gov/feg/bymake/Tesla2018.shtml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-52" t="49470" r="57797" b="28826"/>
          <a:stretch/>
        </p:blipFill>
        <p:spPr>
          <a:xfrm>
            <a:off x="1844841" y="3031958"/>
            <a:ext cx="5678906" cy="1892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50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Batteries for Cars (and for Solar and Wind) Getting Cheaper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New battery technologies help overcome a major obstacle to renewable energy, by providing storage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099" y="2841258"/>
            <a:ext cx="7293687" cy="36614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03643" y="6366748"/>
            <a:ext cx="9433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https://www.ucsusa.org/sites/default/files/images/2017/09/cv-factsheets-ev-battery-cost.png</a:t>
            </a:r>
          </a:p>
        </p:txBody>
      </p:sp>
    </p:spTree>
    <p:extLst>
      <p:ext uri="{BB962C8B-B14F-4D97-AF65-F5344CB8AC3E}">
        <p14:creationId xmlns:p14="http://schemas.microsoft.com/office/powerpoint/2010/main" val="139898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Planes are becoming more fuel efficient and may get </a:t>
            </a:r>
            <a:r>
              <a:rPr lang="en-US" dirty="0" err="1" smtClean="0"/>
              <a:t>moreso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Gallons of fuel per flight hour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An MIT-led team designed an airplane estimated to use 70% less fuel than current planes (and reduces noise and nitrogen oxide pollutants too)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" t="21444" r="-819" b="7120"/>
          <a:stretch/>
        </p:blipFill>
        <p:spPr>
          <a:xfrm>
            <a:off x="1562661" y="2355925"/>
            <a:ext cx="7990130" cy="30659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5308" y="6239432"/>
            <a:ext cx="73070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Sources: </a:t>
            </a:r>
            <a:r>
              <a:rPr lang="en-US" sz="1400" dirty="0"/>
              <a:t>http://web.mit.edu/newsoffice/2010/nplus3-0517.html and 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https</a:t>
            </a:r>
            <a:r>
              <a:rPr lang="en-US" sz="1400" dirty="0"/>
              <a:t>://seekingalpha.com/article/4060633-improving-fuel-efficiency-american-delta-united</a:t>
            </a:r>
          </a:p>
        </p:txBody>
      </p:sp>
    </p:spTree>
    <p:extLst>
      <p:ext uri="{BB962C8B-B14F-4D97-AF65-F5344CB8AC3E}">
        <p14:creationId xmlns:p14="http://schemas.microsoft.com/office/powerpoint/2010/main" val="257376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International Cooperation is Succeeding at Fostering New Energy Technologies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Research into generating electricity through fusion rather than fission is making steady, if slow, progress.  </a:t>
            </a:r>
            <a:endParaRPr lang="en-US" dirty="0"/>
          </a:p>
          <a:p>
            <a:r>
              <a:rPr lang="en-US" dirty="0" smtClean="0"/>
              <a:t>Research supported through international cooperation of China, EU, India, Japan, Korea, Russia, and the US</a:t>
            </a:r>
          </a:p>
          <a:p>
            <a:r>
              <a:rPr lang="en-US" dirty="0" smtClean="0"/>
              <a:t>If successful, it is environmentally safe and offers a real alternative to fossil fuels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09800" y="6248400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hlinkClick r:id="rId2"/>
              </a:rPr>
              <a:t>http://www.iter.org/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1570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Social and Political Changes</a:t>
            </a:r>
            <a:br>
              <a:rPr lang="en-US" dirty="0" smtClean="0"/>
            </a:br>
            <a:r>
              <a:rPr lang="en-US" dirty="0" smtClean="0"/>
              <a:t>Are Very Promising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00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People starting movements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2"/>
              </a:rPr>
              <a:t>Voluntary simplicity</a:t>
            </a:r>
            <a:r>
              <a:rPr lang="en-US" dirty="0" smtClean="0"/>
              <a:t> movement</a:t>
            </a:r>
          </a:p>
          <a:p>
            <a:r>
              <a:rPr lang="en-US" dirty="0">
                <a:hlinkClick r:id="rId3"/>
              </a:rPr>
              <a:t>“Tiny House” </a:t>
            </a:r>
            <a:r>
              <a:rPr lang="en-US" dirty="0" smtClean="0">
                <a:hlinkClick r:id="rId3"/>
              </a:rPr>
              <a:t>movement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>
                <a:hlinkClick r:id="rId4"/>
              </a:rPr>
              <a:t>Transition Movement</a:t>
            </a:r>
            <a:r>
              <a:rPr lang="en-US" dirty="0" smtClean="0"/>
              <a:t>: grassroots communities building </a:t>
            </a:r>
            <a:r>
              <a:rPr lang="en-US" dirty="0"/>
              <a:t>community resilience in </a:t>
            </a:r>
            <a:r>
              <a:rPr lang="en-US" dirty="0" smtClean="0"/>
              <a:t>face of climate change</a:t>
            </a:r>
            <a:endParaRPr lang="en-US" dirty="0"/>
          </a:p>
        </p:txBody>
      </p:sp>
      <p:pic>
        <p:nvPicPr>
          <p:cNvPr id="1026" name="Picture 2" descr="http://imgick.oregonlive.com/home/olive-media/pgmain/img/portland_impact/photo/portland-tiny-house-concept-411992727938aff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508" y="2451410"/>
            <a:ext cx="4192678" cy="2806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41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LEED Buildings make rapid headway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Leadership in Energy and Environmental Design (LEED) idea launched by Green </a:t>
            </a:r>
            <a:r>
              <a:rPr lang="en-US" dirty="0"/>
              <a:t>Building </a:t>
            </a:r>
            <a:r>
              <a:rPr lang="en-US" dirty="0" smtClean="0"/>
              <a:t>Council in 1998 by “industry mavericks”</a:t>
            </a:r>
          </a:p>
          <a:p>
            <a:r>
              <a:rPr lang="en-US" dirty="0"/>
              <a:t>Over 32,000 LEED projects cover 4.5 billion </a:t>
            </a:r>
            <a:r>
              <a:rPr lang="en-US" dirty="0" err="1"/>
              <a:t>sq.ft</a:t>
            </a:r>
            <a:r>
              <a:rPr lang="en-US" dirty="0"/>
              <a:t>.</a:t>
            </a:r>
          </a:p>
          <a:p>
            <a:r>
              <a:rPr lang="en-US" dirty="0" smtClean="0"/>
              <a:t>New </a:t>
            </a:r>
            <a:r>
              <a:rPr lang="en-US" dirty="0"/>
              <a:t>US embassies </a:t>
            </a:r>
            <a:r>
              <a:rPr lang="en-US" dirty="0" smtClean="0"/>
              <a:t>must meet </a:t>
            </a:r>
            <a:r>
              <a:rPr lang="en-US" dirty="0"/>
              <a:t>LEED standards 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2114" t="20555" r="17553" b="29915"/>
          <a:stretch/>
        </p:blipFill>
        <p:spPr>
          <a:xfrm>
            <a:off x="6197599" y="1920084"/>
            <a:ext cx="5431201" cy="432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62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California prices carbon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California adopts cap-and-trade system and set its own ambitious emissions reduction target of 40% below 1990 levels by </a:t>
            </a:r>
            <a:r>
              <a:rPr lang="en-US" dirty="0" smtClean="0"/>
              <a:t>2030</a:t>
            </a:r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pPr marL="0" indent="0">
              <a:buNone/>
            </a:pPr>
            <a:r>
              <a:rPr lang="en-US" sz="1200" dirty="0"/>
              <a:t>https://climatepolicyinitiative.org/2015/05/01/californias-new-2030-climate-target-aims-to-quicken-the-pace-of-lowering-emissions/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1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German City Creates</a:t>
            </a:r>
            <a:br>
              <a:rPr lang="en-US" dirty="0" smtClean="0"/>
            </a:br>
            <a:r>
              <a:rPr lang="en-US" dirty="0" smtClean="0"/>
              <a:t>Energy Technology Park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hlinkClick r:id="rId2"/>
              </a:rPr>
              <a:t>Covenant of </a:t>
            </a:r>
            <a:r>
              <a:rPr lang="en-US" dirty="0" smtClean="0">
                <a:hlinkClick r:id="rId2"/>
              </a:rPr>
              <a:t>Mayors</a:t>
            </a:r>
            <a:r>
              <a:rPr lang="en-US" dirty="0" smtClean="0"/>
              <a:t>: over 6,000 mayors have committed </a:t>
            </a:r>
            <a:r>
              <a:rPr lang="en-US" dirty="0"/>
              <a:t>to meet or exceed </a:t>
            </a:r>
            <a:r>
              <a:rPr lang="en-US" dirty="0" smtClean="0"/>
              <a:t>EU’s 20</a:t>
            </a:r>
            <a:r>
              <a:rPr lang="en-US" dirty="0"/>
              <a:t>% CO2 reduction objective by </a:t>
            </a:r>
            <a:r>
              <a:rPr lang="en-US" dirty="0" smtClean="0"/>
              <a:t>2020</a:t>
            </a:r>
            <a:endParaRPr lang="en-US" dirty="0"/>
          </a:p>
          <a:p>
            <a:r>
              <a:rPr lang="en-US" dirty="0" smtClean="0"/>
              <a:t>Gelsenkirchen Germany (an old coal</a:t>
            </a:r>
            <a:r>
              <a:rPr lang="en-US" dirty="0"/>
              <a:t>, steel and glass </a:t>
            </a:r>
            <a:r>
              <a:rPr lang="en-US" dirty="0" smtClean="0"/>
              <a:t>industry city) set </a:t>
            </a:r>
            <a:r>
              <a:rPr lang="en-US" dirty="0"/>
              <a:t>up </a:t>
            </a:r>
            <a:r>
              <a:rPr lang="en-US" dirty="0" smtClean="0"/>
              <a:t>energy </a:t>
            </a:r>
            <a:r>
              <a:rPr lang="en-US" dirty="0"/>
              <a:t>technology </a:t>
            </a:r>
            <a:r>
              <a:rPr lang="en-US" dirty="0" smtClean="0"/>
              <a:t>park with help from European Union and set a voluntary </a:t>
            </a:r>
            <a:r>
              <a:rPr lang="en-US" dirty="0"/>
              <a:t>carbon reduction </a:t>
            </a:r>
            <a:r>
              <a:rPr lang="en-US" dirty="0" smtClean="0"/>
              <a:t>target to go from “a city </a:t>
            </a:r>
            <a:r>
              <a:rPr lang="en-US" dirty="0"/>
              <a:t>of a thousand furnaces to a city of a thousand </a:t>
            </a:r>
            <a:r>
              <a:rPr lang="en-US" dirty="0" smtClean="0"/>
              <a:t>suns” </a:t>
            </a:r>
            <a:r>
              <a:rPr lang="en-US" sz="1800" dirty="0"/>
              <a:t>(Newell, Phillips, &amp; </a:t>
            </a:r>
            <a:r>
              <a:rPr lang="en-US" sz="1800" dirty="0" err="1"/>
              <a:t>Mulvaney</a:t>
            </a:r>
            <a:r>
              <a:rPr lang="en-US" sz="1800" dirty="0"/>
              <a:t> </a:t>
            </a:r>
            <a:r>
              <a:rPr lang="en-US" sz="1800" u="sng" dirty="0"/>
              <a:t>Pursuing Clean Energy Equitably</a:t>
            </a:r>
            <a:r>
              <a:rPr lang="en-US" sz="1800" dirty="0"/>
              <a:t>)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28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5" t="2981" r="19165" b="13227"/>
          <a:stretch/>
        </p:blipFill>
        <p:spPr bwMode="auto">
          <a:xfrm>
            <a:off x="3505585" y="152400"/>
            <a:ext cx="4723631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552" y="3733800"/>
            <a:ext cx="4032849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896" y="3784275"/>
            <a:ext cx="3914904" cy="245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752600" y="6412468"/>
            <a:ext cx="891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http://www.qualenergia.it/sites/default/files/articolo-doc/IVCCL.pdf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689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0" t="27598" r="32476" b="29058"/>
          <a:stretch/>
        </p:blipFill>
        <p:spPr bwMode="auto">
          <a:xfrm>
            <a:off x="3686630" y="3505200"/>
            <a:ext cx="5076370" cy="259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More countries are regulating GHGs even without international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More countries adopting climate legislation AND strategies: 67% of GHGs in 2012 (up from 45% in 2007)</a:t>
            </a:r>
          </a:p>
          <a:p>
            <a:r>
              <a:rPr lang="en-US" smtClean="0"/>
              <a:t>Including developing countries in Asia &amp; Latin America</a:t>
            </a:r>
          </a:p>
          <a:p>
            <a:r>
              <a:rPr lang="en-US" smtClean="0">
                <a:hlinkClick r:id="rId3"/>
              </a:rPr>
              <a:t>UK climate change act</a:t>
            </a:r>
            <a:r>
              <a:rPr lang="en-US" smtClean="0"/>
              <a:t> (80% GHG reduction by 2050) 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600201" y="6019801"/>
            <a:ext cx="89379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Dubash</a:t>
            </a:r>
            <a:r>
              <a:rPr lang="en-US" sz="1600" dirty="0"/>
              <a:t>, </a:t>
            </a:r>
            <a:r>
              <a:rPr lang="en-US" sz="1600" dirty="0" err="1"/>
              <a:t>Hagemann</a:t>
            </a:r>
            <a:r>
              <a:rPr lang="en-US" sz="1600" dirty="0"/>
              <a:t>, </a:t>
            </a:r>
            <a:r>
              <a:rPr lang="en-US" sz="1600" dirty="0" err="1"/>
              <a:t>Hohne</a:t>
            </a:r>
            <a:r>
              <a:rPr lang="en-US" sz="1600" dirty="0"/>
              <a:t>, and </a:t>
            </a:r>
            <a:r>
              <a:rPr lang="en-US" sz="1600" dirty="0" err="1"/>
              <a:t>Upadhyaya</a:t>
            </a:r>
            <a:r>
              <a:rPr lang="en-US" sz="1600" dirty="0"/>
              <a:t>, 2013, </a:t>
            </a:r>
            <a:r>
              <a:rPr lang="en-US" sz="1600" i="1" dirty="0"/>
              <a:t>Developments in national climate change mitigation legislation and strategy</a:t>
            </a:r>
            <a:r>
              <a:rPr lang="en-US" sz="1600" dirty="0"/>
              <a:t>, </a:t>
            </a:r>
            <a:r>
              <a:rPr lang="en-US" sz="1600" u="sng" dirty="0">
                <a:hlinkClick r:id="rId4"/>
              </a:rPr>
              <a:t>http://dx.doi.org/10.1080/14693062.2013.845409</a:t>
            </a:r>
            <a:r>
              <a:rPr lang="en-US" sz="1600" dirty="0"/>
              <a:t> </a:t>
            </a:r>
          </a:p>
          <a:p>
            <a:r>
              <a:rPr lang="en-US" sz="1600" dirty="0"/>
              <a:t>GLOBE Climate Legislation Study, </a:t>
            </a:r>
            <a:r>
              <a:rPr lang="en-US" sz="1600" dirty="0">
                <a:hlinkClick r:id="rId5"/>
              </a:rPr>
              <a:t>http://www.globeinternational.org/studies/legislation/climate</a:t>
            </a:r>
            <a:r>
              <a:rPr lang="en-US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0811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Indonesian Islamic </a:t>
            </a:r>
            <a:r>
              <a:rPr lang="en-US" dirty="0" smtClean="0"/>
              <a:t>leaders</a:t>
            </a:r>
            <a:br>
              <a:rPr lang="en-US" dirty="0" smtClean="0"/>
            </a:br>
            <a:r>
              <a:rPr lang="en-US" dirty="0" smtClean="0"/>
              <a:t>preach conservation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Islamic Leader Forum for Environmental Care (FORDALING) argues that the Koran directly addresses the need to protect nature in </a:t>
            </a:r>
            <a:r>
              <a:rPr lang="en-US" i="1" dirty="0" err="1" smtClean="0"/>
              <a:t>Ayat-Ayat</a:t>
            </a:r>
            <a:r>
              <a:rPr lang="en-US" i="1" dirty="0" smtClean="0"/>
              <a:t> </a:t>
            </a:r>
            <a:r>
              <a:rPr lang="en-US" i="1" dirty="0" err="1" smtClean="0"/>
              <a:t>Konservasi</a:t>
            </a:r>
            <a:r>
              <a:rPr lang="en-US" dirty="0" smtClean="0"/>
              <a:t> (Islamic Verses for Conservation) and educated Islamic leaders to use sermons to promote nature conservation</a:t>
            </a:r>
          </a:p>
          <a:p>
            <a:endParaRPr lang="en-US" dirty="0" smtClean="0">
              <a:hlinkClick r:id="rId2"/>
            </a:endParaRPr>
          </a:p>
          <a:p>
            <a:endParaRPr lang="en-US" dirty="0">
              <a:hlinkClick r:id="rId2"/>
            </a:endParaRPr>
          </a:p>
          <a:p>
            <a:r>
              <a:rPr lang="en-US" dirty="0" smtClean="0">
                <a:hlinkClick r:id="rId2"/>
              </a:rPr>
              <a:t>http://www.enn.com/wildlife/article/42391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16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Efforts to Address the Climate</a:t>
            </a:r>
            <a:br>
              <a:rPr lang="en-US" dirty="0" smtClean="0"/>
            </a:br>
            <a:r>
              <a:rPr lang="en-US" dirty="0" smtClean="0"/>
              <a:t>And Social Justice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“Just Energy”: innovative collaboration of NGO, engineers, lawyers, academics, and consultants that is helping low-income communities in South Africa to provide "a fair return on renewable energy for local people and investors alike</a:t>
            </a:r>
            <a:r>
              <a:rPr lang="en-US" dirty="0" smtClean="0"/>
              <a:t>.“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http://just-energy.org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80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International climate policy is </a:t>
            </a:r>
            <a:r>
              <a:rPr lang="en-US" dirty="0" smtClean="0"/>
              <a:t>improving</a:t>
            </a:r>
            <a:br>
              <a:rPr lang="en-US" dirty="0" smtClean="0"/>
            </a:br>
            <a:r>
              <a:rPr lang="en-US" dirty="0" smtClean="0"/>
              <a:t>(despite </a:t>
            </a:r>
            <a:r>
              <a:rPr lang="en-US" dirty="0" smtClean="0"/>
              <a:t>appearances)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35480"/>
            <a:ext cx="10972800" cy="4617720"/>
          </a:xfrm>
        </p:spPr>
        <p:txBody>
          <a:bodyPr>
            <a:normAutofit/>
          </a:bodyPr>
          <a:lstStyle/>
          <a:p>
            <a:r>
              <a:rPr lang="en-US" dirty="0"/>
              <a:t>Paris 2015 </a:t>
            </a:r>
          </a:p>
          <a:p>
            <a:pPr lvl="1"/>
            <a:r>
              <a:rPr lang="en-US" dirty="0"/>
              <a:t>Other countries </a:t>
            </a:r>
            <a:r>
              <a:rPr lang="en-US" dirty="0" smtClean="0"/>
              <a:t>moving forward, even without US leadership</a:t>
            </a:r>
          </a:p>
          <a:p>
            <a:pPr lvl="1"/>
            <a:r>
              <a:rPr lang="en-US" dirty="0" smtClean="0"/>
              <a:t>New commitments likely at 2020 Conference of Parties</a:t>
            </a:r>
          </a:p>
          <a:p>
            <a:r>
              <a:rPr lang="en-US" dirty="0" smtClean="0"/>
              <a:t>World </a:t>
            </a:r>
            <a:r>
              <a:rPr lang="en-US" dirty="0"/>
              <a:t>Bank </a:t>
            </a:r>
            <a:r>
              <a:rPr lang="en-US" dirty="0"/>
              <a:t>is halting financing </a:t>
            </a:r>
            <a:r>
              <a:rPr lang="en-US" dirty="0"/>
              <a:t>of coal-fired plants</a:t>
            </a:r>
          </a:p>
          <a:p>
            <a:r>
              <a:rPr lang="en-US" dirty="0" smtClean="0"/>
              <a:t>Lots of transnational action below state government level</a:t>
            </a:r>
          </a:p>
          <a:p>
            <a:pPr lvl="1"/>
            <a:r>
              <a:rPr lang="en-US" dirty="0" smtClean="0"/>
              <a:t>Government-to-business partnerships</a:t>
            </a:r>
          </a:p>
          <a:p>
            <a:pPr lvl="1"/>
            <a:r>
              <a:rPr lang="en-US" dirty="0" smtClean="0"/>
              <a:t>City-to-city partnerships</a:t>
            </a:r>
          </a:p>
          <a:p>
            <a:pPr lvl="1"/>
            <a:r>
              <a:rPr lang="en-US" dirty="0" smtClean="0"/>
              <a:t>Government-to-city/state partnerships</a:t>
            </a:r>
          </a:p>
          <a:p>
            <a:pPr lvl="1"/>
            <a:r>
              <a:rPr lang="en-US" dirty="0" smtClean="0"/>
              <a:t>Corporate partnerships</a:t>
            </a:r>
          </a:p>
          <a:p>
            <a:pPr lvl="1"/>
            <a:r>
              <a:rPr lang="en-US" dirty="0" smtClean="0"/>
              <a:t>NGO-to-government partnerships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90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Ideas for Reducing</a:t>
            </a:r>
            <a:br>
              <a:rPr lang="en-US" dirty="0"/>
            </a:br>
            <a:r>
              <a:rPr lang="en-US" dirty="0"/>
              <a:t>Your Carbon Footprint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89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Discussion:</a:t>
            </a:r>
            <a:br>
              <a:rPr lang="en-US" dirty="0" smtClean="0"/>
            </a:br>
            <a:r>
              <a:rPr lang="en-US" dirty="0" smtClean="0"/>
              <a:t>What can each of us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3604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Ideas for Reducing</a:t>
            </a:r>
            <a:br>
              <a:rPr lang="en-US" smtClean="0"/>
            </a:br>
            <a:r>
              <a:rPr lang="en-US" smtClean="0"/>
              <a:t>Your Carbon Footprint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Don’t get the question wrong!</a:t>
            </a:r>
          </a:p>
          <a:p>
            <a:pPr lvl="1"/>
            <a:r>
              <a:rPr lang="en-US" smtClean="0"/>
              <a:t>Don’t ask: “how can I reduce my carbon footprint”</a:t>
            </a:r>
          </a:p>
          <a:p>
            <a:pPr lvl="1"/>
            <a:r>
              <a:rPr lang="en-US" smtClean="0"/>
              <a:t>Ask: “how can I live my life so the world emits less carbon”</a:t>
            </a:r>
          </a:p>
          <a:p>
            <a:r>
              <a:rPr lang="en-US" smtClean="0"/>
              <a:t>Do something political</a:t>
            </a:r>
          </a:p>
          <a:p>
            <a:r>
              <a:rPr lang="en-US" smtClean="0"/>
              <a:t>Do something social</a:t>
            </a:r>
          </a:p>
          <a:p>
            <a:r>
              <a:rPr lang="en-US" smtClean="0"/>
              <a:t>Do something economic</a:t>
            </a:r>
          </a:p>
          <a:p>
            <a:r>
              <a:rPr lang="en-US" smtClean="0"/>
              <a:t>Try to do more tomorrow than today: </a:t>
            </a:r>
          </a:p>
          <a:p>
            <a:pPr lvl="1"/>
            <a:r>
              <a:rPr lang="en-US" smtClean="0"/>
              <a:t>“get the trend right, not the level”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007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549</TotalTime>
  <Words>1050</Words>
  <Application>Microsoft Office PowerPoint</Application>
  <PresentationFormat>Widescreen</PresentationFormat>
  <Paragraphs>149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Calibri</vt:lpstr>
      <vt:lpstr>Constantia</vt:lpstr>
      <vt:lpstr>Wingdings 2</vt:lpstr>
      <vt:lpstr>Flow</vt:lpstr>
      <vt:lpstr>Good News on Climate Change  or  Why We’re Going to Beat this Thing!</vt:lpstr>
      <vt:lpstr>Thanks to the following for their suggestions!</vt:lpstr>
      <vt:lpstr> We are making some headway without really trying</vt:lpstr>
      <vt:lpstr>CO2 per dollar declining  in all major countries</vt:lpstr>
      <vt:lpstr>CO2 per person declining  in US and Europe</vt:lpstr>
      <vt:lpstr>Total CO2 declining  in US and Europe</vt:lpstr>
      <vt:lpstr>Can REALLY make headway if we try Mass economy is growing</vt:lpstr>
      <vt:lpstr>Can REALLY make headway if we try University of New Hampshire</vt:lpstr>
      <vt:lpstr>Can REALLY make headway if we try Portland vs. US</vt:lpstr>
      <vt:lpstr>Can REALLY make headway if we try  Population &amp; jobs up, CO2 down</vt:lpstr>
      <vt:lpstr>Technological Developments  Are Promising</vt:lpstr>
      <vt:lpstr>Some island states are adapting</vt:lpstr>
      <vt:lpstr>Germany renewables in use</vt:lpstr>
      <vt:lpstr>Renewable energy getting cheaper</vt:lpstr>
      <vt:lpstr>More renewable energy installed </vt:lpstr>
      <vt:lpstr>Batteries May Make Solar and Wind Energy Viable</vt:lpstr>
      <vt:lpstr>We can get Americans to Drive More Fuel-Efficient Cars and to Drive Them Fewer Miles</vt:lpstr>
      <vt:lpstr>Cool Electric Cars get 100 to 130 mpg</vt:lpstr>
      <vt:lpstr>Batteries for Cars (and for Solar and Wind) Getting Cheaper</vt:lpstr>
      <vt:lpstr>Planes are becoming more fuel efficient and may get moreso</vt:lpstr>
      <vt:lpstr>International Cooperation is Succeeding at Fostering New Energy Technologies</vt:lpstr>
      <vt:lpstr>Social and Political Changes Are Very Promising</vt:lpstr>
      <vt:lpstr>People starting movements</vt:lpstr>
      <vt:lpstr>LEED Buildings make rapid headway </vt:lpstr>
      <vt:lpstr>California prices carbon</vt:lpstr>
      <vt:lpstr>German City Creates Energy Technology Park</vt:lpstr>
      <vt:lpstr>PowerPoint Presentation</vt:lpstr>
      <vt:lpstr>More countries are regulating GHGs even without international rules</vt:lpstr>
      <vt:lpstr>Indonesian Islamic leaders preach conservation</vt:lpstr>
      <vt:lpstr>Efforts to Address the Climate And Social Justice</vt:lpstr>
      <vt:lpstr>International climate policy is improving (despite appearances)</vt:lpstr>
      <vt:lpstr>Ideas for Reducing Your Carbon Footprint</vt:lpstr>
      <vt:lpstr>Discussion: What can each of us do?</vt:lpstr>
      <vt:lpstr>Ideas for Reducing Your Carbon Footprint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Ronald B. Mitchell</dc:creator>
  <cp:lastModifiedBy>Ronald Mitchell</cp:lastModifiedBy>
  <cp:revision>139</cp:revision>
  <dcterms:created xsi:type="dcterms:W3CDTF">2012-11-22T05:18:30Z</dcterms:created>
  <dcterms:modified xsi:type="dcterms:W3CDTF">2019-12-02T17:56:32Z</dcterms:modified>
</cp:coreProperties>
</file>