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7" r:id="rId2"/>
    <p:sldId id="313" r:id="rId3"/>
    <p:sldId id="314" r:id="rId4"/>
    <p:sldId id="271" r:id="rId5"/>
    <p:sldId id="272" r:id="rId6"/>
    <p:sldId id="274" r:id="rId7"/>
    <p:sldId id="315" r:id="rId8"/>
    <p:sldId id="275" r:id="rId9"/>
    <p:sldId id="276" r:id="rId10"/>
    <p:sldId id="280" r:id="rId11"/>
    <p:sldId id="281" r:id="rId12"/>
    <p:sldId id="282" r:id="rId13"/>
    <p:sldId id="284" r:id="rId14"/>
    <p:sldId id="316" r:id="rId15"/>
    <p:sldId id="301" r:id="rId16"/>
    <p:sldId id="303" r:id="rId17"/>
    <p:sldId id="302" r:id="rId18"/>
    <p:sldId id="305" r:id="rId19"/>
    <p:sldId id="304" r:id="rId20"/>
    <p:sldId id="312" r:id="rId21"/>
    <p:sldId id="306" r:id="rId22"/>
    <p:sldId id="311" r:id="rId23"/>
    <p:sldId id="317" r:id="rId24"/>
    <p:sldId id="307" r:id="rId25"/>
    <p:sldId id="283" r:id="rId26"/>
    <p:sldId id="308" r:id="rId27"/>
    <p:sldId id="319" r:id="rId28"/>
    <p:sldId id="318" r:id="rId29"/>
    <p:sldId id="269" r:id="rId30"/>
    <p:sldId id="258" r:id="rId31"/>
    <p:sldId id="29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65"/>
    <p:restoredTop sz="79728"/>
  </p:normalViewPr>
  <p:slideViewPr>
    <p:cSldViewPr snapToGrid="0" snapToObjects="1">
      <p:cViewPr varScale="1">
        <p:scale>
          <a:sx n="126" d="100"/>
          <a:sy n="126" d="100"/>
        </p:scale>
        <p:origin x="101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95F0CE-9369-944B-8B7F-E01D234F3282}" type="datetimeFigureOut">
              <a:rPr lang="en-US" smtClean="0"/>
              <a:t>10/29/20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F8B647-EDC2-3A40-8A4C-D934348BC2A0}" type="slidenum">
              <a:rPr lang="en-US" smtClean="0"/>
              <a:t>‹#›</a:t>
            </a:fld>
            <a:endParaRPr lang="en-US"/>
          </a:p>
        </p:txBody>
      </p:sp>
    </p:spTree>
    <p:extLst>
      <p:ext uri="{BB962C8B-B14F-4D97-AF65-F5344CB8AC3E}">
        <p14:creationId xmlns:p14="http://schemas.microsoft.com/office/powerpoint/2010/main" val="2021218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F8B647-EDC2-3A40-8A4C-D934348BC2A0}" type="slidenum">
              <a:rPr lang="en-US" smtClean="0"/>
              <a:t>1</a:t>
            </a:fld>
            <a:endParaRPr lang="en-US"/>
          </a:p>
        </p:txBody>
      </p:sp>
    </p:spTree>
    <p:extLst>
      <p:ext uri="{BB962C8B-B14F-4D97-AF65-F5344CB8AC3E}">
        <p14:creationId xmlns:p14="http://schemas.microsoft.com/office/powerpoint/2010/main" val="698104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F8B647-EDC2-3A40-8A4C-D934348BC2A0}" type="slidenum">
              <a:rPr lang="en-US" smtClean="0"/>
              <a:t>2</a:t>
            </a:fld>
            <a:endParaRPr lang="en-US"/>
          </a:p>
        </p:txBody>
      </p:sp>
    </p:spTree>
    <p:extLst>
      <p:ext uri="{BB962C8B-B14F-4D97-AF65-F5344CB8AC3E}">
        <p14:creationId xmlns:p14="http://schemas.microsoft.com/office/powerpoint/2010/main" val="1469243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NGOs can be “consulted”.</a:t>
            </a:r>
            <a:r>
              <a:rPr lang="en-US" baseline="0" dirty="0"/>
              <a:t>  That means they can attend meetings, sometimes they can speak, or present conference papers. </a:t>
            </a:r>
          </a:p>
          <a:p>
            <a:r>
              <a:rPr lang="en-US" baseline="0" dirty="0"/>
              <a:t>BUT THEY MUST BE VETTED BY STATES. </a:t>
            </a:r>
          </a:p>
        </p:txBody>
      </p:sp>
      <p:sp>
        <p:nvSpPr>
          <p:cNvPr id="4" name="Slide Number Placeholder 3"/>
          <p:cNvSpPr>
            <a:spLocks noGrp="1"/>
          </p:cNvSpPr>
          <p:nvPr>
            <p:ph type="sldNum" sz="quarter" idx="10"/>
          </p:nvPr>
        </p:nvSpPr>
        <p:spPr/>
        <p:txBody>
          <a:bodyPr/>
          <a:lstStyle/>
          <a:p>
            <a:fld id="{E0DACA32-CFF1-184A-B721-7E6C4E5C4086}" type="slidenum">
              <a:rPr lang="en-US" smtClean="0"/>
              <a:t>4</a:t>
            </a:fld>
            <a:endParaRPr lang="en-US"/>
          </a:p>
        </p:txBody>
      </p:sp>
    </p:spTree>
    <p:extLst>
      <p:ext uri="{BB962C8B-B14F-4D97-AF65-F5344CB8AC3E}">
        <p14:creationId xmlns:p14="http://schemas.microsoft.com/office/powerpoint/2010/main" val="2975289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DACA32-CFF1-184A-B721-7E6C4E5C4086}" type="slidenum">
              <a:rPr lang="en-US" smtClean="0"/>
              <a:t>5</a:t>
            </a:fld>
            <a:endParaRPr lang="en-US"/>
          </a:p>
        </p:txBody>
      </p:sp>
    </p:spTree>
    <p:extLst>
      <p:ext uri="{BB962C8B-B14F-4D97-AF65-F5344CB8AC3E}">
        <p14:creationId xmlns:p14="http://schemas.microsoft.com/office/powerpoint/2010/main" val="636171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DACA32-CFF1-184A-B721-7E6C4E5C4086}" type="slidenum">
              <a:rPr lang="en-US" smtClean="0"/>
              <a:t>6</a:t>
            </a:fld>
            <a:endParaRPr lang="en-US"/>
          </a:p>
        </p:txBody>
      </p:sp>
    </p:spTree>
    <p:extLst>
      <p:ext uri="{BB962C8B-B14F-4D97-AF65-F5344CB8AC3E}">
        <p14:creationId xmlns:p14="http://schemas.microsoft.com/office/powerpoint/2010/main" val="3777517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E0DACA32-CFF1-184A-B721-7E6C4E5C4086}" type="slidenum">
              <a:rPr lang="en-US" smtClean="0"/>
              <a:t>8</a:t>
            </a:fld>
            <a:endParaRPr lang="en-US"/>
          </a:p>
        </p:txBody>
      </p:sp>
    </p:spTree>
    <p:extLst>
      <p:ext uri="{BB962C8B-B14F-4D97-AF65-F5344CB8AC3E}">
        <p14:creationId xmlns:p14="http://schemas.microsoft.com/office/powerpoint/2010/main" val="4089923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DACA32-CFF1-184A-B721-7E6C4E5C4086}" type="slidenum">
              <a:rPr lang="en-US" smtClean="0"/>
              <a:t>9</a:t>
            </a:fld>
            <a:endParaRPr lang="en-US"/>
          </a:p>
        </p:txBody>
      </p:sp>
    </p:spTree>
    <p:extLst>
      <p:ext uri="{BB962C8B-B14F-4D97-AF65-F5344CB8AC3E}">
        <p14:creationId xmlns:p14="http://schemas.microsoft.com/office/powerpoint/2010/main" val="3326268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E0DACA32-CFF1-184A-B721-7E6C4E5C4086}" type="slidenum">
              <a:rPr lang="en-US" smtClean="0"/>
              <a:t>10</a:t>
            </a:fld>
            <a:endParaRPr lang="en-US"/>
          </a:p>
        </p:txBody>
      </p:sp>
    </p:spTree>
    <p:extLst>
      <p:ext uri="{BB962C8B-B14F-4D97-AF65-F5344CB8AC3E}">
        <p14:creationId xmlns:p14="http://schemas.microsoft.com/office/powerpoint/2010/main" val="914437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DACA32-CFF1-184A-B721-7E6C4E5C4086}" type="slidenum">
              <a:rPr lang="en-US" smtClean="0"/>
              <a:t>11</a:t>
            </a:fld>
            <a:endParaRPr lang="en-US"/>
          </a:p>
        </p:txBody>
      </p:sp>
    </p:spTree>
    <p:extLst>
      <p:ext uri="{BB962C8B-B14F-4D97-AF65-F5344CB8AC3E}">
        <p14:creationId xmlns:p14="http://schemas.microsoft.com/office/powerpoint/2010/main" val="2485501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this important? </a:t>
            </a:r>
          </a:p>
        </p:txBody>
      </p:sp>
      <p:sp>
        <p:nvSpPr>
          <p:cNvPr id="4" name="Slide Number Placeholder 3"/>
          <p:cNvSpPr>
            <a:spLocks noGrp="1"/>
          </p:cNvSpPr>
          <p:nvPr>
            <p:ph type="sldNum" sz="quarter" idx="10"/>
          </p:nvPr>
        </p:nvSpPr>
        <p:spPr/>
        <p:txBody>
          <a:bodyPr/>
          <a:lstStyle/>
          <a:p>
            <a:fld id="{E0DACA32-CFF1-184A-B721-7E6C4E5C4086}" type="slidenum">
              <a:rPr lang="en-US" smtClean="0"/>
              <a:t>12</a:t>
            </a:fld>
            <a:endParaRPr lang="en-US"/>
          </a:p>
        </p:txBody>
      </p:sp>
    </p:spTree>
    <p:extLst>
      <p:ext uri="{BB962C8B-B14F-4D97-AF65-F5344CB8AC3E}">
        <p14:creationId xmlns:p14="http://schemas.microsoft.com/office/powerpoint/2010/main" val="23372219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DF9331-242A-084F-8889-ADD8437BD916}" type="slidenum">
              <a:rPr lang="en-US" smtClean="0"/>
              <a:t>17</a:t>
            </a:fld>
            <a:endParaRPr lang="en-US"/>
          </a:p>
        </p:txBody>
      </p:sp>
    </p:spTree>
    <p:extLst>
      <p:ext uri="{BB962C8B-B14F-4D97-AF65-F5344CB8AC3E}">
        <p14:creationId xmlns:p14="http://schemas.microsoft.com/office/powerpoint/2010/main" val="1002014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DF9331-242A-084F-8889-ADD8437BD916}" type="slidenum">
              <a:rPr lang="en-US" smtClean="0"/>
              <a:t>18</a:t>
            </a:fld>
            <a:endParaRPr lang="en-US"/>
          </a:p>
        </p:txBody>
      </p:sp>
    </p:spTree>
    <p:extLst>
      <p:ext uri="{BB962C8B-B14F-4D97-AF65-F5344CB8AC3E}">
        <p14:creationId xmlns:p14="http://schemas.microsoft.com/office/powerpoint/2010/main" val="855725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DF9331-242A-084F-8889-ADD8437BD916}" type="slidenum">
              <a:rPr lang="en-US" smtClean="0"/>
              <a:t>19</a:t>
            </a:fld>
            <a:endParaRPr lang="en-US"/>
          </a:p>
        </p:txBody>
      </p:sp>
    </p:spTree>
    <p:extLst>
      <p:ext uri="{BB962C8B-B14F-4D97-AF65-F5344CB8AC3E}">
        <p14:creationId xmlns:p14="http://schemas.microsoft.com/office/powerpoint/2010/main" val="26391030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"Acting swiftly to cut carbon pollution, including by moving to clean energy across the global economy and protecting tropical forests, is absolutely central to protecting our health, economy, and future. But removing carbon from the atmosphere must also be part of any comprehensive ‘Plan A' for solving the climate crisis," said Krupp, president of EDF. "The world has waited too long to act – we need both clean energy and carbon pollution removal now."</a:t>
            </a:r>
          </a:p>
        </p:txBody>
      </p:sp>
      <p:sp>
        <p:nvSpPr>
          <p:cNvPr id="4" name="Slide Number Placeholder 3"/>
          <p:cNvSpPr>
            <a:spLocks noGrp="1"/>
          </p:cNvSpPr>
          <p:nvPr>
            <p:ph type="sldNum" sz="quarter" idx="5"/>
          </p:nvPr>
        </p:nvSpPr>
        <p:spPr/>
        <p:txBody>
          <a:bodyPr/>
          <a:lstStyle/>
          <a:p>
            <a:fld id="{DBDF9331-242A-084F-8889-ADD8437BD916}" type="slidenum">
              <a:rPr lang="en-US" smtClean="0"/>
              <a:t>21</a:t>
            </a:fld>
            <a:endParaRPr lang="en-US"/>
          </a:p>
        </p:txBody>
      </p:sp>
    </p:spTree>
    <p:extLst>
      <p:ext uri="{BB962C8B-B14F-4D97-AF65-F5344CB8AC3E}">
        <p14:creationId xmlns:p14="http://schemas.microsoft.com/office/powerpoint/2010/main" val="26425286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DCAEE91-B550-0541-ABC2-DBB713BC4EF6}" type="slidenum">
              <a:rPr lang="en-US" smtClean="0"/>
              <a:t>22</a:t>
            </a:fld>
            <a:endParaRPr lang="en-US"/>
          </a:p>
        </p:txBody>
      </p:sp>
    </p:spTree>
    <p:extLst>
      <p:ext uri="{BB962C8B-B14F-4D97-AF65-F5344CB8AC3E}">
        <p14:creationId xmlns:p14="http://schemas.microsoft.com/office/powerpoint/2010/main" val="35327571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DF9331-242A-084F-8889-ADD8437BD916}" type="slidenum">
              <a:rPr lang="en-US" smtClean="0"/>
              <a:t>24</a:t>
            </a:fld>
            <a:endParaRPr lang="en-US"/>
          </a:p>
        </p:txBody>
      </p:sp>
    </p:spTree>
    <p:extLst>
      <p:ext uri="{BB962C8B-B14F-4D97-AF65-F5344CB8AC3E}">
        <p14:creationId xmlns:p14="http://schemas.microsoft.com/office/powerpoint/2010/main" val="34773241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E0DACA32-CFF1-184A-B721-7E6C4E5C4086}" type="slidenum">
              <a:rPr lang="en-US" smtClean="0"/>
              <a:t>25</a:t>
            </a:fld>
            <a:endParaRPr lang="en-US"/>
          </a:p>
        </p:txBody>
      </p:sp>
    </p:spTree>
    <p:extLst>
      <p:ext uri="{BB962C8B-B14F-4D97-AF65-F5344CB8AC3E}">
        <p14:creationId xmlns:p14="http://schemas.microsoft.com/office/powerpoint/2010/main" val="37868521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F1DF7C-D8DA-714D-BCF4-AF58A5579F53}" type="slidenum">
              <a:rPr lang="en-US" smtClean="0"/>
              <a:t>29</a:t>
            </a:fld>
            <a:endParaRPr lang="en-US"/>
          </a:p>
        </p:txBody>
      </p:sp>
    </p:spTree>
    <p:extLst>
      <p:ext uri="{BB962C8B-B14F-4D97-AF65-F5344CB8AC3E}">
        <p14:creationId xmlns:p14="http://schemas.microsoft.com/office/powerpoint/2010/main" val="6353774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F1DF7C-D8DA-714D-BCF4-AF58A5579F53}" type="slidenum">
              <a:rPr lang="en-US" smtClean="0"/>
              <a:t>30</a:t>
            </a:fld>
            <a:endParaRPr lang="en-US"/>
          </a:p>
        </p:txBody>
      </p:sp>
    </p:spTree>
    <p:extLst>
      <p:ext uri="{BB962C8B-B14F-4D97-AF65-F5344CB8AC3E}">
        <p14:creationId xmlns:p14="http://schemas.microsoft.com/office/powerpoint/2010/main" val="38246108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F1DF7C-D8DA-714D-BCF4-AF58A5579F53}" type="slidenum">
              <a:rPr lang="en-US" smtClean="0"/>
              <a:t>31</a:t>
            </a:fld>
            <a:endParaRPr lang="en-US"/>
          </a:p>
        </p:txBody>
      </p:sp>
    </p:spTree>
    <p:extLst>
      <p:ext uri="{BB962C8B-B14F-4D97-AF65-F5344CB8AC3E}">
        <p14:creationId xmlns:p14="http://schemas.microsoft.com/office/powerpoint/2010/main" val="23891937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50003-4866-DF4A-BD82-56EA762679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7DA2A1-1BED-F746-8078-6DCFCFD310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650DD42-109B-CF43-9F84-88E896EB5DA3}"/>
              </a:ext>
            </a:extLst>
          </p:cNvPr>
          <p:cNvSpPr>
            <a:spLocks noGrp="1"/>
          </p:cNvSpPr>
          <p:nvPr>
            <p:ph type="dt" sz="half" idx="10"/>
          </p:nvPr>
        </p:nvSpPr>
        <p:spPr/>
        <p:txBody>
          <a:bodyPr/>
          <a:lstStyle/>
          <a:p>
            <a:fld id="{D1083116-DB8D-8C48-8ADE-7226B59E24E0}" type="datetimeFigureOut">
              <a:rPr lang="en-US" smtClean="0"/>
              <a:t>10/29/20</a:t>
            </a:fld>
            <a:endParaRPr lang="en-US"/>
          </a:p>
        </p:txBody>
      </p:sp>
      <p:sp>
        <p:nvSpPr>
          <p:cNvPr id="5" name="Footer Placeholder 4">
            <a:extLst>
              <a:ext uri="{FF2B5EF4-FFF2-40B4-BE49-F238E27FC236}">
                <a16:creationId xmlns:a16="http://schemas.microsoft.com/office/drawing/2014/main" id="{C5F91BD3-EAD8-6F4F-9054-92D4D5E184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5780BB-3DEF-404C-A026-8F83A48554EE}"/>
              </a:ext>
            </a:extLst>
          </p:cNvPr>
          <p:cNvSpPr>
            <a:spLocks noGrp="1"/>
          </p:cNvSpPr>
          <p:nvPr>
            <p:ph type="sldNum" sz="quarter" idx="12"/>
          </p:nvPr>
        </p:nvSpPr>
        <p:spPr/>
        <p:txBody>
          <a:bodyPr/>
          <a:lstStyle/>
          <a:p>
            <a:fld id="{69706FDA-1F13-914D-A116-6798E8915E38}" type="slidenum">
              <a:rPr lang="en-US" smtClean="0"/>
              <a:t>‹#›</a:t>
            </a:fld>
            <a:endParaRPr lang="en-US"/>
          </a:p>
        </p:txBody>
      </p:sp>
    </p:spTree>
    <p:extLst>
      <p:ext uri="{BB962C8B-B14F-4D97-AF65-F5344CB8AC3E}">
        <p14:creationId xmlns:p14="http://schemas.microsoft.com/office/powerpoint/2010/main" val="1701455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470AA-3428-B44A-8A3D-2C5DC4D031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A418D9-2A50-1743-A102-24050A09D4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99905F-3E52-B040-A242-B1FD305D66AE}"/>
              </a:ext>
            </a:extLst>
          </p:cNvPr>
          <p:cNvSpPr>
            <a:spLocks noGrp="1"/>
          </p:cNvSpPr>
          <p:nvPr>
            <p:ph type="dt" sz="half" idx="10"/>
          </p:nvPr>
        </p:nvSpPr>
        <p:spPr/>
        <p:txBody>
          <a:bodyPr/>
          <a:lstStyle/>
          <a:p>
            <a:fld id="{D1083116-DB8D-8C48-8ADE-7226B59E24E0}" type="datetimeFigureOut">
              <a:rPr lang="en-US" smtClean="0"/>
              <a:t>10/29/20</a:t>
            </a:fld>
            <a:endParaRPr lang="en-US"/>
          </a:p>
        </p:txBody>
      </p:sp>
      <p:sp>
        <p:nvSpPr>
          <p:cNvPr id="5" name="Footer Placeholder 4">
            <a:extLst>
              <a:ext uri="{FF2B5EF4-FFF2-40B4-BE49-F238E27FC236}">
                <a16:creationId xmlns:a16="http://schemas.microsoft.com/office/drawing/2014/main" id="{37EE993B-2C2C-FD42-9C52-E1D2660E13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06283B-447E-EB4D-BDC8-8544E9AE5D47}"/>
              </a:ext>
            </a:extLst>
          </p:cNvPr>
          <p:cNvSpPr>
            <a:spLocks noGrp="1"/>
          </p:cNvSpPr>
          <p:nvPr>
            <p:ph type="sldNum" sz="quarter" idx="12"/>
          </p:nvPr>
        </p:nvSpPr>
        <p:spPr/>
        <p:txBody>
          <a:bodyPr/>
          <a:lstStyle/>
          <a:p>
            <a:fld id="{69706FDA-1F13-914D-A116-6798E8915E38}" type="slidenum">
              <a:rPr lang="en-US" smtClean="0"/>
              <a:t>‹#›</a:t>
            </a:fld>
            <a:endParaRPr lang="en-US"/>
          </a:p>
        </p:txBody>
      </p:sp>
    </p:spTree>
    <p:extLst>
      <p:ext uri="{BB962C8B-B14F-4D97-AF65-F5344CB8AC3E}">
        <p14:creationId xmlns:p14="http://schemas.microsoft.com/office/powerpoint/2010/main" val="3431962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45998-D8F2-8049-A316-6B1743EDB6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726C56-32DB-0047-B739-8858F71CC5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1BA0DDA-5126-AB48-842C-9E003BEEF386}"/>
              </a:ext>
            </a:extLst>
          </p:cNvPr>
          <p:cNvSpPr>
            <a:spLocks noGrp="1"/>
          </p:cNvSpPr>
          <p:nvPr>
            <p:ph type="dt" sz="half" idx="10"/>
          </p:nvPr>
        </p:nvSpPr>
        <p:spPr/>
        <p:txBody>
          <a:bodyPr/>
          <a:lstStyle/>
          <a:p>
            <a:fld id="{D1083116-DB8D-8C48-8ADE-7226B59E24E0}" type="datetimeFigureOut">
              <a:rPr lang="en-US" smtClean="0"/>
              <a:t>10/29/20</a:t>
            </a:fld>
            <a:endParaRPr lang="en-US"/>
          </a:p>
        </p:txBody>
      </p:sp>
      <p:sp>
        <p:nvSpPr>
          <p:cNvPr id="5" name="Footer Placeholder 4">
            <a:extLst>
              <a:ext uri="{FF2B5EF4-FFF2-40B4-BE49-F238E27FC236}">
                <a16:creationId xmlns:a16="http://schemas.microsoft.com/office/drawing/2014/main" id="{7B24DB9C-3724-D045-B7F9-0F01C82232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CC8F76-0AE4-7241-8A38-4D3B44885C20}"/>
              </a:ext>
            </a:extLst>
          </p:cNvPr>
          <p:cNvSpPr>
            <a:spLocks noGrp="1"/>
          </p:cNvSpPr>
          <p:nvPr>
            <p:ph type="sldNum" sz="quarter" idx="12"/>
          </p:nvPr>
        </p:nvSpPr>
        <p:spPr/>
        <p:txBody>
          <a:bodyPr/>
          <a:lstStyle/>
          <a:p>
            <a:fld id="{69706FDA-1F13-914D-A116-6798E8915E38}" type="slidenum">
              <a:rPr lang="en-US" smtClean="0"/>
              <a:t>‹#›</a:t>
            </a:fld>
            <a:endParaRPr lang="en-US"/>
          </a:p>
        </p:txBody>
      </p:sp>
    </p:spTree>
    <p:extLst>
      <p:ext uri="{BB962C8B-B14F-4D97-AF65-F5344CB8AC3E}">
        <p14:creationId xmlns:p14="http://schemas.microsoft.com/office/powerpoint/2010/main" val="3757841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4C6BE-33E1-184B-BF58-E080104446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A2FDB3-67FF-4F43-BEC7-1843F93F465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7DDA878-C362-134D-B34C-0A86D98D09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05FFA0C-0F19-A34F-8515-3A5C6565C270}"/>
              </a:ext>
            </a:extLst>
          </p:cNvPr>
          <p:cNvSpPr>
            <a:spLocks noGrp="1"/>
          </p:cNvSpPr>
          <p:nvPr>
            <p:ph type="dt" sz="half" idx="10"/>
          </p:nvPr>
        </p:nvSpPr>
        <p:spPr/>
        <p:txBody>
          <a:bodyPr/>
          <a:lstStyle/>
          <a:p>
            <a:fld id="{D1083116-DB8D-8C48-8ADE-7226B59E24E0}" type="datetimeFigureOut">
              <a:rPr lang="en-US" smtClean="0"/>
              <a:t>10/29/20</a:t>
            </a:fld>
            <a:endParaRPr lang="en-US"/>
          </a:p>
        </p:txBody>
      </p:sp>
      <p:sp>
        <p:nvSpPr>
          <p:cNvPr id="6" name="Footer Placeholder 5">
            <a:extLst>
              <a:ext uri="{FF2B5EF4-FFF2-40B4-BE49-F238E27FC236}">
                <a16:creationId xmlns:a16="http://schemas.microsoft.com/office/drawing/2014/main" id="{2DB7C5F7-BC74-7742-8BCD-F1DEA2B055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A6FC20-295E-164F-9337-8B5E2A58F359}"/>
              </a:ext>
            </a:extLst>
          </p:cNvPr>
          <p:cNvSpPr>
            <a:spLocks noGrp="1"/>
          </p:cNvSpPr>
          <p:nvPr>
            <p:ph type="sldNum" sz="quarter" idx="12"/>
          </p:nvPr>
        </p:nvSpPr>
        <p:spPr/>
        <p:txBody>
          <a:bodyPr/>
          <a:lstStyle/>
          <a:p>
            <a:fld id="{69706FDA-1F13-914D-A116-6798E8915E38}" type="slidenum">
              <a:rPr lang="en-US" smtClean="0"/>
              <a:t>‹#›</a:t>
            </a:fld>
            <a:endParaRPr lang="en-US"/>
          </a:p>
        </p:txBody>
      </p:sp>
    </p:spTree>
    <p:extLst>
      <p:ext uri="{BB962C8B-B14F-4D97-AF65-F5344CB8AC3E}">
        <p14:creationId xmlns:p14="http://schemas.microsoft.com/office/powerpoint/2010/main" val="413911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A3B6C-BFFB-2D43-94E7-466CE87B87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A53B4F1-7D01-A049-BDB8-0CE6B7123A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DCFFF0-1429-E545-9AEA-5F8245FD032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5234C02-BDAC-0449-8DC2-98FB40B2CC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518EFF-D298-A747-A5C4-FE5A77B2326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05A4377-16A0-FF42-B2D8-B7E39E296D9C}"/>
              </a:ext>
            </a:extLst>
          </p:cNvPr>
          <p:cNvSpPr>
            <a:spLocks noGrp="1"/>
          </p:cNvSpPr>
          <p:nvPr>
            <p:ph type="dt" sz="half" idx="10"/>
          </p:nvPr>
        </p:nvSpPr>
        <p:spPr/>
        <p:txBody>
          <a:bodyPr/>
          <a:lstStyle/>
          <a:p>
            <a:fld id="{D1083116-DB8D-8C48-8ADE-7226B59E24E0}" type="datetimeFigureOut">
              <a:rPr lang="en-US" smtClean="0"/>
              <a:t>10/29/20</a:t>
            </a:fld>
            <a:endParaRPr lang="en-US"/>
          </a:p>
        </p:txBody>
      </p:sp>
      <p:sp>
        <p:nvSpPr>
          <p:cNvPr id="8" name="Footer Placeholder 7">
            <a:extLst>
              <a:ext uri="{FF2B5EF4-FFF2-40B4-BE49-F238E27FC236}">
                <a16:creationId xmlns:a16="http://schemas.microsoft.com/office/drawing/2014/main" id="{30B12FBB-B877-2B46-9267-C763D894025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F11ECF3-CBED-E54F-9F29-494DD83F3AE5}"/>
              </a:ext>
            </a:extLst>
          </p:cNvPr>
          <p:cNvSpPr>
            <a:spLocks noGrp="1"/>
          </p:cNvSpPr>
          <p:nvPr>
            <p:ph type="sldNum" sz="quarter" idx="12"/>
          </p:nvPr>
        </p:nvSpPr>
        <p:spPr/>
        <p:txBody>
          <a:bodyPr/>
          <a:lstStyle/>
          <a:p>
            <a:fld id="{69706FDA-1F13-914D-A116-6798E8915E38}" type="slidenum">
              <a:rPr lang="en-US" smtClean="0"/>
              <a:t>‹#›</a:t>
            </a:fld>
            <a:endParaRPr lang="en-US"/>
          </a:p>
        </p:txBody>
      </p:sp>
    </p:spTree>
    <p:extLst>
      <p:ext uri="{BB962C8B-B14F-4D97-AF65-F5344CB8AC3E}">
        <p14:creationId xmlns:p14="http://schemas.microsoft.com/office/powerpoint/2010/main" val="2693756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9FAF0-598C-A54D-9FE6-381F7541BAD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3D80B4C-5F90-5C4E-928B-DFA680D47961}"/>
              </a:ext>
            </a:extLst>
          </p:cNvPr>
          <p:cNvSpPr>
            <a:spLocks noGrp="1"/>
          </p:cNvSpPr>
          <p:nvPr>
            <p:ph type="dt" sz="half" idx="10"/>
          </p:nvPr>
        </p:nvSpPr>
        <p:spPr/>
        <p:txBody>
          <a:bodyPr/>
          <a:lstStyle/>
          <a:p>
            <a:fld id="{D1083116-DB8D-8C48-8ADE-7226B59E24E0}" type="datetimeFigureOut">
              <a:rPr lang="en-US" smtClean="0"/>
              <a:t>10/29/20</a:t>
            </a:fld>
            <a:endParaRPr lang="en-US"/>
          </a:p>
        </p:txBody>
      </p:sp>
      <p:sp>
        <p:nvSpPr>
          <p:cNvPr id="4" name="Footer Placeholder 3">
            <a:extLst>
              <a:ext uri="{FF2B5EF4-FFF2-40B4-BE49-F238E27FC236}">
                <a16:creationId xmlns:a16="http://schemas.microsoft.com/office/drawing/2014/main" id="{6866A0CC-B50D-2443-86EB-09AC4A061C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8356330-6ABA-8F47-87BA-13394DF279C4}"/>
              </a:ext>
            </a:extLst>
          </p:cNvPr>
          <p:cNvSpPr>
            <a:spLocks noGrp="1"/>
          </p:cNvSpPr>
          <p:nvPr>
            <p:ph type="sldNum" sz="quarter" idx="12"/>
          </p:nvPr>
        </p:nvSpPr>
        <p:spPr/>
        <p:txBody>
          <a:bodyPr/>
          <a:lstStyle/>
          <a:p>
            <a:fld id="{69706FDA-1F13-914D-A116-6798E8915E38}" type="slidenum">
              <a:rPr lang="en-US" smtClean="0"/>
              <a:t>‹#›</a:t>
            </a:fld>
            <a:endParaRPr lang="en-US"/>
          </a:p>
        </p:txBody>
      </p:sp>
    </p:spTree>
    <p:extLst>
      <p:ext uri="{BB962C8B-B14F-4D97-AF65-F5344CB8AC3E}">
        <p14:creationId xmlns:p14="http://schemas.microsoft.com/office/powerpoint/2010/main" val="2805010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634CB8-1A20-9840-927B-9EB7F2D2A7B6}"/>
              </a:ext>
            </a:extLst>
          </p:cNvPr>
          <p:cNvSpPr>
            <a:spLocks noGrp="1"/>
          </p:cNvSpPr>
          <p:nvPr>
            <p:ph type="dt" sz="half" idx="10"/>
          </p:nvPr>
        </p:nvSpPr>
        <p:spPr/>
        <p:txBody>
          <a:bodyPr/>
          <a:lstStyle/>
          <a:p>
            <a:fld id="{D1083116-DB8D-8C48-8ADE-7226B59E24E0}" type="datetimeFigureOut">
              <a:rPr lang="en-US" smtClean="0"/>
              <a:t>10/29/20</a:t>
            </a:fld>
            <a:endParaRPr lang="en-US"/>
          </a:p>
        </p:txBody>
      </p:sp>
      <p:sp>
        <p:nvSpPr>
          <p:cNvPr id="3" name="Footer Placeholder 2">
            <a:extLst>
              <a:ext uri="{FF2B5EF4-FFF2-40B4-BE49-F238E27FC236}">
                <a16:creationId xmlns:a16="http://schemas.microsoft.com/office/drawing/2014/main" id="{50A7791B-5BA6-AC49-898C-A4932D9977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FC1F5D-9E70-A845-9861-7AD3C7102011}"/>
              </a:ext>
            </a:extLst>
          </p:cNvPr>
          <p:cNvSpPr>
            <a:spLocks noGrp="1"/>
          </p:cNvSpPr>
          <p:nvPr>
            <p:ph type="sldNum" sz="quarter" idx="12"/>
          </p:nvPr>
        </p:nvSpPr>
        <p:spPr/>
        <p:txBody>
          <a:bodyPr/>
          <a:lstStyle/>
          <a:p>
            <a:fld id="{69706FDA-1F13-914D-A116-6798E8915E38}" type="slidenum">
              <a:rPr lang="en-US" smtClean="0"/>
              <a:t>‹#›</a:t>
            </a:fld>
            <a:endParaRPr lang="en-US"/>
          </a:p>
        </p:txBody>
      </p:sp>
    </p:spTree>
    <p:extLst>
      <p:ext uri="{BB962C8B-B14F-4D97-AF65-F5344CB8AC3E}">
        <p14:creationId xmlns:p14="http://schemas.microsoft.com/office/powerpoint/2010/main" val="2904952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C4136-7007-9F47-A913-25C215C9E4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25DB44B-B7B5-6A4C-BAD0-8CA2EB9040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B08B4A6-E18A-7B45-95A2-7CB70743AC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D62E9B-234E-6043-85E3-A8D8EFA0728A}"/>
              </a:ext>
            </a:extLst>
          </p:cNvPr>
          <p:cNvSpPr>
            <a:spLocks noGrp="1"/>
          </p:cNvSpPr>
          <p:nvPr>
            <p:ph type="dt" sz="half" idx="10"/>
          </p:nvPr>
        </p:nvSpPr>
        <p:spPr/>
        <p:txBody>
          <a:bodyPr/>
          <a:lstStyle/>
          <a:p>
            <a:fld id="{D1083116-DB8D-8C48-8ADE-7226B59E24E0}" type="datetimeFigureOut">
              <a:rPr lang="en-US" smtClean="0"/>
              <a:t>10/29/20</a:t>
            </a:fld>
            <a:endParaRPr lang="en-US"/>
          </a:p>
        </p:txBody>
      </p:sp>
      <p:sp>
        <p:nvSpPr>
          <p:cNvPr id="6" name="Footer Placeholder 5">
            <a:extLst>
              <a:ext uri="{FF2B5EF4-FFF2-40B4-BE49-F238E27FC236}">
                <a16:creationId xmlns:a16="http://schemas.microsoft.com/office/drawing/2014/main" id="{007E0CED-11FB-7242-810B-D96E56CECE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C1D008-A7D2-5745-B1B2-8600BB99F623}"/>
              </a:ext>
            </a:extLst>
          </p:cNvPr>
          <p:cNvSpPr>
            <a:spLocks noGrp="1"/>
          </p:cNvSpPr>
          <p:nvPr>
            <p:ph type="sldNum" sz="quarter" idx="12"/>
          </p:nvPr>
        </p:nvSpPr>
        <p:spPr/>
        <p:txBody>
          <a:bodyPr/>
          <a:lstStyle/>
          <a:p>
            <a:fld id="{69706FDA-1F13-914D-A116-6798E8915E38}" type="slidenum">
              <a:rPr lang="en-US" smtClean="0"/>
              <a:t>‹#›</a:t>
            </a:fld>
            <a:endParaRPr lang="en-US"/>
          </a:p>
        </p:txBody>
      </p:sp>
    </p:spTree>
    <p:extLst>
      <p:ext uri="{BB962C8B-B14F-4D97-AF65-F5344CB8AC3E}">
        <p14:creationId xmlns:p14="http://schemas.microsoft.com/office/powerpoint/2010/main" val="1448651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B12CF-D600-B843-A5DC-BFD82F341C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FD6546-CA50-8248-8A02-2D1D2D3153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030943F-9595-3747-ABB5-4855DCE25D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FEFE77-4C6C-8D41-90B7-6C40DBE80802}"/>
              </a:ext>
            </a:extLst>
          </p:cNvPr>
          <p:cNvSpPr>
            <a:spLocks noGrp="1"/>
          </p:cNvSpPr>
          <p:nvPr>
            <p:ph type="dt" sz="half" idx="10"/>
          </p:nvPr>
        </p:nvSpPr>
        <p:spPr/>
        <p:txBody>
          <a:bodyPr/>
          <a:lstStyle/>
          <a:p>
            <a:fld id="{D1083116-DB8D-8C48-8ADE-7226B59E24E0}" type="datetimeFigureOut">
              <a:rPr lang="en-US" smtClean="0"/>
              <a:t>10/29/20</a:t>
            </a:fld>
            <a:endParaRPr lang="en-US"/>
          </a:p>
        </p:txBody>
      </p:sp>
      <p:sp>
        <p:nvSpPr>
          <p:cNvPr id="6" name="Footer Placeholder 5">
            <a:extLst>
              <a:ext uri="{FF2B5EF4-FFF2-40B4-BE49-F238E27FC236}">
                <a16:creationId xmlns:a16="http://schemas.microsoft.com/office/drawing/2014/main" id="{AB97D224-013A-F54D-BBFF-C42EE36739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FAC154-D354-5E4C-BC59-C936F0213EB7}"/>
              </a:ext>
            </a:extLst>
          </p:cNvPr>
          <p:cNvSpPr>
            <a:spLocks noGrp="1"/>
          </p:cNvSpPr>
          <p:nvPr>
            <p:ph type="sldNum" sz="quarter" idx="12"/>
          </p:nvPr>
        </p:nvSpPr>
        <p:spPr/>
        <p:txBody>
          <a:bodyPr/>
          <a:lstStyle/>
          <a:p>
            <a:fld id="{69706FDA-1F13-914D-A116-6798E8915E38}" type="slidenum">
              <a:rPr lang="en-US" smtClean="0"/>
              <a:t>‹#›</a:t>
            </a:fld>
            <a:endParaRPr lang="en-US"/>
          </a:p>
        </p:txBody>
      </p:sp>
    </p:spTree>
    <p:extLst>
      <p:ext uri="{BB962C8B-B14F-4D97-AF65-F5344CB8AC3E}">
        <p14:creationId xmlns:p14="http://schemas.microsoft.com/office/powerpoint/2010/main" val="2722694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B4C8F-B11C-F84B-8E5C-E29C21A408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96C320-A606-9845-9AEE-F0D2783323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8577C0-8674-8B40-8667-A177A389BEB6}"/>
              </a:ext>
            </a:extLst>
          </p:cNvPr>
          <p:cNvSpPr>
            <a:spLocks noGrp="1"/>
          </p:cNvSpPr>
          <p:nvPr>
            <p:ph type="dt" sz="half" idx="10"/>
          </p:nvPr>
        </p:nvSpPr>
        <p:spPr/>
        <p:txBody>
          <a:bodyPr/>
          <a:lstStyle/>
          <a:p>
            <a:fld id="{D1083116-DB8D-8C48-8ADE-7226B59E24E0}" type="datetimeFigureOut">
              <a:rPr lang="en-US" smtClean="0"/>
              <a:t>10/29/20</a:t>
            </a:fld>
            <a:endParaRPr lang="en-US"/>
          </a:p>
        </p:txBody>
      </p:sp>
      <p:sp>
        <p:nvSpPr>
          <p:cNvPr id="5" name="Footer Placeholder 4">
            <a:extLst>
              <a:ext uri="{FF2B5EF4-FFF2-40B4-BE49-F238E27FC236}">
                <a16:creationId xmlns:a16="http://schemas.microsoft.com/office/drawing/2014/main" id="{197B6DF1-E93A-9547-AEA5-CDEBE7A9E3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F825EE-3FDA-084B-A74C-81C5FFDC9D60}"/>
              </a:ext>
            </a:extLst>
          </p:cNvPr>
          <p:cNvSpPr>
            <a:spLocks noGrp="1"/>
          </p:cNvSpPr>
          <p:nvPr>
            <p:ph type="sldNum" sz="quarter" idx="12"/>
          </p:nvPr>
        </p:nvSpPr>
        <p:spPr/>
        <p:txBody>
          <a:bodyPr/>
          <a:lstStyle/>
          <a:p>
            <a:fld id="{69706FDA-1F13-914D-A116-6798E8915E38}" type="slidenum">
              <a:rPr lang="en-US" smtClean="0"/>
              <a:t>‹#›</a:t>
            </a:fld>
            <a:endParaRPr lang="en-US"/>
          </a:p>
        </p:txBody>
      </p:sp>
    </p:spTree>
    <p:extLst>
      <p:ext uri="{BB962C8B-B14F-4D97-AF65-F5344CB8AC3E}">
        <p14:creationId xmlns:p14="http://schemas.microsoft.com/office/powerpoint/2010/main" val="1000030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774FC6-56F9-3F4F-B039-A472B895486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3D40C30-0AA1-9946-A838-B54F9E9FF00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071C7C-437B-AD4B-9BB3-767AE2BA8ADB}"/>
              </a:ext>
            </a:extLst>
          </p:cNvPr>
          <p:cNvSpPr>
            <a:spLocks noGrp="1"/>
          </p:cNvSpPr>
          <p:nvPr>
            <p:ph type="dt" sz="half" idx="10"/>
          </p:nvPr>
        </p:nvSpPr>
        <p:spPr/>
        <p:txBody>
          <a:bodyPr/>
          <a:lstStyle/>
          <a:p>
            <a:fld id="{D1083116-DB8D-8C48-8ADE-7226B59E24E0}" type="datetimeFigureOut">
              <a:rPr lang="en-US" smtClean="0"/>
              <a:t>10/29/20</a:t>
            </a:fld>
            <a:endParaRPr lang="en-US"/>
          </a:p>
        </p:txBody>
      </p:sp>
      <p:sp>
        <p:nvSpPr>
          <p:cNvPr id="5" name="Footer Placeholder 4">
            <a:extLst>
              <a:ext uri="{FF2B5EF4-FFF2-40B4-BE49-F238E27FC236}">
                <a16:creationId xmlns:a16="http://schemas.microsoft.com/office/drawing/2014/main" id="{463B6ADA-9775-C24C-A2AC-95FDA0F3E9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907069-3889-E342-B5AB-68EA5F134913}"/>
              </a:ext>
            </a:extLst>
          </p:cNvPr>
          <p:cNvSpPr>
            <a:spLocks noGrp="1"/>
          </p:cNvSpPr>
          <p:nvPr>
            <p:ph type="sldNum" sz="quarter" idx="12"/>
          </p:nvPr>
        </p:nvSpPr>
        <p:spPr/>
        <p:txBody>
          <a:bodyPr/>
          <a:lstStyle/>
          <a:p>
            <a:fld id="{69706FDA-1F13-914D-A116-6798E8915E38}" type="slidenum">
              <a:rPr lang="en-US" smtClean="0"/>
              <a:t>‹#›</a:t>
            </a:fld>
            <a:endParaRPr lang="en-US"/>
          </a:p>
        </p:txBody>
      </p:sp>
    </p:spTree>
    <p:extLst>
      <p:ext uri="{BB962C8B-B14F-4D97-AF65-F5344CB8AC3E}">
        <p14:creationId xmlns:p14="http://schemas.microsoft.com/office/powerpoint/2010/main" val="1889489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56E22E-75EB-144E-A6D8-CAE7B9FC2E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8CACE3-0B9E-6143-93DB-8DC239F472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1B6B43-3429-DF4D-916E-E49D914F9D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083116-DB8D-8C48-8ADE-7226B59E24E0}" type="datetimeFigureOut">
              <a:rPr lang="en-US" smtClean="0"/>
              <a:t>10/29/20</a:t>
            </a:fld>
            <a:endParaRPr lang="en-US"/>
          </a:p>
        </p:txBody>
      </p:sp>
      <p:sp>
        <p:nvSpPr>
          <p:cNvPr id="5" name="Footer Placeholder 4">
            <a:extLst>
              <a:ext uri="{FF2B5EF4-FFF2-40B4-BE49-F238E27FC236}">
                <a16:creationId xmlns:a16="http://schemas.microsoft.com/office/drawing/2014/main" id="{9F9B2C75-A1C3-6A4A-A858-1644CEE972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2FAAAEF-7172-4847-8C10-0749D7C02B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706FDA-1F13-914D-A116-6798E8915E38}" type="slidenum">
              <a:rPr lang="en-US" smtClean="0"/>
              <a:t>‹#›</a:t>
            </a:fld>
            <a:endParaRPr lang="en-US"/>
          </a:p>
        </p:txBody>
      </p:sp>
    </p:spTree>
    <p:extLst>
      <p:ext uri="{BB962C8B-B14F-4D97-AF65-F5344CB8AC3E}">
        <p14:creationId xmlns:p14="http://schemas.microsoft.com/office/powerpoint/2010/main" val="478699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ight Triangle 3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DD0A37-9EE1-864B-9C37-27FB425ECA3B}"/>
              </a:ext>
            </a:extLst>
          </p:cNvPr>
          <p:cNvSpPr>
            <a:spLocks noGrp="1"/>
          </p:cNvSpPr>
          <p:nvPr>
            <p:ph type="ctrTitle"/>
          </p:nvPr>
        </p:nvSpPr>
        <p:spPr>
          <a:xfrm>
            <a:off x="1103654" y="1026816"/>
            <a:ext cx="9161836" cy="3220312"/>
          </a:xfrm>
        </p:spPr>
        <p:txBody>
          <a:bodyPr anchor="b">
            <a:noAutofit/>
          </a:bodyPr>
          <a:lstStyle/>
          <a:p>
            <a:pPr algn="l"/>
            <a:r>
              <a:rPr lang="en-US" sz="8000" dirty="0"/>
              <a:t>Civil Society in Global Environmental Politics</a:t>
            </a:r>
          </a:p>
        </p:txBody>
      </p:sp>
      <p:sp>
        <p:nvSpPr>
          <p:cNvPr id="3" name="Subtitle 2">
            <a:extLst>
              <a:ext uri="{FF2B5EF4-FFF2-40B4-BE49-F238E27FC236}">
                <a16:creationId xmlns:a16="http://schemas.microsoft.com/office/drawing/2014/main" id="{978C0D63-2AF9-0340-80A0-3BE0758F08CF}"/>
              </a:ext>
            </a:extLst>
          </p:cNvPr>
          <p:cNvSpPr>
            <a:spLocks noGrp="1"/>
          </p:cNvSpPr>
          <p:nvPr>
            <p:ph type="subTitle" idx="1"/>
          </p:nvPr>
        </p:nvSpPr>
        <p:spPr>
          <a:xfrm>
            <a:off x="1285241" y="4582814"/>
            <a:ext cx="7132335" cy="1312657"/>
          </a:xfrm>
        </p:spPr>
        <p:txBody>
          <a:bodyPr anchor="t">
            <a:normAutofit fontScale="85000" lnSpcReduction="20000"/>
          </a:bodyPr>
          <a:lstStyle/>
          <a:p>
            <a:pPr algn="l"/>
            <a:r>
              <a:rPr lang="en-US" sz="2200" dirty="0"/>
              <a:t>Prof. Jessica Green</a:t>
            </a:r>
          </a:p>
          <a:p>
            <a:pPr algn="l"/>
            <a:r>
              <a:rPr lang="en-US" sz="2200" dirty="0"/>
              <a:t>University of Toronto</a:t>
            </a:r>
          </a:p>
          <a:p>
            <a:pPr algn="l"/>
            <a:r>
              <a:rPr lang="en-US" sz="2200" dirty="0"/>
              <a:t>Lecture for Prof. Mitchell</a:t>
            </a:r>
          </a:p>
          <a:p>
            <a:pPr algn="l"/>
            <a:r>
              <a:rPr lang="en-US" sz="2200" dirty="0"/>
              <a:t>29 October 2020	</a:t>
            </a:r>
          </a:p>
        </p:txBody>
      </p:sp>
    </p:spTree>
    <p:extLst>
      <p:ext uri="{BB962C8B-B14F-4D97-AF65-F5344CB8AC3E}">
        <p14:creationId xmlns:p14="http://schemas.microsoft.com/office/powerpoint/2010/main" val="786116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BAF00-E5B4-C148-B2C8-AF527BBF83BF}"/>
              </a:ext>
            </a:extLst>
          </p:cNvPr>
          <p:cNvSpPr>
            <a:spLocks noGrp="1"/>
          </p:cNvSpPr>
          <p:nvPr>
            <p:ph type="title"/>
          </p:nvPr>
        </p:nvSpPr>
        <p:spPr>
          <a:xfrm>
            <a:off x="1653363" y="365760"/>
            <a:ext cx="9367203" cy="1188720"/>
          </a:xfrm>
        </p:spPr>
        <p:txBody>
          <a:bodyPr>
            <a:normAutofit/>
          </a:bodyPr>
          <a:lstStyle/>
          <a:p>
            <a:r>
              <a:rPr lang="en-US"/>
              <a:t>Outline	</a:t>
            </a:r>
          </a:p>
        </p:txBody>
      </p:sp>
      <p:sp>
        <p:nvSpPr>
          <p:cNvPr id="19" name="Freeform: Shape 18">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1F18C1FC-E092-AE45-89D3-3E406160BC6F}"/>
              </a:ext>
            </a:extLst>
          </p:cNvPr>
          <p:cNvSpPr>
            <a:spLocks noGrp="1"/>
          </p:cNvSpPr>
          <p:nvPr>
            <p:ph idx="1"/>
          </p:nvPr>
        </p:nvSpPr>
        <p:spPr>
          <a:xfrm>
            <a:off x="1653363" y="2176272"/>
            <a:ext cx="9367204" cy="4041648"/>
          </a:xfrm>
        </p:spPr>
        <p:txBody>
          <a:bodyPr anchor="t">
            <a:normAutofit/>
          </a:bodyPr>
          <a:lstStyle/>
          <a:p>
            <a:r>
              <a:rPr lang="en-US" sz="2400" dirty="0"/>
              <a:t>What do we mean by civil society?</a:t>
            </a:r>
          </a:p>
          <a:p>
            <a:r>
              <a:rPr lang="en-US" sz="2400" dirty="0"/>
              <a:t>NGOs as insiders</a:t>
            </a:r>
          </a:p>
          <a:p>
            <a:r>
              <a:rPr lang="en-US" sz="2400" dirty="0"/>
              <a:t>Cultural change and world civic politics</a:t>
            </a:r>
          </a:p>
          <a:p>
            <a:r>
              <a:rPr lang="en-US" sz="2400" dirty="0"/>
              <a:t>NGOs and policy change: their constraints and how they deal with them</a:t>
            </a:r>
          </a:p>
          <a:p>
            <a:r>
              <a:rPr lang="en-US" sz="2400" dirty="0"/>
              <a:t>Thinking more broadly</a:t>
            </a:r>
          </a:p>
        </p:txBody>
      </p:sp>
    </p:spTree>
    <p:extLst>
      <p:ext uri="{BB962C8B-B14F-4D97-AF65-F5344CB8AC3E}">
        <p14:creationId xmlns:p14="http://schemas.microsoft.com/office/powerpoint/2010/main" val="1150333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0D765A0-EEB3-8B4E-8503-0DDA5E69A999}"/>
              </a:ext>
            </a:extLst>
          </p:cNvPr>
          <p:cNvSpPr>
            <a:spLocks noGrp="1"/>
          </p:cNvSpPr>
          <p:nvPr>
            <p:ph type="title"/>
          </p:nvPr>
        </p:nvSpPr>
        <p:spPr>
          <a:xfrm>
            <a:off x="838200" y="365125"/>
            <a:ext cx="10515600" cy="1325563"/>
          </a:xfrm>
        </p:spPr>
        <p:txBody>
          <a:bodyPr>
            <a:normAutofit/>
          </a:bodyPr>
          <a:lstStyle/>
          <a:p>
            <a:r>
              <a:rPr lang="en-US" dirty="0"/>
              <a:t>Civil society – some terms</a:t>
            </a:r>
          </a:p>
        </p:txBody>
      </p:sp>
      <p:sp>
        <p:nvSpPr>
          <p:cNvPr id="18"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3498975-D0DF-4C4E-A485-3057513A72D8}"/>
              </a:ext>
            </a:extLst>
          </p:cNvPr>
          <p:cNvSpPr>
            <a:spLocks noGrp="1"/>
          </p:cNvSpPr>
          <p:nvPr>
            <p:ph idx="1"/>
          </p:nvPr>
        </p:nvSpPr>
        <p:spPr>
          <a:xfrm>
            <a:off x="838200" y="1825625"/>
            <a:ext cx="10515600" cy="4351338"/>
          </a:xfrm>
        </p:spPr>
        <p:txBody>
          <a:bodyPr>
            <a:normAutofit fontScale="92500"/>
          </a:bodyPr>
          <a:lstStyle/>
          <a:p>
            <a:r>
              <a:rPr lang="en-US" dirty="0"/>
              <a:t>NGOs </a:t>
            </a:r>
          </a:p>
          <a:p>
            <a:pPr lvl="1"/>
            <a:r>
              <a:rPr lang="en-US" dirty="0"/>
              <a:t>can be “green” or business-oriented </a:t>
            </a:r>
          </a:p>
          <a:p>
            <a:r>
              <a:rPr lang="en-US" dirty="0"/>
              <a:t>Transnational actors: TEAGs, TANs</a:t>
            </a:r>
          </a:p>
          <a:p>
            <a:r>
              <a:rPr lang="en-US" dirty="0"/>
              <a:t>Movements and movement organizations</a:t>
            </a:r>
          </a:p>
          <a:p>
            <a:r>
              <a:rPr lang="en-US" dirty="0"/>
              <a:t>Civil society organizations</a:t>
            </a:r>
          </a:p>
          <a:p>
            <a:r>
              <a:rPr lang="en-US" dirty="0"/>
              <a:t>Local / grassroots groups</a:t>
            </a:r>
          </a:p>
          <a:p>
            <a:pPr lvl="1"/>
            <a:r>
              <a:rPr lang="en-US" dirty="0" err="1"/>
              <a:t>E.g</a:t>
            </a:r>
            <a:r>
              <a:rPr lang="en-US" dirty="0"/>
              <a:t> </a:t>
            </a:r>
            <a:r>
              <a:rPr lang="en-CA" dirty="0"/>
              <a:t>Love Canal Homeowners Association, Concerned Love Canal Renters Association</a:t>
            </a:r>
          </a:p>
          <a:p>
            <a:pPr marL="0" indent="0">
              <a:buNone/>
            </a:pPr>
            <a:r>
              <a:rPr lang="en-CA" b="1" dirty="0"/>
              <a:t>Lots of different terms, most allude to same basic ideas – outside of government, advocating for change.  Main differences are in tactics and organizational form</a:t>
            </a:r>
            <a:endParaRPr lang="en-US" b="1" dirty="0"/>
          </a:p>
          <a:p>
            <a:endParaRPr lang="en-US" dirty="0"/>
          </a:p>
        </p:txBody>
      </p:sp>
    </p:spTree>
    <p:extLst>
      <p:ext uri="{BB962C8B-B14F-4D97-AF65-F5344CB8AC3E}">
        <p14:creationId xmlns:p14="http://schemas.microsoft.com/office/powerpoint/2010/main" val="3113195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75767" y="1188637"/>
            <a:ext cx="2988234" cy="4480726"/>
          </a:xfrm>
        </p:spPr>
        <p:txBody>
          <a:bodyPr>
            <a:normAutofit/>
          </a:bodyPr>
          <a:lstStyle/>
          <a:p>
            <a:pPr algn="r"/>
            <a:r>
              <a:rPr lang="en-US" sz="6600"/>
              <a:t>NGOs in the UN system</a:t>
            </a:r>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255260" y="1648870"/>
            <a:ext cx="4702848" cy="3560260"/>
          </a:xfrm>
        </p:spPr>
        <p:txBody>
          <a:bodyPr anchor="ctr">
            <a:normAutofit/>
          </a:bodyPr>
          <a:lstStyle/>
          <a:p>
            <a:pPr marL="0" indent="0">
              <a:buNone/>
            </a:pPr>
            <a:r>
              <a:rPr lang="en-US" sz="2400" dirty="0"/>
              <a:t>Article 71 of the Charter: The Economic and Social Council may make suitable arrangements for consultation with non-governmental organizations which are concerned with matters within its competence. </a:t>
            </a:r>
          </a:p>
        </p:txBody>
      </p:sp>
    </p:spTree>
    <p:extLst>
      <p:ext uri="{BB962C8B-B14F-4D97-AF65-F5344CB8AC3E}">
        <p14:creationId xmlns:p14="http://schemas.microsoft.com/office/powerpoint/2010/main" val="4076077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NGOs in the UN</a:t>
            </a:r>
          </a:p>
        </p:txBody>
      </p:sp>
      <p:pic>
        <p:nvPicPr>
          <p:cNvPr id="5" name="Picture 4"/>
          <p:cNvPicPr>
            <a:picLocks noChangeAspect="1"/>
          </p:cNvPicPr>
          <p:nvPr/>
        </p:nvPicPr>
        <p:blipFill>
          <a:blip r:embed="rId3"/>
          <a:stretch>
            <a:fillRect/>
          </a:stretch>
        </p:blipFill>
        <p:spPr>
          <a:xfrm>
            <a:off x="3246236" y="1417638"/>
            <a:ext cx="5135457" cy="5103560"/>
          </a:xfrm>
          <a:prstGeom prst="rect">
            <a:avLst/>
          </a:prstGeom>
        </p:spPr>
      </p:pic>
    </p:spTree>
    <p:extLst>
      <p:ext uri="{BB962C8B-B14F-4D97-AF65-F5344CB8AC3E}">
        <p14:creationId xmlns:p14="http://schemas.microsoft.com/office/powerpoint/2010/main" val="597778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85240" y="1050595"/>
            <a:ext cx="8074815" cy="1618489"/>
          </a:xfrm>
        </p:spPr>
        <p:txBody>
          <a:bodyPr anchor="ctr">
            <a:normAutofit/>
          </a:bodyPr>
          <a:lstStyle/>
          <a:p>
            <a:r>
              <a:rPr lang="en-US" sz="7200"/>
              <a:t>What do they do? </a:t>
            </a:r>
          </a:p>
        </p:txBody>
      </p:sp>
      <p:sp>
        <p:nvSpPr>
          <p:cNvPr id="3" name="Content Placeholder 2"/>
          <p:cNvSpPr>
            <a:spLocks noGrp="1"/>
          </p:cNvSpPr>
          <p:nvPr>
            <p:ph idx="1"/>
          </p:nvPr>
        </p:nvSpPr>
        <p:spPr>
          <a:xfrm>
            <a:off x="1285240" y="2969469"/>
            <a:ext cx="8074815" cy="2800395"/>
          </a:xfrm>
        </p:spPr>
        <p:txBody>
          <a:bodyPr anchor="t">
            <a:normAutofit/>
          </a:bodyPr>
          <a:lstStyle/>
          <a:p>
            <a:r>
              <a:rPr lang="en-US" sz="1700"/>
              <a:t>Research – think tanks</a:t>
            </a:r>
          </a:p>
          <a:p>
            <a:pPr lvl="1"/>
            <a:r>
              <a:rPr lang="en-US" sz="1700"/>
              <a:t>Provide info on policy options – esp. important when uncertainty is prevalent.</a:t>
            </a:r>
          </a:p>
          <a:p>
            <a:pPr lvl="1"/>
            <a:r>
              <a:rPr lang="en-US" sz="1700"/>
              <a:t>“States can maximize policy information and research while minimizing expenditures” (Raustiala)</a:t>
            </a:r>
          </a:p>
          <a:p>
            <a:r>
              <a:rPr lang="en-US" sz="1700"/>
              <a:t>Monitoring state commitments</a:t>
            </a:r>
          </a:p>
          <a:p>
            <a:pPr lvl="1"/>
            <a:r>
              <a:rPr lang="en-US" sz="1700"/>
              <a:t>Sounding “fire alarms” during negotiations and in implementation period.</a:t>
            </a:r>
          </a:p>
          <a:p>
            <a:pPr lvl="1"/>
            <a:r>
              <a:rPr lang="en-US" sz="1700"/>
              <a:t>Climate Action Network’s “Fossil of the Day”</a:t>
            </a:r>
          </a:p>
          <a:p>
            <a:pPr lvl="1"/>
            <a:r>
              <a:rPr lang="en-US" sz="1700"/>
              <a:t>Report on negotiations: Earth Negotiations Bulletin</a:t>
            </a:r>
          </a:p>
          <a:p>
            <a:pPr lvl="1"/>
            <a:endParaRPr lang="en-US" sz="1700"/>
          </a:p>
          <a:p>
            <a:pPr marL="457200" lvl="1" indent="0">
              <a:buNone/>
            </a:pPr>
            <a:endParaRPr lang="en-US" sz="1700"/>
          </a:p>
          <a:p>
            <a:pPr marL="457200" lvl="1" indent="0">
              <a:buNone/>
            </a:pPr>
            <a:endParaRPr lang="en-US" sz="1700"/>
          </a:p>
        </p:txBody>
      </p:sp>
    </p:spTree>
    <p:extLst>
      <p:ext uri="{BB962C8B-B14F-4D97-AF65-F5344CB8AC3E}">
        <p14:creationId xmlns:p14="http://schemas.microsoft.com/office/powerpoint/2010/main" val="119096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5BBD478C-8894-F042-A67C-59F99C077C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8736" y="71052"/>
            <a:ext cx="9049264" cy="6786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574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85240" y="1050595"/>
            <a:ext cx="8074815" cy="1618489"/>
          </a:xfrm>
        </p:spPr>
        <p:txBody>
          <a:bodyPr anchor="ctr">
            <a:normAutofit/>
          </a:bodyPr>
          <a:lstStyle/>
          <a:p>
            <a:r>
              <a:rPr lang="en-US" sz="7200"/>
              <a:t>What do NGOs do?</a:t>
            </a:r>
          </a:p>
        </p:txBody>
      </p:sp>
      <p:sp>
        <p:nvSpPr>
          <p:cNvPr id="3" name="Content Placeholder 2"/>
          <p:cNvSpPr>
            <a:spLocks noGrp="1"/>
          </p:cNvSpPr>
          <p:nvPr>
            <p:ph idx="1"/>
          </p:nvPr>
        </p:nvSpPr>
        <p:spPr>
          <a:xfrm>
            <a:off x="1285240" y="2969469"/>
            <a:ext cx="8074815" cy="2800395"/>
          </a:xfrm>
        </p:spPr>
        <p:txBody>
          <a:bodyPr anchor="t">
            <a:normAutofit/>
          </a:bodyPr>
          <a:lstStyle/>
          <a:p>
            <a:r>
              <a:rPr lang="en-US" sz="2400"/>
              <a:t>Lobby governments within the framework of negotiations, and domestically</a:t>
            </a:r>
          </a:p>
          <a:p>
            <a:r>
              <a:rPr lang="en-US" sz="2400"/>
              <a:t>“Enhance domestic signalling” </a:t>
            </a:r>
          </a:p>
          <a:p>
            <a:pPr lvl="1"/>
            <a:r>
              <a:rPr lang="en-US" dirty="0"/>
              <a:t>Action alerts that you get on various </a:t>
            </a:r>
            <a:r>
              <a:rPr lang="en-US"/>
              <a:t>listservs</a:t>
            </a:r>
            <a:r>
              <a:rPr lang="en-US" dirty="0"/>
              <a:t> to call your Senator, etc. This is a form of domestic </a:t>
            </a:r>
            <a:r>
              <a:rPr lang="en-US"/>
              <a:t>signalling</a:t>
            </a:r>
            <a:r>
              <a:rPr lang="en-US" dirty="0"/>
              <a:t>. </a:t>
            </a:r>
          </a:p>
          <a:p>
            <a:pPr lvl="1"/>
            <a:r>
              <a:rPr lang="en-US" dirty="0"/>
              <a:t>NGO access may allow particular gov’ts to…credibly pass the blame</a:t>
            </a:r>
          </a:p>
          <a:p>
            <a:endParaRPr lang="en-US" sz="2400"/>
          </a:p>
        </p:txBody>
      </p:sp>
    </p:spTree>
    <p:extLst>
      <p:ext uri="{BB962C8B-B14F-4D97-AF65-F5344CB8AC3E}">
        <p14:creationId xmlns:p14="http://schemas.microsoft.com/office/powerpoint/2010/main" val="540252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06900" y="1188637"/>
            <a:ext cx="3141430" cy="4480726"/>
          </a:xfrm>
        </p:spPr>
        <p:txBody>
          <a:bodyPr>
            <a:normAutofit/>
          </a:bodyPr>
          <a:lstStyle/>
          <a:p>
            <a:pPr algn="r"/>
            <a:r>
              <a:rPr lang="en-US" sz="6600"/>
              <a:t>NGOs as insiders</a:t>
            </a:r>
          </a:p>
        </p:txBody>
      </p:sp>
      <p:cxnSp>
        <p:nvCxnSpPr>
          <p:cNvPr id="16"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138928" y="1338729"/>
            <a:ext cx="4795584" cy="4180542"/>
          </a:xfrm>
        </p:spPr>
        <p:txBody>
          <a:bodyPr anchor="ctr">
            <a:normAutofit/>
          </a:bodyPr>
          <a:lstStyle/>
          <a:p>
            <a:r>
              <a:rPr lang="en-US" sz="2400"/>
              <a:t>“If NGOs indeed challenge the state-centric system, why do states allow such wide access and participatory roles?” (Raustiala, 725).</a:t>
            </a:r>
          </a:p>
          <a:p>
            <a:r>
              <a:rPr lang="en-US" sz="2400" b="1"/>
              <a:t>In this view, they work squarely within the intergovernmental process, they </a:t>
            </a:r>
            <a:r>
              <a:rPr lang="en-US" sz="2400" b="1" i="1"/>
              <a:t>help </a:t>
            </a:r>
            <a:r>
              <a:rPr lang="en-US" sz="2400" b="1"/>
              <a:t>governments strike and implement deals, and they only participate at the leisure of states.</a:t>
            </a:r>
          </a:p>
        </p:txBody>
      </p:sp>
    </p:spTree>
    <p:extLst>
      <p:ext uri="{BB962C8B-B14F-4D97-AF65-F5344CB8AC3E}">
        <p14:creationId xmlns:p14="http://schemas.microsoft.com/office/powerpoint/2010/main" val="3623167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NGOs and “cultural change”</a:t>
            </a:r>
          </a:p>
        </p:txBody>
      </p:sp>
      <p:sp>
        <p:nvSpPr>
          <p:cNvPr id="3" name="Content Placeholder 2"/>
          <p:cNvSpPr>
            <a:spLocks noGrp="1"/>
          </p:cNvSpPr>
          <p:nvPr>
            <p:ph idx="1"/>
          </p:nvPr>
        </p:nvSpPr>
        <p:spPr>
          <a:xfrm>
            <a:off x="6019800" y="356361"/>
            <a:ext cx="6172200" cy="4873625"/>
          </a:xfrm>
        </p:spPr>
        <p:txBody>
          <a:bodyPr>
            <a:normAutofit fontScale="92500" lnSpcReduction="20000"/>
          </a:bodyPr>
          <a:lstStyle/>
          <a:p>
            <a:pPr marL="0" indent="0">
              <a:buNone/>
            </a:pPr>
            <a:endParaRPr lang="en-US" dirty="0"/>
          </a:p>
          <a:p>
            <a:r>
              <a:rPr lang="en-US" dirty="0"/>
              <a:t>NGOs as engines of cultural change, engaging in world civic politics.</a:t>
            </a:r>
          </a:p>
          <a:p>
            <a:pPr lvl="1"/>
            <a:r>
              <a:rPr lang="en-US" dirty="0"/>
              <a:t>“influencing the ideational structure within which states and corporations operate” (</a:t>
            </a:r>
            <a:r>
              <a:rPr lang="en-US" dirty="0" err="1"/>
              <a:t>Wapner</a:t>
            </a:r>
            <a:r>
              <a:rPr lang="en-US" dirty="0"/>
              <a:t> 2015, “Forcing Cultural Change”)</a:t>
            </a:r>
          </a:p>
          <a:p>
            <a:pPr lvl="1"/>
            <a:r>
              <a:rPr lang="en-US" dirty="0"/>
              <a:t>Break down the “cash register” notion of politics – that politics only counts if it changes state behavior. </a:t>
            </a:r>
          </a:p>
          <a:p>
            <a:pPr lvl="1"/>
            <a:r>
              <a:rPr lang="en-US" dirty="0"/>
              <a:t>“The state and the state-system sit at the end of the line like a cash register does in a store, gauging the political value of all that goes before them.”  </a:t>
            </a:r>
          </a:p>
          <a:p>
            <a:pPr lvl="1"/>
            <a:endParaRPr lang="en-US" dirty="0"/>
          </a:p>
          <a:p>
            <a:pPr lvl="1"/>
            <a:endParaRPr lang="en-US" dirty="0"/>
          </a:p>
          <a:p>
            <a:pPr marL="457200" lvl="1" indent="0">
              <a:buNone/>
            </a:pPr>
            <a:endParaRPr lang="en-US" dirty="0"/>
          </a:p>
        </p:txBody>
      </p:sp>
      <p:pic>
        <p:nvPicPr>
          <p:cNvPr id="5" name="Picture 4" descr="Text&#10;&#10;Description automatically generated">
            <a:extLst>
              <a:ext uri="{FF2B5EF4-FFF2-40B4-BE49-F238E27FC236}">
                <a16:creationId xmlns:a16="http://schemas.microsoft.com/office/drawing/2014/main" id="{364CC315-79F7-A844-B63E-709E3E796972}"/>
              </a:ext>
            </a:extLst>
          </p:cNvPr>
          <p:cNvPicPr>
            <a:picLocks noChangeAspect="1"/>
          </p:cNvPicPr>
          <p:nvPr/>
        </p:nvPicPr>
        <p:blipFill>
          <a:blip r:embed="rId3"/>
          <a:stretch>
            <a:fillRect/>
          </a:stretch>
        </p:blipFill>
        <p:spPr>
          <a:xfrm>
            <a:off x="-15440" y="2685244"/>
            <a:ext cx="6442421" cy="1275009"/>
          </a:xfrm>
          <a:prstGeom prst="rect">
            <a:avLst/>
          </a:prstGeom>
        </p:spPr>
      </p:pic>
    </p:spTree>
    <p:extLst>
      <p:ext uri="{BB962C8B-B14F-4D97-AF65-F5344CB8AC3E}">
        <p14:creationId xmlns:p14="http://schemas.microsoft.com/office/powerpoint/2010/main" val="1337876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NGOs and cultural change</a:t>
            </a:r>
          </a:p>
        </p:txBody>
      </p:sp>
      <p:sp>
        <p:nvSpPr>
          <p:cNvPr id="3" name="Content Placeholder 2"/>
          <p:cNvSpPr>
            <a:spLocks noGrp="1"/>
          </p:cNvSpPr>
          <p:nvPr>
            <p:ph idx="1"/>
          </p:nvPr>
        </p:nvSpPr>
        <p:spPr/>
        <p:txBody>
          <a:bodyPr/>
          <a:lstStyle/>
          <a:p>
            <a:r>
              <a:rPr lang="en-US" dirty="0"/>
              <a:t>Challenges the relationship between law and behavior.  Is it: </a:t>
            </a:r>
          </a:p>
          <a:p>
            <a:pPr lvl="1"/>
            <a:r>
              <a:rPr lang="en-US" dirty="0"/>
              <a:t>Law </a:t>
            </a:r>
            <a:r>
              <a:rPr lang="en-US" dirty="0">
                <a:sym typeface="Wingdings"/>
              </a:rPr>
              <a:t> </a:t>
            </a:r>
            <a:r>
              <a:rPr lang="en-US" dirty="0" err="1">
                <a:sym typeface="Wingdings"/>
              </a:rPr>
              <a:t>Δ</a:t>
            </a:r>
            <a:r>
              <a:rPr lang="en-US" dirty="0">
                <a:sym typeface="Wingdings"/>
              </a:rPr>
              <a:t> behavior OR</a:t>
            </a:r>
          </a:p>
          <a:p>
            <a:pPr lvl="1"/>
            <a:r>
              <a:rPr lang="en-US" dirty="0" err="1">
                <a:sym typeface="Wingdings"/>
              </a:rPr>
              <a:t>Δ</a:t>
            </a:r>
            <a:r>
              <a:rPr lang="en-US" dirty="0">
                <a:sym typeface="Wingdings"/>
              </a:rPr>
              <a:t> culture  </a:t>
            </a:r>
            <a:r>
              <a:rPr lang="en-US" dirty="0" err="1">
                <a:sym typeface="Wingdings"/>
              </a:rPr>
              <a:t>Δ</a:t>
            </a:r>
            <a:r>
              <a:rPr lang="en-US" dirty="0">
                <a:sym typeface="Wingdings"/>
              </a:rPr>
              <a:t> behavior  </a:t>
            </a:r>
            <a:r>
              <a:rPr lang="en-US" dirty="0" err="1">
                <a:sym typeface="Wingdings"/>
              </a:rPr>
              <a:t>Δ</a:t>
            </a:r>
            <a:r>
              <a:rPr lang="en-US" dirty="0">
                <a:sym typeface="Wingdings"/>
              </a:rPr>
              <a:t> law?</a:t>
            </a:r>
          </a:p>
          <a:p>
            <a:pPr lvl="1"/>
            <a:endParaRPr lang="en-US" dirty="0">
              <a:sym typeface="Wingdings"/>
            </a:endParaRPr>
          </a:p>
          <a:p>
            <a:pPr marL="457200" lvl="1" indent="0">
              <a:buNone/>
            </a:pPr>
            <a:endParaRPr lang="en-US" dirty="0">
              <a:sym typeface="Wingdings"/>
            </a:endParaRPr>
          </a:p>
        </p:txBody>
      </p:sp>
    </p:spTree>
    <p:extLst>
      <p:ext uri="{BB962C8B-B14F-4D97-AF65-F5344CB8AC3E}">
        <p14:creationId xmlns:p14="http://schemas.microsoft.com/office/powerpoint/2010/main" val="2639881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creen Shot 2016-03-02 at 9.55.29 AM.png"/>
          <p:cNvPicPr>
            <a:picLocks noChangeAspect="1"/>
          </p:cNvPicPr>
          <p:nvPr/>
        </p:nvPicPr>
        <p:blipFill rotWithShape="1">
          <a:blip r:embed="rId3">
            <a:extLst>
              <a:ext uri="{28A0092B-C50C-407E-A947-70E740481C1C}">
                <a14:useLocalDpi xmlns:a14="http://schemas.microsoft.com/office/drawing/2010/main" val="0"/>
              </a:ext>
            </a:extLst>
          </a:blip>
          <a:srcRect l="4940" r="24908"/>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371094" y="1161288"/>
            <a:ext cx="3438144" cy="1124712"/>
          </a:xfrm>
        </p:spPr>
        <p:txBody>
          <a:bodyPr anchor="b">
            <a:normAutofit/>
          </a:bodyPr>
          <a:lstStyle/>
          <a:p>
            <a:r>
              <a:rPr lang="en-US" sz="2800"/>
              <a:t>The value of cultural change?</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71094" y="2718054"/>
            <a:ext cx="3438906" cy="3207258"/>
          </a:xfrm>
        </p:spPr>
        <p:txBody>
          <a:bodyPr anchor="t">
            <a:normAutofit/>
          </a:bodyPr>
          <a:lstStyle/>
          <a:p>
            <a:r>
              <a:rPr lang="en-US" sz="1700">
                <a:sym typeface="Wingdings"/>
              </a:rPr>
              <a:t>“Being “green” as it were, is now almost a prerequisite for high minded citizenship” (Paul Wapner)</a:t>
            </a:r>
          </a:p>
          <a:p>
            <a:endParaRPr lang="en-US" sz="1700">
              <a:sym typeface="Wingdings"/>
            </a:endParaRPr>
          </a:p>
          <a:p>
            <a:endParaRPr lang="en-US" sz="1700"/>
          </a:p>
        </p:txBody>
      </p:sp>
      <p:sp>
        <p:nvSpPr>
          <p:cNvPr id="5" name="TextBox 4"/>
          <p:cNvSpPr txBox="1"/>
          <p:nvPr/>
        </p:nvSpPr>
        <p:spPr>
          <a:xfrm>
            <a:off x="2152358" y="5664499"/>
            <a:ext cx="8058443" cy="923330"/>
          </a:xfrm>
          <a:prstGeom prst="rect">
            <a:avLst/>
          </a:prstGeom>
          <a:noFill/>
        </p:spPr>
        <p:txBody>
          <a:bodyPr wrap="square" rtlCol="0">
            <a:spAutoFit/>
          </a:bodyPr>
          <a:lstStyle/>
          <a:p>
            <a:pPr>
              <a:spcAft>
                <a:spcPts val="600"/>
              </a:spcAft>
            </a:pPr>
            <a:r>
              <a:rPr lang="en-US" dirty="0"/>
              <a:t>“Climate change is real. It is happening right now. It’s the most urgent threat facing our entire species and we need to work collectively together and stop procrastinating.” (2016 Academy Award Speech)</a:t>
            </a:r>
            <a:endParaRPr lang="en-US"/>
          </a:p>
        </p:txBody>
      </p:sp>
    </p:spTree>
    <p:extLst>
      <p:ext uri="{BB962C8B-B14F-4D97-AF65-F5344CB8AC3E}">
        <p14:creationId xmlns:p14="http://schemas.microsoft.com/office/powerpoint/2010/main" val="86098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9">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06900" y="1188637"/>
            <a:ext cx="3141430" cy="4480726"/>
          </a:xfrm>
        </p:spPr>
        <p:txBody>
          <a:bodyPr>
            <a:normAutofit/>
          </a:bodyPr>
          <a:lstStyle/>
          <a:p>
            <a:pPr algn="r"/>
            <a:r>
              <a:rPr lang="en-US" sz="4600"/>
              <a:t>How do you know cultural change is happening?</a:t>
            </a:r>
          </a:p>
        </p:txBody>
      </p:sp>
      <p:cxnSp>
        <p:nvCxnSpPr>
          <p:cNvPr id="16"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138928" y="1338729"/>
            <a:ext cx="4795584" cy="4180542"/>
          </a:xfrm>
        </p:spPr>
        <p:txBody>
          <a:bodyPr anchor="ctr">
            <a:normAutofit/>
          </a:bodyPr>
          <a:lstStyle/>
          <a:p>
            <a:r>
              <a:rPr lang="en-US" sz="2400"/>
              <a:t>“the widespread acceptance of the term sustainable development provides one indication of…successful cultural change” </a:t>
            </a:r>
          </a:p>
          <a:p>
            <a:r>
              <a:rPr lang="en-US" sz="2400"/>
              <a:t>The increased legitimacy of the environmental movement, including the acceptance of NGOs into the formal political process.</a:t>
            </a:r>
          </a:p>
          <a:p>
            <a:r>
              <a:rPr lang="en-US" sz="2400" b="1"/>
              <a:t>Do you agree? Alternative explanations? </a:t>
            </a:r>
            <a:r>
              <a:rPr lang="en-US" sz="2400"/>
              <a:t> </a:t>
            </a:r>
          </a:p>
        </p:txBody>
      </p:sp>
    </p:spTree>
    <p:extLst>
      <p:ext uri="{BB962C8B-B14F-4D97-AF65-F5344CB8AC3E}">
        <p14:creationId xmlns:p14="http://schemas.microsoft.com/office/powerpoint/2010/main" val="578082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Triangle 13">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5EC29B-BFC4-8846-9B52-575587B6EE69}"/>
              </a:ext>
            </a:extLst>
          </p:cNvPr>
          <p:cNvSpPr>
            <a:spLocks noGrp="1"/>
          </p:cNvSpPr>
          <p:nvPr>
            <p:ph type="title"/>
          </p:nvPr>
        </p:nvSpPr>
        <p:spPr>
          <a:xfrm>
            <a:off x="1285241" y="1008993"/>
            <a:ext cx="8515582" cy="2120573"/>
          </a:xfrm>
        </p:spPr>
        <p:txBody>
          <a:bodyPr vert="horz" lIns="91440" tIns="45720" rIns="91440" bIns="45720" rtlCol="0" anchor="b">
            <a:normAutofit/>
          </a:bodyPr>
          <a:lstStyle/>
          <a:p>
            <a:r>
              <a:rPr lang="en-US" sz="7200" kern="1200" dirty="0">
                <a:solidFill>
                  <a:schemeClr val="tx1"/>
                </a:solidFill>
                <a:latin typeface="+mj-lt"/>
                <a:ea typeface="+mj-ea"/>
                <a:cs typeface="+mj-cs"/>
              </a:rPr>
              <a:t>NGOs and policy change</a:t>
            </a:r>
          </a:p>
        </p:txBody>
      </p:sp>
      <p:sp>
        <p:nvSpPr>
          <p:cNvPr id="7" name="Text Placeholder 6">
            <a:extLst>
              <a:ext uri="{FF2B5EF4-FFF2-40B4-BE49-F238E27FC236}">
                <a16:creationId xmlns:a16="http://schemas.microsoft.com/office/drawing/2014/main" id="{3763FC98-D7C9-3245-825E-08004E9514B4}"/>
              </a:ext>
            </a:extLst>
          </p:cNvPr>
          <p:cNvSpPr>
            <a:spLocks noGrp="1"/>
          </p:cNvSpPr>
          <p:nvPr>
            <p:ph type="body" idx="1"/>
          </p:nvPr>
        </p:nvSpPr>
        <p:spPr>
          <a:xfrm>
            <a:off x="1285241" y="4582814"/>
            <a:ext cx="7132335" cy="1312657"/>
          </a:xfrm>
        </p:spPr>
        <p:txBody>
          <a:bodyPr vert="horz" lIns="91440" tIns="45720" rIns="91440" bIns="45720" rtlCol="0" anchor="t">
            <a:normAutofit/>
          </a:bodyPr>
          <a:lstStyle/>
          <a:p>
            <a:r>
              <a:rPr lang="en-US" sz="3600" kern="1200" dirty="0" err="1">
                <a:solidFill>
                  <a:schemeClr val="tx1"/>
                </a:solidFill>
                <a:latin typeface="+mn-lt"/>
                <a:ea typeface="+mn-ea"/>
                <a:cs typeface="+mn-cs"/>
              </a:rPr>
              <a:t>Tl,dr</a:t>
            </a:r>
            <a:r>
              <a:rPr lang="en-US" sz="3600" kern="1200" dirty="0">
                <a:solidFill>
                  <a:schemeClr val="tx1"/>
                </a:solidFill>
                <a:latin typeface="+mn-lt"/>
                <a:ea typeface="+mn-ea"/>
                <a:cs typeface="+mn-cs"/>
              </a:rPr>
              <a:t>: it’s complicated. </a:t>
            </a:r>
          </a:p>
        </p:txBody>
      </p:sp>
    </p:spTree>
    <p:extLst>
      <p:ext uri="{BB962C8B-B14F-4D97-AF65-F5344CB8AC3E}">
        <p14:creationId xmlns:p14="http://schemas.microsoft.com/office/powerpoint/2010/main" val="4211294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D499342-6C23-B843-990E-BFAE475AA792}"/>
              </a:ext>
            </a:extLst>
          </p:cNvPr>
          <p:cNvPicPr>
            <a:picLocks noChangeAspect="1"/>
          </p:cNvPicPr>
          <p:nvPr/>
        </p:nvPicPr>
        <p:blipFill>
          <a:blip r:embed="rId2"/>
          <a:stretch>
            <a:fillRect/>
          </a:stretch>
        </p:blipFill>
        <p:spPr>
          <a:xfrm>
            <a:off x="0" y="212705"/>
            <a:ext cx="12192000" cy="6432589"/>
          </a:xfrm>
          <a:prstGeom prst="rect">
            <a:avLst/>
          </a:prstGeom>
        </p:spPr>
      </p:pic>
    </p:spTree>
    <p:extLst>
      <p:ext uri="{BB962C8B-B14F-4D97-AF65-F5344CB8AC3E}">
        <p14:creationId xmlns:p14="http://schemas.microsoft.com/office/powerpoint/2010/main" val="1931357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10FEFF2-93A6-7043-9582-519051E17692}"/>
              </a:ext>
            </a:extLst>
          </p:cNvPr>
          <p:cNvPicPr>
            <a:picLocks noChangeAspect="1"/>
          </p:cNvPicPr>
          <p:nvPr/>
        </p:nvPicPr>
        <p:blipFill rotWithShape="1">
          <a:blip r:embed="rId2"/>
          <a:srcRect l="3729" r="14922" b="-1"/>
          <a:stretch/>
        </p:blipFill>
        <p:spPr>
          <a:xfrm>
            <a:off x="20" y="1282"/>
            <a:ext cx="12191980" cy="6856718"/>
          </a:xfrm>
          <a:prstGeom prst="rect">
            <a:avLst/>
          </a:prstGeom>
        </p:spPr>
      </p:pic>
    </p:spTree>
    <p:extLst>
      <p:ext uri="{BB962C8B-B14F-4D97-AF65-F5344CB8AC3E}">
        <p14:creationId xmlns:p14="http://schemas.microsoft.com/office/powerpoint/2010/main" val="23969461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intheblack.com/-/media/intheblack/allimages/magazine-2016/11-november/mining-feature.jpg">
            <a:extLst>
              <a:ext uri="{FF2B5EF4-FFF2-40B4-BE49-F238E27FC236}">
                <a16:creationId xmlns:a16="http://schemas.microsoft.com/office/drawing/2014/main" id="{6CE09FD0-3E98-0745-9152-50EE95C2D7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661"/>
          <a:stretch/>
        </p:blipFill>
        <p:spPr bwMode="auto">
          <a:xfrm>
            <a:off x="686883" y="0"/>
            <a:ext cx="10818234" cy="608525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A2D8EB1-89AB-AE49-881C-26526D6573CF}"/>
              </a:ext>
            </a:extLst>
          </p:cNvPr>
          <p:cNvSpPr>
            <a:spLocks noGrp="1"/>
          </p:cNvSpPr>
          <p:nvPr>
            <p:ph type="title"/>
          </p:nvPr>
        </p:nvSpPr>
        <p:spPr>
          <a:xfrm>
            <a:off x="523875" y="5317240"/>
            <a:ext cx="11210925" cy="744836"/>
          </a:xfrm>
        </p:spPr>
        <p:txBody>
          <a:bodyPr>
            <a:normAutofit/>
          </a:bodyPr>
          <a:lstStyle/>
          <a:p>
            <a:pPr algn="ctr"/>
            <a:endParaRPr lang="en-US" sz="3600" dirty="0">
              <a:solidFill>
                <a:schemeClr val="tx1">
                  <a:lumMod val="85000"/>
                  <a:lumOff val="15000"/>
                </a:schemeClr>
              </a:solidFill>
            </a:endParaRPr>
          </a:p>
        </p:txBody>
      </p:sp>
      <p:sp>
        <p:nvSpPr>
          <p:cNvPr id="4" name="TextBox 3">
            <a:extLst>
              <a:ext uri="{FF2B5EF4-FFF2-40B4-BE49-F238E27FC236}">
                <a16:creationId xmlns:a16="http://schemas.microsoft.com/office/drawing/2014/main" id="{789B4EEF-904C-754B-97FC-76739D874349}"/>
              </a:ext>
            </a:extLst>
          </p:cNvPr>
          <p:cNvSpPr txBox="1"/>
          <p:nvPr/>
        </p:nvSpPr>
        <p:spPr>
          <a:xfrm>
            <a:off x="412462" y="6211669"/>
            <a:ext cx="10992853" cy="646331"/>
          </a:xfrm>
          <a:prstGeom prst="rect">
            <a:avLst/>
          </a:prstGeom>
          <a:noFill/>
        </p:spPr>
        <p:txBody>
          <a:bodyPr wrap="square" rtlCol="0">
            <a:spAutoFit/>
          </a:bodyPr>
          <a:lstStyle/>
          <a:p>
            <a:pPr>
              <a:spcAft>
                <a:spcPts val="600"/>
              </a:spcAft>
            </a:pPr>
            <a:r>
              <a:rPr lang="en-US" dirty="0"/>
              <a:t>Iron Ore Mine, Western Australia making BHP among top 3 iron ore producers in the world.  The mine planned expansion in 2018 to last thru 2021.</a:t>
            </a:r>
          </a:p>
        </p:txBody>
      </p:sp>
    </p:spTree>
    <p:extLst>
      <p:ext uri="{BB962C8B-B14F-4D97-AF65-F5344CB8AC3E}">
        <p14:creationId xmlns:p14="http://schemas.microsoft.com/office/powerpoint/2010/main" val="2703662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296A26B-5C23-B24E-BF6B-BE4324643EE7}"/>
              </a:ext>
            </a:extLst>
          </p:cNvPr>
          <p:cNvSpPr txBox="1"/>
          <p:nvPr/>
        </p:nvSpPr>
        <p:spPr>
          <a:xfrm>
            <a:off x="9855707" y="290426"/>
            <a:ext cx="2224676" cy="3444447"/>
          </a:xfrm>
          <a:prstGeom prst="rect">
            <a:avLst/>
          </a:prstGeom>
        </p:spPr>
        <p:txBody>
          <a:bodyPr vert="horz" lIns="91440" tIns="45720" rIns="91440" bIns="45720" rtlCol="0" anchor="b">
            <a:normAutofit fontScale="85000" lnSpcReduction="20000"/>
          </a:bodyPr>
          <a:lstStyle/>
          <a:p>
            <a:pPr>
              <a:lnSpc>
                <a:spcPct val="90000"/>
              </a:lnSpc>
              <a:spcBef>
                <a:spcPct val="0"/>
              </a:spcBef>
              <a:spcAft>
                <a:spcPts val="600"/>
              </a:spcAft>
            </a:pPr>
            <a:r>
              <a:rPr lang="en-US" sz="3000" dirty="0">
                <a:latin typeface="+mj-lt"/>
                <a:ea typeface="+mj-ea"/>
                <a:cs typeface="+mj-cs"/>
              </a:rPr>
              <a:t>Environmental Defense</a:t>
            </a:r>
          </a:p>
          <a:p>
            <a:pPr>
              <a:lnSpc>
                <a:spcPct val="90000"/>
              </a:lnSpc>
              <a:spcBef>
                <a:spcPct val="0"/>
              </a:spcBef>
              <a:spcAft>
                <a:spcPts val="600"/>
              </a:spcAft>
            </a:pPr>
            <a:endParaRPr lang="en-US" sz="3000" dirty="0">
              <a:latin typeface="+mj-lt"/>
              <a:ea typeface="+mj-ea"/>
              <a:cs typeface="+mj-cs"/>
            </a:endParaRPr>
          </a:p>
          <a:p>
            <a:pPr>
              <a:lnSpc>
                <a:spcPct val="90000"/>
              </a:lnSpc>
              <a:spcBef>
                <a:spcPct val="0"/>
              </a:spcBef>
              <a:spcAft>
                <a:spcPts val="600"/>
              </a:spcAft>
            </a:pPr>
            <a:r>
              <a:rPr lang="en-US" sz="3000" dirty="0">
                <a:latin typeface="+mj-lt"/>
                <a:ea typeface="+mj-ea"/>
                <a:cs typeface="+mj-cs"/>
              </a:rPr>
              <a:t>Since 1967, their initial strategy? “Sue the bastards” – at the time, a novel approach. </a:t>
            </a:r>
          </a:p>
          <a:p>
            <a:pPr>
              <a:lnSpc>
                <a:spcPct val="90000"/>
              </a:lnSpc>
              <a:spcBef>
                <a:spcPct val="0"/>
              </a:spcBef>
              <a:spcAft>
                <a:spcPts val="600"/>
              </a:spcAft>
            </a:pPr>
            <a:endParaRPr lang="en-US" sz="3000" dirty="0">
              <a:latin typeface="+mj-lt"/>
              <a:ea typeface="+mj-ea"/>
              <a:cs typeface="+mj-cs"/>
            </a:endParaRPr>
          </a:p>
        </p:txBody>
      </p:sp>
      <p:pic>
        <p:nvPicPr>
          <p:cNvPr id="5" name="Picture 4" descr="Graphical user interface&#10;&#10;Description automatically generated">
            <a:extLst>
              <a:ext uri="{FF2B5EF4-FFF2-40B4-BE49-F238E27FC236}">
                <a16:creationId xmlns:a16="http://schemas.microsoft.com/office/drawing/2014/main" id="{4D48F514-A14F-CC44-992C-94E760A715DF}"/>
              </a:ext>
            </a:extLst>
          </p:cNvPr>
          <p:cNvPicPr>
            <a:picLocks noChangeAspect="1"/>
          </p:cNvPicPr>
          <p:nvPr/>
        </p:nvPicPr>
        <p:blipFill>
          <a:blip r:embed="rId3"/>
          <a:stretch>
            <a:fillRect/>
          </a:stretch>
        </p:blipFill>
        <p:spPr>
          <a:xfrm>
            <a:off x="4509191" y="2582866"/>
            <a:ext cx="4840871" cy="3744533"/>
          </a:xfrm>
          <a:prstGeom prst="rect">
            <a:avLst/>
          </a:prstGeom>
        </p:spPr>
      </p:pic>
      <p:pic>
        <p:nvPicPr>
          <p:cNvPr id="7" name="Picture 6" descr="Graphical user interface, application&#10;&#10;Description automatically generated">
            <a:extLst>
              <a:ext uri="{FF2B5EF4-FFF2-40B4-BE49-F238E27FC236}">
                <a16:creationId xmlns:a16="http://schemas.microsoft.com/office/drawing/2014/main" id="{47193F0B-DCDD-6345-8721-FE344327B6E2}"/>
              </a:ext>
            </a:extLst>
          </p:cNvPr>
          <p:cNvPicPr>
            <a:picLocks noChangeAspect="1"/>
          </p:cNvPicPr>
          <p:nvPr/>
        </p:nvPicPr>
        <p:blipFill>
          <a:blip r:embed="rId4"/>
          <a:stretch>
            <a:fillRect/>
          </a:stretch>
        </p:blipFill>
        <p:spPr>
          <a:xfrm>
            <a:off x="4716839" y="98852"/>
            <a:ext cx="4854262" cy="2304016"/>
          </a:xfrm>
          <a:prstGeom prst="rect">
            <a:avLst/>
          </a:prstGeom>
        </p:spPr>
      </p:pic>
      <p:pic>
        <p:nvPicPr>
          <p:cNvPr id="10" name="Picture 9" descr="Graphical user interface, text, application&#10;&#10;Description automatically generated">
            <a:extLst>
              <a:ext uri="{FF2B5EF4-FFF2-40B4-BE49-F238E27FC236}">
                <a16:creationId xmlns:a16="http://schemas.microsoft.com/office/drawing/2014/main" id="{8C6602E2-ECE8-6147-B465-2D2A127ABF34}"/>
              </a:ext>
            </a:extLst>
          </p:cNvPr>
          <p:cNvPicPr>
            <a:picLocks noChangeAspect="1"/>
          </p:cNvPicPr>
          <p:nvPr/>
        </p:nvPicPr>
        <p:blipFill>
          <a:blip r:embed="rId5"/>
          <a:stretch>
            <a:fillRect/>
          </a:stretch>
        </p:blipFill>
        <p:spPr>
          <a:xfrm>
            <a:off x="0" y="305873"/>
            <a:ext cx="4120291" cy="6552127"/>
          </a:xfrm>
          <a:prstGeom prst="rect">
            <a:avLst/>
          </a:prstGeom>
        </p:spPr>
      </p:pic>
    </p:spTree>
    <p:extLst>
      <p:ext uri="{BB962C8B-B14F-4D97-AF65-F5344CB8AC3E}">
        <p14:creationId xmlns:p14="http://schemas.microsoft.com/office/powerpoint/2010/main" val="34705231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0E8443-5220-2341-8ADD-FA55F7C4B3D1}"/>
              </a:ext>
            </a:extLst>
          </p:cNvPr>
          <p:cNvPicPr>
            <a:picLocks noChangeAspect="1"/>
          </p:cNvPicPr>
          <p:nvPr/>
        </p:nvPicPr>
        <p:blipFill>
          <a:blip r:embed="rId3"/>
          <a:stretch>
            <a:fillRect/>
          </a:stretch>
        </p:blipFill>
        <p:spPr>
          <a:xfrm>
            <a:off x="3328022" y="0"/>
            <a:ext cx="6835366" cy="6858000"/>
          </a:xfrm>
          <a:prstGeom prst="rect">
            <a:avLst/>
          </a:prstGeom>
        </p:spPr>
      </p:pic>
      <p:sp>
        <p:nvSpPr>
          <p:cNvPr id="4" name="TextBox 3">
            <a:extLst>
              <a:ext uri="{FF2B5EF4-FFF2-40B4-BE49-F238E27FC236}">
                <a16:creationId xmlns:a16="http://schemas.microsoft.com/office/drawing/2014/main" id="{52135ACA-FDC4-E843-BAA2-99D4FAFEB392}"/>
              </a:ext>
            </a:extLst>
          </p:cNvPr>
          <p:cNvSpPr txBox="1"/>
          <p:nvPr/>
        </p:nvSpPr>
        <p:spPr>
          <a:xfrm>
            <a:off x="360947" y="842211"/>
            <a:ext cx="2574758" cy="584775"/>
          </a:xfrm>
          <a:prstGeom prst="rect">
            <a:avLst/>
          </a:prstGeom>
          <a:noFill/>
        </p:spPr>
        <p:txBody>
          <a:bodyPr wrap="square" rtlCol="0">
            <a:spAutoFit/>
          </a:bodyPr>
          <a:lstStyle/>
          <a:p>
            <a:r>
              <a:rPr lang="en-US" sz="3200" dirty="0"/>
              <a:t>EDF Finances</a:t>
            </a:r>
            <a:endParaRPr lang="en-US" dirty="0"/>
          </a:p>
        </p:txBody>
      </p:sp>
    </p:spTree>
    <p:extLst>
      <p:ext uri="{BB962C8B-B14F-4D97-AF65-F5344CB8AC3E}">
        <p14:creationId xmlns:p14="http://schemas.microsoft.com/office/powerpoint/2010/main" val="3558181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ext&#10;&#10;Description automatically generated">
            <a:extLst>
              <a:ext uri="{FF2B5EF4-FFF2-40B4-BE49-F238E27FC236}">
                <a16:creationId xmlns:a16="http://schemas.microsoft.com/office/drawing/2014/main" id="{1F0271BA-29DC-FA4D-BEA5-CEF5A64E9F6C}"/>
              </a:ext>
            </a:extLst>
          </p:cNvPr>
          <p:cNvPicPr>
            <a:picLocks noChangeAspect="1"/>
          </p:cNvPicPr>
          <p:nvPr/>
        </p:nvPicPr>
        <p:blipFill>
          <a:blip r:embed="rId2"/>
          <a:stretch>
            <a:fillRect/>
          </a:stretch>
        </p:blipFill>
        <p:spPr>
          <a:xfrm>
            <a:off x="278674" y="5451274"/>
            <a:ext cx="8356600" cy="1320800"/>
          </a:xfrm>
          <a:prstGeom prst="rect">
            <a:avLst/>
          </a:prstGeom>
        </p:spPr>
      </p:pic>
      <p:pic>
        <p:nvPicPr>
          <p:cNvPr id="11" name="Picture 10" descr="Graphical user interface, application&#10;&#10;Description automatically generated">
            <a:extLst>
              <a:ext uri="{FF2B5EF4-FFF2-40B4-BE49-F238E27FC236}">
                <a16:creationId xmlns:a16="http://schemas.microsoft.com/office/drawing/2014/main" id="{120B8DBA-C8D2-F740-9DCD-B49B97475B62}"/>
              </a:ext>
            </a:extLst>
          </p:cNvPr>
          <p:cNvPicPr>
            <a:picLocks noChangeAspect="1"/>
          </p:cNvPicPr>
          <p:nvPr/>
        </p:nvPicPr>
        <p:blipFill>
          <a:blip r:embed="rId3"/>
          <a:stretch>
            <a:fillRect/>
          </a:stretch>
        </p:blipFill>
        <p:spPr>
          <a:xfrm>
            <a:off x="0" y="429074"/>
            <a:ext cx="9627326" cy="4575110"/>
          </a:xfrm>
          <a:prstGeom prst="rect">
            <a:avLst/>
          </a:prstGeom>
        </p:spPr>
      </p:pic>
      <p:pic>
        <p:nvPicPr>
          <p:cNvPr id="3" name="Picture 2" descr="Graphical user interface, text, application, Teams&#10;&#10;Description automatically generated">
            <a:extLst>
              <a:ext uri="{FF2B5EF4-FFF2-40B4-BE49-F238E27FC236}">
                <a16:creationId xmlns:a16="http://schemas.microsoft.com/office/drawing/2014/main" id="{6FC08479-873D-C84D-9A2E-450439EA7533}"/>
              </a:ext>
            </a:extLst>
          </p:cNvPr>
          <p:cNvPicPr>
            <a:picLocks noChangeAspect="1"/>
          </p:cNvPicPr>
          <p:nvPr/>
        </p:nvPicPr>
        <p:blipFill>
          <a:blip r:embed="rId4"/>
          <a:stretch>
            <a:fillRect/>
          </a:stretch>
        </p:blipFill>
        <p:spPr>
          <a:xfrm>
            <a:off x="8841707" y="2716629"/>
            <a:ext cx="3071619" cy="4076173"/>
          </a:xfrm>
          <a:prstGeom prst="rect">
            <a:avLst/>
          </a:prstGeom>
        </p:spPr>
      </p:pic>
    </p:spTree>
    <p:extLst>
      <p:ext uri="{BB962C8B-B14F-4D97-AF65-F5344CB8AC3E}">
        <p14:creationId xmlns:p14="http://schemas.microsoft.com/office/powerpoint/2010/main" val="38184727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68B2D43-24C6-8440-800A-FDEB0BE36090}"/>
              </a:ext>
            </a:extLst>
          </p:cNvPr>
          <p:cNvPicPr>
            <a:picLocks noChangeAspect="1"/>
          </p:cNvPicPr>
          <p:nvPr/>
        </p:nvPicPr>
        <p:blipFill>
          <a:blip r:embed="rId3"/>
          <a:stretch>
            <a:fillRect/>
          </a:stretch>
        </p:blipFill>
        <p:spPr>
          <a:xfrm>
            <a:off x="2625400" y="0"/>
            <a:ext cx="6941199" cy="6858000"/>
          </a:xfrm>
          <a:prstGeom prst="rect">
            <a:avLst/>
          </a:prstGeom>
        </p:spPr>
      </p:pic>
    </p:spTree>
    <p:extLst>
      <p:ext uri="{BB962C8B-B14F-4D97-AF65-F5344CB8AC3E}">
        <p14:creationId xmlns:p14="http://schemas.microsoft.com/office/powerpoint/2010/main" val="38444837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18DC49E1-43B8-1941-B45E-4B57B2CEE97B}"/>
              </a:ext>
            </a:extLst>
          </p:cNvPr>
          <p:cNvPicPr>
            <a:picLocks noChangeAspect="1"/>
          </p:cNvPicPr>
          <p:nvPr/>
        </p:nvPicPr>
        <p:blipFill>
          <a:blip r:embed="rId3"/>
          <a:stretch>
            <a:fillRect/>
          </a:stretch>
        </p:blipFill>
        <p:spPr>
          <a:xfrm>
            <a:off x="-1" y="0"/>
            <a:ext cx="11770273" cy="6518366"/>
          </a:xfrm>
          <a:prstGeom prst="rect">
            <a:avLst/>
          </a:prstGeom>
        </p:spPr>
      </p:pic>
      <p:pic>
        <p:nvPicPr>
          <p:cNvPr id="3" name="Picture 2" descr="Graphical user interface, text, application&#10;&#10;Description automatically generated">
            <a:extLst>
              <a:ext uri="{FF2B5EF4-FFF2-40B4-BE49-F238E27FC236}">
                <a16:creationId xmlns:a16="http://schemas.microsoft.com/office/drawing/2014/main" id="{2F6ACAA5-E42F-D247-BBAB-9CBF0D31150F}"/>
              </a:ext>
            </a:extLst>
          </p:cNvPr>
          <p:cNvPicPr>
            <a:picLocks noChangeAspect="1"/>
          </p:cNvPicPr>
          <p:nvPr/>
        </p:nvPicPr>
        <p:blipFill>
          <a:blip r:embed="rId4"/>
          <a:stretch>
            <a:fillRect/>
          </a:stretch>
        </p:blipFill>
        <p:spPr>
          <a:xfrm>
            <a:off x="7292936" y="5103043"/>
            <a:ext cx="4672641" cy="1754957"/>
          </a:xfrm>
          <a:prstGeom prst="rect">
            <a:avLst/>
          </a:prstGeom>
        </p:spPr>
      </p:pic>
    </p:spTree>
    <p:extLst>
      <p:ext uri="{BB962C8B-B14F-4D97-AF65-F5344CB8AC3E}">
        <p14:creationId xmlns:p14="http://schemas.microsoft.com/office/powerpoint/2010/main" val="21578035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17A7F34E-D418-47E2-9F86-2C45BBC312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ight Triangle 11">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Graphical user interface, text, application&#10;&#10;Description automatically generated">
            <a:extLst>
              <a:ext uri="{FF2B5EF4-FFF2-40B4-BE49-F238E27FC236}">
                <a16:creationId xmlns:a16="http://schemas.microsoft.com/office/drawing/2014/main" id="{253F92AD-51FB-C743-B771-01ADECEED30B}"/>
              </a:ext>
            </a:extLst>
          </p:cNvPr>
          <p:cNvPicPr>
            <a:picLocks noChangeAspect="1"/>
          </p:cNvPicPr>
          <p:nvPr/>
        </p:nvPicPr>
        <p:blipFill>
          <a:blip r:embed="rId2"/>
          <a:stretch>
            <a:fillRect/>
          </a:stretch>
        </p:blipFill>
        <p:spPr>
          <a:xfrm>
            <a:off x="2714763" y="1079638"/>
            <a:ext cx="7746709" cy="4512457"/>
          </a:xfrm>
          <a:prstGeom prst="rect">
            <a:avLst/>
          </a:prstGeom>
        </p:spPr>
      </p:pic>
    </p:spTree>
    <p:extLst>
      <p:ext uri="{BB962C8B-B14F-4D97-AF65-F5344CB8AC3E}">
        <p14:creationId xmlns:p14="http://schemas.microsoft.com/office/powerpoint/2010/main" val="396063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A989-FBFF-1741-B6F6-8169B83FE050}"/>
              </a:ext>
            </a:extLst>
          </p:cNvPr>
          <p:cNvSpPr>
            <a:spLocks noGrp="1"/>
          </p:cNvSpPr>
          <p:nvPr>
            <p:ph type="title"/>
          </p:nvPr>
        </p:nvSpPr>
        <p:spPr>
          <a:xfrm>
            <a:off x="1653363" y="365760"/>
            <a:ext cx="9367203" cy="1188720"/>
          </a:xfrm>
        </p:spPr>
        <p:txBody>
          <a:bodyPr>
            <a:normAutofit/>
          </a:bodyPr>
          <a:lstStyle/>
          <a:p>
            <a:r>
              <a:rPr lang="en-US" dirty="0"/>
              <a:t>The institutionalization of activism</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C894B4C1-5A9E-C146-8A19-A2002F4EB6A2}"/>
              </a:ext>
            </a:extLst>
          </p:cNvPr>
          <p:cNvSpPr>
            <a:spLocks noGrp="1"/>
          </p:cNvSpPr>
          <p:nvPr>
            <p:ph idx="1"/>
          </p:nvPr>
        </p:nvSpPr>
        <p:spPr>
          <a:xfrm>
            <a:off x="1653363" y="2176272"/>
            <a:ext cx="9367204" cy="4041648"/>
          </a:xfrm>
        </p:spPr>
        <p:txBody>
          <a:bodyPr anchor="t">
            <a:normAutofit/>
          </a:bodyPr>
          <a:lstStyle/>
          <a:p>
            <a:r>
              <a:rPr lang="en-US" sz="2400"/>
              <a:t>Big budgets (see, e.g. EDF)</a:t>
            </a:r>
          </a:p>
          <a:p>
            <a:r>
              <a:rPr lang="en-US" sz="2400"/>
              <a:t>Increased funding from corporations and family foundations</a:t>
            </a:r>
          </a:p>
          <a:p>
            <a:pPr lvl="1"/>
            <a:r>
              <a:rPr lang="en-US" dirty="0"/>
              <a:t>And competition for that $$</a:t>
            </a:r>
          </a:p>
          <a:p>
            <a:r>
              <a:rPr lang="en-US" sz="2400"/>
              <a:t>Brand differentiation as a way to please external audiences, gain funding. </a:t>
            </a:r>
          </a:p>
          <a:p>
            <a:r>
              <a:rPr lang="en-US" sz="2400"/>
              <a:t>The nonprofit industrial complex: “quit dissent and institutionalize corporatist values”</a:t>
            </a:r>
          </a:p>
          <a:p>
            <a:r>
              <a:rPr lang="en-US" sz="2400"/>
              <a:t>A comfortable career saving the world</a:t>
            </a:r>
          </a:p>
        </p:txBody>
      </p:sp>
    </p:spTree>
    <p:extLst>
      <p:ext uri="{BB962C8B-B14F-4D97-AF65-F5344CB8AC3E}">
        <p14:creationId xmlns:p14="http://schemas.microsoft.com/office/powerpoint/2010/main" val="21586288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85240" y="1050595"/>
            <a:ext cx="8074815" cy="1618489"/>
          </a:xfrm>
        </p:spPr>
        <p:txBody>
          <a:bodyPr anchor="ctr">
            <a:normAutofit/>
          </a:bodyPr>
          <a:lstStyle/>
          <a:p>
            <a:r>
              <a:rPr lang="en-US" sz="5600"/>
              <a:t>The result? Vanilla victories</a:t>
            </a:r>
          </a:p>
        </p:txBody>
      </p:sp>
      <p:sp>
        <p:nvSpPr>
          <p:cNvPr id="3" name="Content Placeholder 2"/>
          <p:cNvSpPr>
            <a:spLocks noGrp="1"/>
          </p:cNvSpPr>
          <p:nvPr>
            <p:ph idx="1"/>
          </p:nvPr>
        </p:nvSpPr>
        <p:spPr>
          <a:xfrm>
            <a:off x="1173164" y="2669084"/>
            <a:ext cx="8074815" cy="2800395"/>
          </a:xfrm>
        </p:spPr>
        <p:txBody>
          <a:bodyPr anchor="t">
            <a:normAutofit/>
          </a:bodyPr>
          <a:lstStyle/>
          <a:p>
            <a:r>
              <a:rPr lang="en-US" sz="2000" dirty="0"/>
              <a:t>Establish authority to become politically salient</a:t>
            </a:r>
          </a:p>
          <a:p>
            <a:r>
              <a:rPr lang="en-US" sz="2000" dirty="0"/>
              <a:t>Maintain political salience and authority by pleasing multiple stakeholders: everyone likes the flavor vanilla!</a:t>
            </a:r>
          </a:p>
          <a:p>
            <a:r>
              <a:rPr lang="en-US" sz="2000" dirty="0"/>
              <a:t>Make strategic choices about targets – pick battles you can win</a:t>
            </a:r>
          </a:p>
          <a:p>
            <a:r>
              <a:rPr lang="en-US" sz="2000" dirty="0"/>
              <a:t>Ultimately, if you want to be a </a:t>
            </a:r>
            <a:r>
              <a:rPr lang="en-US" sz="2000" i="1" dirty="0"/>
              <a:t>leading </a:t>
            </a:r>
            <a:r>
              <a:rPr lang="en-US" sz="2000" dirty="0"/>
              <a:t>INGO, then your best bet is vanilla victories</a:t>
            </a:r>
          </a:p>
          <a:p>
            <a:pPr lvl="1"/>
            <a:r>
              <a:rPr lang="en-US" sz="2000" dirty="0"/>
              <a:t>“Environmentalists failure to achieve more is because they…accept incremental progress.”  (Nordhaus and </a:t>
            </a:r>
            <a:r>
              <a:rPr lang="en-US" sz="2000" dirty="0" err="1"/>
              <a:t>Shellenberger</a:t>
            </a:r>
            <a:r>
              <a:rPr lang="en-US" sz="2000" dirty="0"/>
              <a:t>)</a:t>
            </a:r>
          </a:p>
          <a:p>
            <a:pPr lvl="1"/>
            <a:endParaRPr lang="en-US" sz="2000" b="1" dirty="0"/>
          </a:p>
        </p:txBody>
      </p:sp>
    </p:spTree>
    <p:extLst>
      <p:ext uri="{BB962C8B-B14F-4D97-AF65-F5344CB8AC3E}">
        <p14:creationId xmlns:p14="http://schemas.microsoft.com/office/powerpoint/2010/main" val="4179563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8B23B-808B-E847-B429-D56687E18168}"/>
              </a:ext>
            </a:extLst>
          </p:cNvPr>
          <p:cNvSpPr>
            <a:spLocks noGrp="1"/>
          </p:cNvSpPr>
          <p:nvPr>
            <p:ph type="title"/>
          </p:nvPr>
        </p:nvSpPr>
        <p:spPr>
          <a:xfrm>
            <a:off x="804672" y="4007335"/>
            <a:ext cx="6455833" cy="1497998"/>
          </a:xfrm>
        </p:spPr>
        <p:txBody>
          <a:bodyPr vert="horz" lIns="91440" tIns="45720" rIns="91440" bIns="45720" rtlCol="0" anchor="t">
            <a:normAutofit/>
          </a:bodyPr>
          <a:lstStyle/>
          <a:p>
            <a:r>
              <a:rPr lang="en-US" sz="4800" kern="1200">
                <a:solidFill>
                  <a:schemeClr val="tx1"/>
                </a:solidFill>
                <a:latin typeface="+mj-lt"/>
                <a:ea typeface="+mj-ea"/>
                <a:cs typeface="+mj-cs"/>
              </a:rPr>
              <a:t>What’s the alternative? </a:t>
            </a:r>
          </a:p>
        </p:txBody>
      </p:sp>
      <p:pic>
        <p:nvPicPr>
          <p:cNvPr id="1028" name="Picture 4" descr="Image result for occupy movement">
            <a:extLst>
              <a:ext uri="{FF2B5EF4-FFF2-40B4-BE49-F238E27FC236}">
                <a16:creationId xmlns:a16="http://schemas.microsoft.com/office/drawing/2014/main" id="{D8BCF306-963F-C44F-9AFD-381D35A2E6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776" r="12997" b="-2"/>
          <a:stretch/>
        </p:blipFill>
        <p:spPr bwMode="auto">
          <a:xfrm>
            <a:off x="3639395" y="10"/>
            <a:ext cx="4023360" cy="2980230"/>
          </a:xfrm>
          <a:custGeom>
            <a:avLst/>
            <a:gdLst/>
            <a:ahLst/>
            <a:cxnLst/>
            <a:rect l="l" t="t" r="r" b="b"/>
            <a:pathLst>
              <a:path w="4023360" h="2980240">
                <a:moveTo>
                  <a:pt x="248676" y="0"/>
                </a:moveTo>
                <a:lnTo>
                  <a:pt x="3774684" y="0"/>
                </a:lnTo>
                <a:lnTo>
                  <a:pt x="3780561" y="9674"/>
                </a:lnTo>
                <a:cubicBezTo>
                  <a:pt x="3935405" y="294716"/>
                  <a:pt x="4023360" y="621366"/>
                  <a:pt x="4023360" y="968560"/>
                </a:cubicBezTo>
                <a:cubicBezTo>
                  <a:pt x="4023360" y="2079580"/>
                  <a:pt x="3122700" y="2980240"/>
                  <a:pt x="2011680" y="2980240"/>
                </a:cubicBezTo>
                <a:cubicBezTo>
                  <a:pt x="900660" y="2980240"/>
                  <a:pt x="0" y="2079580"/>
                  <a:pt x="0" y="968560"/>
                </a:cubicBezTo>
                <a:cubicBezTo>
                  <a:pt x="0" y="621366"/>
                  <a:pt x="87955" y="294716"/>
                  <a:pt x="242799" y="9674"/>
                </a:cubicBezTo>
                <a:close/>
              </a:path>
            </a:pathLst>
          </a:custGeom>
          <a:noFill/>
          <a:extLst>
            <a:ext uri="{909E8E84-426E-40DD-AFC4-6F175D3DCCD1}">
              <a14:hiddenFill xmlns:a14="http://schemas.microsoft.com/office/drawing/2010/main">
                <a:solidFill>
                  <a:srgbClr val="FFFFFF"/>
                </a:solidFill>
              </a14:hiddenFill>
            </a:ext>
          </a:extLst>
        </p:spPr>
      </p:pic>
      <p:pic>
        <p:nvPicPr>
          <p:cNvPr id="1030" name="Picture 6" descr="Image result for climate strike">
            <a:extLst>
              <a:ext uri="{FF2B5EF4-FFF2-40B4-BE49-F238E27FC236}">
                <a16:creationId xmlns:a16="http://schemas.microsoft.com/office/drawing/2014/main" id="{17A2F3E1-9FB7-CC4A-B7E6-8D61EDEF1C7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225" r="10397"/>
          <a:stretch/>
        </p:blipFill>
        <p:spPr bwMode="auto">
          <a:xfrm>
            <a:off x="7816897" y="1584494"/>
            <a:ext cx="4375105" cy="5273507"/>
          </a:xfrm>
          <a:custGeom>
            <a:avLst/>
            <a:gdLst/>
            <a:ahLst/>
            <a:cxnLst/>
            <a:rect l="l" t="t" r="r" b="b"/>
            <a:pathLst>
              <a:path w="4375105" h="5273507">
                <a:moveTo>
                  <a:pt x="2921508" y="0"/>
                </a:moveTo>
                <a:cubicBezTo>
                  <a:pt x="3425728" y="0"/>
                  <a:pt x="3900114" y="127735"/>
                  <a:pt x="4314072" y="352611"/>
                </a:cubicBezTo>
                <a:lnTo>
                  <a:pt x="4375105" y="389689"/>
                </a:lnTo>
                <a:lnTo>
                  <a:pt x="4375105" y="5273507"/>
                </a:lnTo>
                <a:lnTo>
                  <a:pt x="1193705" y="5273507"/>
                </a:lnTo>
                <a:lnTo>
                  <a:pt x="1063158" y="5175886"/>
                </a:lnTo>
                <a:cubicBezTo>
                  <a:pt x="413861" y="4640038"/>
                  <a:pt x="0" y="3829104"/>
                  <a:pt x="0" y="2921508"/>
                </a:cubicBezTo>
                <a:cubicBezTo>
                  <a:pt x="0" y="1308004"/>
                  <a:pt x="1308004" y="0"/>
                  <a:pt x="2921508"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36894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Triangle 12">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Graphical user interface, website&#10;&#10;Description automatically generated">
            <a:extLst>
              <a:ext uri="{FF2B5EF4-FFF2-40B4-BE49-F238E27FC236}">
                <a16:creationId xmlns:a16="http://schemas.microsoft.com/office/drawing/2014/main" id="{0782C266-1211-5E4D-8BCA-7A545C7A2D4F}"/>
              </a:ext>
            </a:extLst>
          </p:cNvPr>
          <p:cNvPicPr>
            <a:picLocks noChangeAspect="1"/>
          </p:cNvPicPr>
          <p:nvPr/>
        </p:nvPicPr>
        <p:blipFill>
          <a:blip r:embed="rId2"/>
          <a:stretch>
            <a:fillRect/>
          </a:stretch>
        </p:blipFill>
        <p:spPr>
          <a:xfrm>
            <a:off x="962164" y="1010140"/>
            <a:ext cx="6249052" cy="4796146"/>
          </a:xfrm>
          <a:prstGeom prst="rect">
            <a:avLst/>
          </a:prstGeom>
        </p:spPr>
      </p:pic>
      <p:pic>
        <p:nvPicPr>
          <p:cNvPr id="4" name="Picture 3" descr="Graphical user interface, website&#10;&#10;Description automatically generated">
            <a:extLst>
              <a:ext uri="{FF2B5EF4-FFF2-40B4-BE49-F238E27FC236}">
                <a16:creationId xmlns:a16="http://schemas.microsoft.com/office/drawing/2014/main" id="{070FFEA8-FB54-AF45-83C1-BF5EBEF11327}"/>
              </a:ext>
            </a:extLst>
          </p:cNvPr>
          <p:cNvPicPr>
            <a:picLocks noChangeAspect="1"/>
          </p:cNvPicPr>
          <p:nvPr/>
        </p:nvPicPr>
        <p:blipFill>
          <a:blip r:embed="rId3"/>
          <a:stretch>
            <a:fillRect/>
          </a:stretch>
        </p:blipFill>
        <p:spPr>
          <a:xfrm>
            <a:off x="7934765" y="918546"/>
            <a:ext cx="2411015" cy="3291488"/>
          </a:xfrm>
          <a:prstGeom prst="rect">
            <a:avLst/>
          </a:prstGeom>
        </p:spPr>
      </p:pic>
    </p:spTree>
    <p:extLst>
      <p:ext uri="{BB962C8B-B14F-4D97-AF65-F5344CB8AC3E}">
        <p14:creationId xmlns:p14="http://schemas.microsoft.com/office/powerpoint/2010/main" val="30073980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lexandria Ocasio-Cortez Joins Environmental Activists in Protest at  Democratic Leader Nancy Pelosi's Office">
            <a:extLst>
              <a:ext uri="{FF2B5EF4-FFF2-40B4-BE49-F238E27FC236}">
                <a16:creationId xmlns:a16="http://schemas.microsoft.com/office/drawing/2014/main" id="{C1DD560A-2DAE-0545-8215-E086585CBF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0"/>
            <a:ext cx="121920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85526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85240" y="1050595"/>
            <a:ext cx="8074815" cy="1618489"/>
          </a:xfrm>
        </p:spPr>
        <p:txBody>
          <a:bodyPr anchor="ctr">
            <a:normAutofit/>
          </a:bodyPr>
          <a:lstStyle/>
          <a:p>
            <a:r>
              <a:rPr lang="en-US" sz="5000"/>
              <a:t>Movements vs. Organizations</a:t>
            </a:r>
          </a:p>
        </p:txBody>
      </p:sp>
      <p:sp>
        <p:nvSpPr>
          <p:cNvPr id="3" name="Content Placeholder 2"/>
          <p:cNvSpPr>
            <a:spLocks noGrp="1"/>
          </p:cNvSpPr>
          <p:nvPr>
            <p:ph idx="1"/>
          </p:nvPr>
        </p:nvSpPr>
        <p:spPr>
          <a:xfrm>
            <a:off x="1285240" y="2969469"/>
            <a:ext cx="8074815" cy="2800395"/>
          </a:xfrm>
        </p:spPr>
        <p:txBody>
          <a:bodyPr anchor="t">
            <a:normAutofit/>
          </a:bodyPr>
          <a:lstStyle/>
          <a:p>
            <a:pPr marL="0" indent="0">
              <a:buNone/>
            </a:pPr>
            <a:r>
              <a:rPr lang="en-US" sz="2400" b="1"/>
              <a:t>Movements : Organizations :: Politics : policy</a:t>
            </a:r>
          </a:p>
          <a:p>
            <a:r>
              <a:rPr lang="en-US" sz="2400"/>
              <a:t>Decarbonization vs. Carbon pricing</a:t>
            </a:r>
          </a:p>
          <a:p>
            <a:r>
              <a:rPr lang="en-US" sz="2400"/>
              <a:t>Public health vs Pollution controls  </a:t>
            </a:r>
          </a:p>
          <a:p>
            <a:pPr marL="0" indent="0">
              <a:buNone/>
            </a:pPr>
            <a:endParaRPr lang="en-US" sz="2400"/>
          </a:p>
          <a:p>
            <a:endParaRPr lang="en-US" sz="2400"/>
          </a:p>
          <a:p>
            <a:endParaRPr lang="en-US" sz="2400"/>
          </a:p>
        </p:txBody>
      </p:sp>
    </p:spTree>
    <p:extLst>
      <p:ext uri="{BB962C8B-B14F-4D97-AF65-F5344CB8AC3E}">
        <p14:creationId xmlns:p14="http://schemas.microsoft.com/office/powerpoint/2010/main" val="36167878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85240" y="1050595"/>
            <a:ext cx="8074815" cy="1618489"/>
          </a:xfrm>
        </p:spPr>
        <p:txBody>
          <a:bodyPr anchor="ctr">
            <a:normAutofit/>
          </a:bodyPr>
          <a:lstStyle/>
          <a:p>
            <a:r>
              <a:rPr lang="en-US" sz="7200"/>
              <a:t>Recap…</a:t>
            </a:r>
          </a:p>
        </p:txBody>
      </p:sp>
      <p:sp>
        <p:nvSpPr>
          <p:cNvPr id="3" name="Content Placeholder 2"/>
          <p:cNvSpPr>
            <a:spLocks noGrp="1"/>
          </p:cNvSpPr>
          <p:nvPr>
            <p:ph idx="1"/>
          </p:nvPr>
        </p:nvSpPr>
        <p:spPr>
          <a:xfrm>
            <a:off x="1285240" y="2969469"/>
            <a:ext cx="8074815" cy="2800395"/>
          </a:xfrm>
        </p:spPr>
        <p:txBody>
          <a:bodyPr anchor="t">
            <a:normAutofit/>
          </a:bodyPr>
          <a:lstStyle/>
          <a:p>
            <a:r>
              <a:rPr lang="en-US" sz="1900"/>
              <a:t>One role for NGOs is as part of the intergovernmental process. </a:t>
            </a:r>
          </a:p>
          <a:p>
            <a:pPr lvl="1"/>
            <a:r>
              <a:rPr lang="en-US" sz="1900"/>
              <a:t>Their involvement is approved by states, and as a result, their job is to help states in the multilateral process.</a:t>
            </a:r>
          </a:p>
          <a:p>
            <a:r>
              <a:rPr lang="en-US" sz="1900"/>
              <a:t>Leading NGOs have to work hard to create their authority, and once they do so, they’re constrained as to what they can do / propose w/o jeopardizing that authority and relevance. </a:t>
            </a:r>
          </a:p>
          <a:p>
            <a:r>
              <a:rPr lang="en-US" sz="1900"/>
              <a:t>But there is a much more more expansive view – NGOs as drivers of cultural change, reinventing the way we think about the environment, changing norms and discourse.</a:t>
            </a:r>
          </a:p>
          <a:p>
            <a:pPr marL="0" indent="0">
              <a:buNone/>
            </a:pPr>
            <a:endParaRPr lang="en-US" sz="1900"/>
          </a:p>
        </p:txBody>
      </p:sp>
    </p:spTree>
    <p:extLst>
      <p:ext uri="{BB962C8B-B14F-4D97-AF65-F5344CB8AC3E}">
        <p14:creationId xmlns:p14="http://schemas.microsoft.com/office/powerpoint/2010/main" val="6469387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85240" y="1050595"/>
            <a:ext cx="8074815" cy="1618489"/>
          </a:xfrm>
        </p:spPr>
        <p:txBody>
          <a:bodyPr anchor="ctr">
            <a:normAutofit/>
          </a:bodyPr>
          <a:lstStyle/>
          <a:p>
            <a:r>
              <a:rPr lang="en-US" sz="7200"/>
              <a:t>Recap 	</a:t>
            </a:r>
          </a:p>
        </p:txBody>
      </p:sp>
      <p:sp>
        <p:nvSpPr>
          <p:cNvPr id="3" name="Content Placeholder 2"/>
          <p:cNvSpPr>
            <a:spLocks noGrp="1"/>
          </p:cNvSpPr>
          <p:nvPr>
            <p:ph idx="1"/>
          </p:nvPr>
        </p:nvSpPr>
        <p:spPr>
          <a:xfrm>
            <a:off x="1285240" y="2969469"/>
            <a:ext cx="8074815" cy="2800395"/>
          </a:xfrm>
        </p:spPr>
        <p:txBody>
          <a:bodyPr anchor="t">
            <a:normAutofit/>
          </a:bodyPr>
          <a:lstStyle/>
          <a:p>
            <a:r>
              <a:rPr lang="en-US" sz="2400"/>
              <a:t>While movements may address some of the shortcomings and centrist tendencies of organizations, they have their own problems – both with structure </a:t>
            </a:r>
            <a:r>
              <a:rPr lang="en-US" sz="2400" i="1"/>
              <a:t>and </a:t>
            </a:r>
            <a:r>
              <a:rPr lang="en-US" sz="2400"/>
              <a:t>with efficacy. </a:t>
            </a:r>
          </a:p>
          <a:p>
            <a:r>
              <a:rPr lang="en-US" sz="2400"/>
              <a:t>Bottom line?  </a:t>
            </a:r>
            <a:r>
              <a:rPr lang="en-US" sz="2400" b="1"/>
              <a:t>Political change is HARD.  </a:t>
            </a:r>
            <a:endParaRPr lang="en-US" sz="2400"/>
          </a:p>
        </p:txBody>
      </p:sp>
    </p:spTree>
    <p:extLst>
      <p:ext uri="{BB962C8B-B14F-4D97-AF65-F5344CB8AC3E}">
        <p14:creationId xmlns:p14="http://schemas.microsoft.com/office/powerpoint/2010/main" val="19042765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TotalTime>
  <Words>1098</Words>
  <Application>Microsoft Macintosh PowerPoint</Application>
  <PresentationFormat>Widescreen</PresentationFormat>
  <Paragraphs>116</Paragraphs>
  <Slides>31</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Calibri Light</vt:lpstr>
      <vt:lpstr>Office Theme</vt:lpstr>
      <vt:lpstr>Civil Society in Global Environmental Politics</vt:lpstr>
      <vt:lpstr>Outline </vt:lpstr>
      <vt:lpstr>Civil society – some terms</vt:lpstr>
      <vt:lpstr>NGOs in the UN system</vt:lpstr>
      <vt:lpstr>NGOs in the UN</vt:lpstr>
      <vt:lpstr>What do they do? </vt:lpstr>
      <vt:lpstr>PowerPoint Presentation</vt:lpstr>
      <vt:lpstr>What do NGOs do?</vt:lpstr>
      <vt:lpstr>NGOs as insiders</vt:lpstr>
      <vt:lpstr>NGOs and “cultural change”</vt:lpstr>
      <vt:lpstr>NGOs and cultural change</vt:lpstr>
      <vt:lpstr>The value of cultural change?</vt:lpstr>
      <vt:lpstr>How do you know cultural change is happening?</vt:lpstr>
      <vt:lpstr>NGOs and policy change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institutionalization of activism</vt:lpstr>
      <vt:lpstr>The result? Vanilla victories</vt:lpstr>
      <vt:lpstr>What’s the alternative? </vt:lpstr>
      <vt:lpstr>PowerPoint Presentation</vt:lpstr>
      <vt:lpstr>PowerPoint Presentation</vt:lpstr>
      <vt:lpstr>Movements vs. Organizations</vt:lpstr>
      <vt:lpstr>Recap…</vt:lpstr>
      <vt:lpstr>Recap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Civil Society in Global Environmental Politics</dc:title>
  <dc:creator>Jessica Green</dc:creator>
  <cp:lastModifiedBy>Jessica Green</cp:lastModifiedBy>
  <cp:revision>7</cp:revision>
  <dcterms:created xsi:type="dcterms:W3CDTF">2020-10-29T14:48:08Z</dcterms:created>
  <dcterms:modified xsi:type="dcterms:W3CDTF">2020-10-29T18:06:29Z</dcterms:modified>
</cp:coreProperties>
</file>