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24"/>
  </p:handoutMasterIdLst>
  <p:sldIdLst>
    <p:sldId id="283" r:id="rId2"/>
    <p:sldId id="284" r:id="rId3"/>
    <p:sldId id="268" r:id="rId4"/>
    <p:sldId id="285" r:id="rId5"/>
    <p:sldId id="281" r:id="rId6"/>
    <p:sldId id="267" r:id="rId7"/>
    <p:sldId id="275" r:id="rId8"/>
    <p:sldId id="276" r:id="rId9"/>
    <p:sldId id="277" r:id="rId10"/>
    <p:sldId id="278" r:id="rId11"/>
    <p:sldId id="279" r:id="rId12"/>
    <p:sldId id="280" r:id="rId13"/>
    <p:sldId id="260" r:id="rId14"/>
    <p:sldId id="269" r:id="rId15"/>
    <p:sldId id="258" r:id="rId16"/>
    <p:sldId id="259" r:id="rId17"/>
    <p:sldId id="257" r:id="rId18"/>
    <p:sldId id="265" r:id="rId19"/>
    <p:sldId id="262" r:id="rId20"/>
    <p:sldId id="263" r:id="rId21"/>
    <p:sldId id="264" r:id="rId22"/>
    <p:sldId id="266" r:id="rId23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6" autoAdjust="0"/>
    <p:restoredTop sz="94660"/>
  </p:normalViewPr>
  <p:slideViewPr>
    <p:cSldViewPr>
      <p:cViewPr varScale="1">
        <p:scale>
          <a:sx n="80" d="100"/>
          <a:sy n="80" d="100"/>
        </p:scale>
        <p:origin x="84" y="24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3BB0808-C608-4580-8958-8DD9DCA61C28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67E1E79C-C7F4-4F37-9818-D21321499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55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6C50B1-8597-4061-8468-31EF9F2B55FB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B961A6-3AF6-47DA-939B-572AEBCC55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0ECEB8-99E5-46EF-BF99-0EBDD7ED6BD6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58CFD-4CDE-4EA5-8483-CDB1D914BA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5290FE-6D51-4B81-8CBA-2F017A74D100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E76BD2-52CB-4D3D-9206-DD5EAC0BAD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0CC4B3-7A77-403C-8F96-9A4E3DC9574E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F47D0C-5D20-4807-9AE8-F61ED6A03F9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187D92-FAD4-4DA2-BD1A-F23A53E07D7C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B7E4E-C774-4C1C-AA6D-77A516A5FA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9CC298-8CB3-4A62-826D-94926446425C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6042F-768D-49AF-8BEB-765377D108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5F5538-A242-4A60-8B62-73E90356B604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4A36CB-F8D8-4361-BEA0-6D2334992A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B9AC30-FE4F-486F-98BD-63DFAE1035C4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8DAAE-9D61-4DB8-BBAB-8307957371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80FF75-E473-4F3C-81B0-DE65AB642FDF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BE18F413-E5F7-44AF-B0A3-722D25CD01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EEBA3D-B4BB-4C9E-91A6-45BCFCA4DDF1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FF76C-C8CA-4ED3-868F-57862F9976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9CFE45-B3A8-4D3C-85CC-402055168209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C0BE6-0117-4C3D-BAA6-8303155D8B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D7B75DA-5273-4C4B-918B-FDA78BA66013}" type="datetimeFigureOut">
              <a:rPr lang="en-US" smtClean="0"/>
              <a:pPr>
                <a:defRPr/>
              </a:pPr>
              <a:t>4/3/2019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568D814-A49D-4566-97DC-7DA41FA1DC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anvas.uoregon.edu/courses/13186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read for this class</a:t>
            </a:r>
          </a:p>
          <a:p>
            <a:r>
              <a:rPr lang="en-US" dirty="0" smtClean="0"/>
              <a:t>Plagiarism</a:t>
            </a:r>
          </a:p>
          <a:p>
            <a:r>
              <a:rPr lang="en-US" dirty="0" smtClean="0"/>
              <a:t>Office hours today</a:t>
            </a:r>
          </a:p>
          <a:p>
            <a:r>
              <a:rPr lang="en-US" dirty="0" smtClean="0"/>
              <a:t>i-clickers</a:t>
            </a:r>
            <a:endParaRPr lang="en-US" dirty="0"/>
          </a:p>
          <a:p>
            <a:pPr lvl="1"/>
            <a:r>
              <a:rPr lang="en-US" dirty="0" smtClean="0"/>
              <a:t>If have one, get it out</a:t>
            </a:r>
          </a:p>
          <a:p>
            <a:pPr lvl="1"/>
            <a:r>
              <a:rPr lang="en-US" dirty="0" smtClean="0"/>
              <a:t>If don’t have one, buy or borrow one</a:t>
            </a:r>
          </a:p>
          <a:p>
            <a:r>
              <a:rPr lang="en-US" dirty="0" smtClean="0"/>
              <a:t>IR </a:t>
            </a:r>
            <a:r>
              <a:rPr lang="en-US" dirty="0"/>
              <a:t>items in the news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09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I&gt;clicker:</a:t>
            </a:r>
            <a:br>
              <a:rPr lang="en-US" dirty="0" smtClean="0"/>
            </a:br>
            <a:r>
              <a:rPr lang="en-US" dirty="0" smtClean="0"/>
              <a:t>What is </a:t>
            </a:r>
            <a:r>
              <a:rPr lang="en-US" dirty="0" smtClean="0"/>
              <a:t>the </a:t>
            </a:r>
            <a:r>
              <a:rPr lang="en-US" dirty="0" smtClean="0"/>
              <a:t>meaning </a:t>
            </a:r>
            <a:r>
              <a:rPr lang="en-US" dirty="0" smtClean="0"/>
              <a:t>of power in IR?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Control over resources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Influence over outcomes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Both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2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Intro, readings, etc.</a:t>
            </a:r>
          </a:p>
          <a:p>
            <a:r>
              <a:rPr lang="en-US" dirty="0" smtClean="0"/>
              <a:t>Intro </a:t>
            </a:r>
            <a:r>
              <a:rPr lang="en-US" dirty="0"/>
              <a:t>to alternative theories of IR</a:t>
            </a:r>
          </a:p>
          <a:p>
            <a:r>
              <a:rPr lang="en-US" dirty="0" smtClean="0"/>
              <a:t>How </a:t>
            </a:r>
            <a:r>
              <a:rPr lang="en-US" dirty="0"/>
              <a:t>international </a:t>
            </a:r>
            <a:r>
              <a:rPr lang="en-US" dirty="0" smtClean="0"/>
              <a:t>politics and domestic politics differ</a:t>
            </a:r>
          </a:p>
          <a:p>
            <a:r>
              <a:rPr lang="en-US" dirty="0"/>
              <a:t>Three levels of causes </a:t>
            </a:r>
            <a:r>
              <a:rPr lang="en-US" dirty="0" smtClean="0"/>
              <a:t>/ three levels of analysis</a:t>
            </a:r>
          </a:p>
          <a:p>
            <a:r>
              <a:rPr lang="en-US" dirty="0" smtClean="0"/>
              <a:t>Causes of the Peloponnesian War</a:t>
            </a:r>
          </a:p>
          <a:p>
            <a:r>
              <a:rPr lang="en-US" dirty="0" smtClean="0"/>
              <a:t>Power – </a:t>
            </a:r>
          </a:p>
          <a:p>
            <a:pPr lvl="1"/>
            <a:r>
              <a:rPr lang="en-US" dirty="0" smtClean="0"/>
              <a:t>2 meanings </a:t>
            </a:r>
          </a:p>
          <a:p>
            <a:pPr lvl="1"/>
            <a:r>
              <a:rPr lang="en-US" dirty="0" smtClean="0"/>
              <a:t>Paradox of unrealized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69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b="55714"/>
          <a:stretch/>
        </p:blipFill>
        <p:spPr>
          <a:xfrm>
            <a:off x="316706" y="152400"/>
            <a:ext cx="8510587" cy="64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6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Website: Canvas / External.  Questions?</a:t>
            </a:r>
          </a:p>
          <a:p>
            <a:r>
              <a:rPr lang="en-US" dirty="0" smtClean="0"/>
              <a:t>Syllabus: Online. Questions?</a:t>
            </a:r>
          </a:p>
          <a:p>
            <a:r>
              <a:rPr lang="en-US" dirty="0" smtClean="0"/>
              <a:t>Theory Matrix: Use it!</a:t>
            </a:r>
          </a:p>
          <a:p>
            <a:r>
              <a:rPr lang="en-US" dirty="0" smtClean="0"/>
              <a:t>Canvas Announcements: Getting them?</a:t>
            </a:r>
          </a:p>
          <a:p>
            <a:r>
              <a:rPr lang="en-US" dirty="0" smtClean="0"/>
              <a:t>Online Readings: Access okay?</a:t>
            </a:r>
          </a:p>
          <a:p>
            <a:r>
              <a:rPr lang="en-US" dirty="0" smtClean="0"/>
              <a:t>Case </a:t>
            </a:r>
            <a:r>
              <a:rPr lang="en-US" dirty="0"/>
              <a:t>Study Assignments </a:t>
            </a:r>
            <a:endParaRPr lang="en-US" dirty="0" smtClean="0"/>
          </a:p>
          <a:p>
            <a:pPr lvl="1"/>
            <a:r>
              <a:rPr lang="en-US" dirty="0" smtClean="0"/>
              <a:t>Readings included in Online Readings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06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international </a:t>
            </a:r>
            <a:r>
              <a:rPr lang="en-US" dirty="0" smtClean="0"/>
              <a:t>relations differ from domestic politics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Anarchy</a:t>
            </a:r>
          </a:p>
          <a:p>
            <a:r>
              <a:rPr lang="en-US" dirty="0" smtClean="0"/>
              <a:t>Self-help system</a:t>
            </a:r>
          </a:p>
          <a:p>
            <a:r>
              <a:rPr lang="en-US" dirty="0" smtClean="0"/>
              <a:t>Law not enforceable</a:t>
            </a:r>
          </a:p>
          <a:p>
            <a:r>
              <a:rPr lang="en-US" dirty="0" smtClean="0"/>
              <a:t>Weaker sense of community </a:t>
            </a:r>
            <a:r>
              <a:rPr lang="en-US" smtClean="0"/>
              <a:t>and shared norms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Explanation and the need for multiple theories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 smtClean="0"/>
              <a:t>Accurately explaining</a:t>
            </a:r>
          </a:p>
          <a:p>
            <a:pPr marL="109728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652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Explanation and the need for multiple theories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 smtClean="0"/>
              <a:t>Accurately explaining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Various aspects of</a:t>
            </a:r>
          </a:p>
          <a:p>
            <a:pPr marL="109728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738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Explanation and the need for multiple theories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 smtClean="0"/>
              <a:t>Accurately explaining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Various aspects of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		Complex phenomena</a:t>
            </a:r>
          </a:p>
        </p:txBody>
      </p:sp>
    </p:spTree>
    <p:extLst>
      <p:ext uri="{BB962C8B-B14F-4D97-AF65-F5344CB8AC3E}">
        <p14:creationId xmlns:p14="http://schemas.microsoft.com/office/powerpoint/2010/main" val="75738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Explanation and the need for multiple theories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 smtClean="0"/>
              <a:t>Accurately explaining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Various aspects of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		Complex phenomena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			Requires reliance on</a:t>
            </a:r>
          </a:p>
        </p:txBody>
      </p:sp>
    </p:spTree>
    <p:extLst>
      <p:ext uri="{BB962C8B-B14F-4D97-AF65-F5344CB8AC3E}">
        <p14:creationId xmlns:p14="http://schemas.microsoft.com/office/powerpoint/2010/main" val="75738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Explanation and the need for multiple theories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 smtClean="0"/>
              <a:t>Accurately explaining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smtClean="0"/>
              <a:t>Various aspects of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		Complex phenomena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			Requires reliance on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				Multiple theories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8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Blind Men &amp; Women and the Elephant</a:t>
            </a:r>
            <a:br>
              <a:rPr lang="en-US" sz="3600" dirty="0" smtClean="0"/>
            </a:br>
            <a:r>
              <a:rPr lang="en-US" sz="3600" dirty="0" smtClean="0"/>
              <a:t>Multiple Theories</a:t>
            </a:r>
            <a:endParaRPr lang="en-US" sz="3600" dirty="0"/>
          </a:p>
        </p:txBody>
      </p:sp>
      <p:sp>
        <p:nvSpPr>
          <p:cNvPr id="4" name="AutoShape 2" descr="data:image/jpeg;base64,/9j/4AAQSkZJRgABAQAAAQABAAD/2wCEAAkGBwgHBgkIBwgKCgkLDRYPDQwMDRsUFRAWIB0iIiAdHx8kKDQsJCYxJx8fLT0tMTU3Ojo6Iys/RD84QzQ5OjcBCgoKDQwNGg8PGjclHyU3Nzc3Nzc3Nzc3Nzc3Nzc3Nzc3Nzc3Nzc3Nzc3Nzc3Nzc3Nzc3Nzc3Nzc3Nzc3Nzc3N//AABEIAHwApQMBIgACEQEDEQH/xAAcAAACAgMBAQAAAAAAAAAAAAAEBQMGAAIHAQj/xAA7EAACAQMDAQYDBgUEAQUAAAABAgMABBEFEiExBhMiQVFhFHGBMpGhscHwByNC0eEVM1Jy8RYkQ6LC/8QAGQEAAwEBAQAAAAAAAAAAAAAAAAECAwQF/8QAIxEAAgIDAAIBBQEAAAAAAAAAAAECEQMSIRMxYQQUIkFRMv/aAAwDAQACEQMRAD8Avma9qMHmio4fBkmuts4SGt1jZgSBUyxruGaMQxom3FS5FULSDjmvER5DhFJPtTaCzEqBm6GjoLKOMcCl5KGoWJ1064Me4pUBglVtpQ5q1AV4YkJztGTUeVl+L+FTKkdQaZWNiJAsjHiiZrIbyQp60XbIETApynaJUO9BZbSNQSAPah0gO8MBx6UzlXJ5rRYxnAqExuIJKAq5ORQbAyZ25+Qpq0Ybh+lexWyqSRjmmmGoqW1aTBZiB5gVMkCr16UayYfjpUVxlVo2sVA8gVBjNaifaODQ1yxEmQeDULZ61aiJsMa4PXNQSTknNDl61LVSiTZKZMmsqDdXlVQE0MS7gx6elSS5PCjj2odGOKZ6bGJXy/QeVRJ10aRtY2LyAO4wB0oprJAeho8YVfah5rjA8AzWOzZrqkaKm0elTo+B1oUz7wPWt0Vjz0FJiC1fNb5qBRtFeNcIPOkWpUTMwI60Kz92evFDzXqqxFV7tT2jGmaW7xEfEOdqZ8vU/Sm+Kyb2dFkluVPBcA+5raOTHJIxj1r5+1TXZDKWuGkdnJOWbxdK20vW7tIHeK8lFuRnYJDg+nFZeb4NfF8nfPiUckKwJ9jmpI3wBk18/wBnqM73QaCSRGk/+TeQR91Xzsl2pmLx2WoyySb+I5JftZ9CfMVUcqbpieNpWjoRk8YJNeu4dSOKCEuX2nr6VspdmOBxW1GNg1wBk+1CM3Wip1O8jnmomtJGTwqSa0TRDBS1bKjsNwU7fWiIdOndvGAo96nSGSFto5HlTckvQkmBm3f2HzrKaLb7+WxXlTuVqKYiCetNLOXuuOlJV3/0qcj0qXv5APECPnVONiTody36BTubHGeTUa3CMoKsGBHBHnVT1y3W70+dnd45Io2eORGwUIBP3e1RaFqclt2YsbzUco/w6u6kcgnoPxrPSik7LJf6tb6TbtdXkgjiX6lj6AeZqsXvbLVr1j/pzJZwjoSgkfHvngdOgql6/rFxq+oCS5O2OPiKLdkDn860fUHiBjQ4J+0CTXHlyt8R1Y8Vey2Nr+vI5MesPJt5ZZIU2n5YXNMYe1uABfRFmPG6A8Z+Rqgrq0uyPEmOfEpXcD8qJ+ObuyxZA39A28n3rNZZR9MuWOMvZfP/AFJasoZEc58j51Re0WrPqOoyhBjb4cN0UeleDUjGm/JLMMnHQmqhDey/ESSEnvy2TuGef3+VU8k5+xKEY+g9uyZmn7+4uU2sd2xCc454FK9OtpobuS3EhiUOVZSueOvT603QzZMjTMzeZ9TSnUbi5jv0lkK7mTbu8zj198DFJNvhQ+lntrdFIBWQnBcDoPl5V4b9o5VaNQ67SMZ4JpFDO100cNzGQ69GVsBsDrTuLT2t13soXf5sNw+lD4COsfw+1gazpWblg11bkI/P2h/S33fkatwIB6AVyLsPq0Wna1DFI+34xe6wxAy2fCRx68fWuod8Q+CD1rqxy2RyzjrIKeJpD4RgVvjZwTnit45U7vg0LcTKD4Sc07skm7wHoMVAzkyhT0rZfF4m4X1qCWTawOaoAoKpHJrKgS4XbyKylTAPNsgzsQAnrxURsIX4lQN863+Njx9oZ9Kh+ODHil0b1K7r1jFLeRaZboS0ymSceQhHBB/7MQMeY3elc/7Var317JAjbobbwrg8M/mfp0+/1qxdvu0bdmdZmuyTt1HTFiglIyEljkJI+qyEj3Fckiv21BC6jqxJwOnNRlnJx1NMcEnsGSbp3XLHg8/OommljwJFyF44rRZHQBsLuHlUc7jaJwu4LwQp8qwo3sIeTK5xkngc81pa3ZLFWOWxyw8qFNwG4wcem7pQ+e7kByQpPNFBY9ln3GONPM5+nrSe8Kx3Jm5CnkgUytAHh70/bl5/6r5AUJqUIKnr09PKkvYguzfdbjhTu6fnS/tCHCRyqmAjAk560BpWofCzGG5ciIPlD5LTrVgLqwdkIZTG2CDwDj1qqphYn+OSOS2kwCY28Xyz/Y103TNOuu0eiNf2DQYR9n82YIufMD2Ga53oHZe4u9G1DXb8y2mk2duXEzR8zSHwoiZ65YgE+VePoPaDTrm6s7iG6tVhtxd3G1yUSM4G87SQQenGT19DVSx2uCUqLtfXVtpiCw0x0vr1HEtzdj7MbDGFj/DJPXjy4rpvZLW7fWtHW8vZ7eCbJVk70eX9WPeuKWshie27sAFkCOxI3H3x9fOuq9g9J0ufs7bXdzp9nNdmSRXmaFSWw5A5xzwBSxqS4icmtdH2m3VzqeqF7VFj0eFSO+zuNzJ0AHH2Rz088e4prDbksVduKxWAXHAHkPSvY3ZT/LGQa3iml0wdBEyL3IXnApe6bPHjJ5wKIe9WM7ZRtPvUAu1ebB6Vasl0RdxdT+MAY8s8VlMkuVAwtZRswpFftbiMYMmc0alxAW9qo+i6+upzmLuwhC5GCTT5VUgEyDnyq46zW0SXcXRYi9vIEYoj7G3JuAO0+o9DXC/4k6ZaaF2qVdNh7q3vYjOyAk/zN53Y9B9njpXUTIwOAxx86ov8WbZZNLs9TLeO0l2HjOVfGfuIFTkx/iXjyflRRw5kbaQQR+P7/fttKrPbuAxJ9f8AFC7uFkBOSPWmVswZAMZ9q43w6yvW9yMYOcg1JNdxtEyjz/CotTt2tr1u7GY3O5ceXqKEDF5Y0KkZcD8arVPorLXbNIqKqgYRQPlWlyxkOGH1yKn7uaYFkKomeBtOTQ2oYtrdtrbv+T5rP2xiG+jJXAGSzHBoEmRY2QbgvmAeDRN78VEsUk8MkSSqTEWGNyg4yPqKhtw0jbcfWt1aXST6w7GxQXfY3RcxI0RsoDtZRgEKCOPmM0z1HToL+wurO5GY7mJopMnqrAjr9aqvYDXUm7HaSccx26wsB03J4T+VWA6r0bZgdfEcVerfTBtWfNjRxJEwkxI6YG1nJGQevANdw/hrA8XYfTmVVJl3yqAOAGcniuA30rtNKkYDNI5AGfMnivpbQ2t9L0ax09G8NrbpCPM+FQP0qYL9mmRqhulmhXMhyxH3VJbwpGOaEjvkkOecD1FExXMTnAb51TsyVGl5aJcSDPKj8KEGkjvCd7Y8gKbBosZzXjMo5DChSaBxTB4dNRU5JJ9zWVN3+P6h99ZRbHUTjWhzaboeba8voe/L7kwv2R0Jz5eXFP7/AFXTbC2aea/hcDHhibcea54bO/YL3tv3ryDMeATjj8qXalpmpxsO9RYVZceNgdx8lx5fP3rCH1MktYtFPEm7Og2nbPQ7ybu0vApxnLYx+BNCdvJrW87OyRR3MUhEiHajZJ5x+tU3TLWeO3aN9ORHYEupweAfxrWXTJ3V5htaJV4B4K+uDk548qH9VL/LYLEk7K9ATBm3d/EOF8vD60wtLnuIzKSMHigcFpZJQCyoO7BPmf8Axj76yKJpmfLqkEeC5Y4HP9NEum1jm27La52mf4vTIYxAAdpklCk/Trj3phYfws7SSTpNePaQLGQ2N5YnHlgDHPzoO07TXGk3gksJ5Dt2juwM4XHIHHAq1N2l1W7jWOS9DBTuCNHgkH/lx5fpSjlSX5Ize18EumZeDdJ4TtwVPlz0ors/Zw33am0jkKBIiZSH4B2/Z/8AsRS4O0bzBnJYzOWxx/UTXunmSPUGmBAwAdxPAHUgjzFQpKL2NH6H38YtOWewtpgjG5tiWJA4MR4P3EA/LNc5sbbw+XTrV91K7fXTNE92pklG1giHaBjpyeKqNrGUhw3hdSVfr1BwRmrebyXRMFqqOofwtkUdn7hZd2yK4bHoAVBp/Dq+m3U7Ri7Ct5bhyfcGuVWd3ew2fwtrc93DI+8oDyTgeQHoKLtUve/icgmMMH3HI6eWKv7jWkZvHbsq+gWwve2WnW54Hxw3EjnwnP8A+a+hI/hIiRPOmdu4jcAQPX5V88WEcg7VSwBwrrM7Bx9SPzqyRf618UyKf5agDvGlwB7in5VDg5xs7LLf2cQdRdwR7FLtuP2VHUmoNL1jSr4zG11BZjHyxBwMY5I9RXI5hexKwuLhQZRgsG3FvXmtLCaeGRWtZXRgv+6CMDPkR71H3IvGdq+MhkRWiuCyMNwKn7QqGa+QDaCwPkCetclS6lefdHcPvxgKEJGPTr0reHVmgvkz8QZU6O0uT6dOnWmvqofwTxM6NcazFayCO4uu7cjdtOc4r2qLfXd5dzd66B8gcqhHOPSsp/dwF4mNxrETeGNos45APSoLi6tLhla6RWbPAc/v0pkYIZ96uhkXpz58VIIYm/2o0KL/AMyMjj5V4/jinxm/QVb2IxnasbKB09agu7y17ibMMeQjeQyODTB7OAKrozAnggODj6baB1a0DW6xWwRychyyjI446e+aFBRd2HTnd5bRQWsQt2yuwEvn7THnirp2etrbSdPSylWCWWQmSQ7RyT0xnnpgfSvNN7PoloI5XMkZxjI2k+o/GnXwluWMmyMuQBnYM5GP7CtM2dTWqGzYyxLIojtYiSowEiA/T2rYtnDRouT64r2LbC4VQVAOAcc/d+legr3a7ioJYgY9/wC3P3VySfbEVq909pLt7hSEZydwPQjNNLUxwwLC0KSZJYnaCKJuF65G3J27iPf9/fWn+2ybMA9Q3yFU8jlGh2RiSHadlvEnOOEAqm69aJDqFzLEgEUuHAA6Ejn5cjP1q+jexw8x+yD0xxQ8+lxzyo0u0FFIzj18qvDl8crBCXsrstrWWKaNXbdkZAPUf4p1JcW21me1RdvH2fKhrPTFgaQ954WfwZOdoOc/Si59PWUkGcBwB4sHnHypZJbybQUJtP0bTLLUbq9gtmkkuPEwlGe7Hnt9M0yEtiIgHs0VV65XAH0ohbJoNiQyorZHU9R7+/FFh5gQxmRQpJb+SCCaTcpO5MVCnGlyJsfT4WwehiGK3jubDG2O3iyOigAUwkR9xZTCrnBDGLOPpis/960TKZbY9T/tjA+fhp6sYva/ihfasMaHPTaKxdUgYYRYyw67QKY2dpd7j3kdi0Z4G+AAj70OaNi0qZTgR2Cq+fElvsK/XZ1qlisVCaHUN67hEAPlWU1XsozE79STPrs61lHgkHRN8W6YyxJ65Xrj1FbR3rRmMrxnqDyaD2d3EzKzbshQfQUXBEDPtLMVD4C8YGai6FZM852hlUNuHUgHAx++axLnulABBUAYDDJI6en0qJrdIoWKliFXgE+goPvTvLbVHgY8DGeM1DdhYzhuN5KAKHVPTgHHQ1o0pxwcMfHkjrilySshEa8A4yfM9fOorieQRZ3HLHaTnyOP70qFYyNwFO1RxtAbA5z/AGrBdblVt5z5qff9ikbXMvfIocgYP6f3qc3MjpCvABYLwPI/+aeoxuGVpgjtyvjz5Ef4rSadDId+eGzz1oYk/DSNuP8AUMdQf3ivLglJeCftefNDiAfFKrGMrkkjyPlWCfvUUkbemNv3Z+6hrZz3c/8A1H6H9a2YAPbnaD3x8XH79KVASz3G23DsCWL4OB9nGfStUuPFnk7+Rn0yDQMm5SYw52hh+/wrJ22GDaoG4tn7ifzqqCxm10N3CjGerHyP+K8N0F4PCbR5np0/PNKLx2Rodh2gqjbR0yRn9BQzyuLtU3HDpub54pqNhZYUv9jqQfFnDbjx1/zW41ba5CkhkJDbfQn+1VqaWRreZt7DbGXAHkcmg5LmVXCBuCVQ+uOR1ppP9BZfI71O55kG5Mt8x6e/Wiv9XUW2IsNIHILHgqM/P0qj293MsFugbh4gST/2/wAVJ38hMfi5bq3melXHI0Oy3KllcfzbiyRpnGXO4rz99ZVVuGJf0/eP0rK0WX4HZ//Z"/>
          <p:cNvSpPr>
            <a:spLocks noChangeAspect="1" noChangeArrowheads="1"/>
          </p:cNvSpPr>
          <p:nvPr/>
        </p:nvSpPr>
        <p:spPr bwMode="auto">
          <a:xfrm>
            <a:off x="155575" y="-563563"/>
            <a:ext cx="1571625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3091149" y="903383"/>
            <a:ext cx="3505200" cy="3505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30034" y="1556266"/>
            <a:ext cx="1451166" cy="14917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76600" y="1967805"/>
            <a:ext cx="3198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International Relations</a:t>
            </a:r>
            <a:endParaRPr lang="en-US" sz="4200" dirty="0"/>
          </a:p>
        </p:txBody>
      </p:sp>
      <p:sp>
        <p:nvSpPr>
          <p:cNvPr id="8" name="TextBox 7"/>
          <p:cNvSpPr txBox="1"/>
          <p:nvPr/>
        </p:nvSpPr>
        <p:spPr>
          <a:xfrm>
            <a:off x="7239000" y="2782669"/>
            <a:ext cx="1762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Feminist theory</a:t>
            </a:r>
            <a:br>
              <a:rPr lang="en-US" dirty="0" smtClean="0"/>
            </a:br>
            <a:r>
              <a:rPr lang="en-US" dirty="0" smtClean="0"/>
              <a:t>(Aristophanes)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9609" y="3091934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Realism</a:t>
            </a:r>
          </a:p>
          <a:p>
            <a:pPr algn="ctr"/>
            <a:r>
              <a:rPr lang="en-US" dirty="0" smtClean="0"/>
              <a:t>(Thucydides)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54739" y="5840309"/>
            <a:ext cx="1710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Institutionalism</a:t>
            </a:r>
          </a:p>
          <a:p>
            <a:pPr algn="ctr"/>
            <a:r>
              <a:rPr lang="en-US" dirty="0" smtClean="0"/>
              <a:t>(Crawford)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7383137" y="1251466"/>
            <a:ext cx="1451166" cy="14917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176398" y="4621109"/>
            <a:ext cx="1451166" cy="14917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Arrow Connector 8"/>
          <p:cNvCxnSpPr>
            <a:endCxn id="2" idx="2"/>
          </p:cNvCxnSpPr>
          <p:nvPr/>
        </p:nvCxnSpPr>
        <p:spPr>
          <a:xfrm>
            <a:off x="1981200" y="2630269"/>
            <a:ext cx="1109949" cy="25714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5334000" y="4066691"/>
            <a:ext cx="304800" cy="656812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627564" y="2302133"/>
            <a:ext cx="763836" cy="162691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52400" y="4572000"/>
            <a:ext cx="358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theory gets it all correct but each theory contributes to a more complete and accurate view of how international relations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4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Three levels of causes of war</a:t>
            </a:r>
            <a:br>
              <a:rPr lang="en-US" dirty="0" smtClean="0"/>
            </a:br>
            <a:r>
              <a:rPr lang="en-US" sz="3600" dirty="0" smtClean="0"/>
              <a:t>(and other things in IR - Nye metaphor)</a:t>
            </a:r>
            <a:endParaRPr lang="en-US" dirty="0" smtClean="0"/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Deep (or ultimate) causes: "logs and drought" </a:t>
            </a:r>
          </a:p>
          <a:p>
            <a:pPr lvl="1" eaLnBrk="1" hangingPunct="1"/>
            <a:r>
              <a:rPr lang="en-US" dirty="0" smtClean="0"/>
              <a:t>System structure, anarchy, power of actors, interests</a:t>
            </a:r>
          </a:p>
          <a:p>
            <a:pPr eaLnBrk="1" hangingPunct="1"/>
            <a:r>
              <a:rPr lang="en-US" dirty="0" smtClean="0"/>
              <a:t>Intermediate causes: "kindling" </a:t>
            </a:r>
          </a:p>
          <a:p>
            <a:pPr lvl="1"/>
            <a:r>
              <a:rPr lang="en-US" dirty="0" smtClean="0"/>
              <a:t>Structures of decision-making: democracy/dictatorship</a:t>
            </a:r>
            <a:r>
              <a:rPr lang="en-US" dirty="0"/>
              <a:t>, capitalist/communist</a:t>
            </a:r>
          </a:p>
          <a:p>
            <a:pPr lvl="1" eaLnBrk="1" hangingPunct="1"/>
            <a:r>
              <a:rPr lang="en-US" dirty="0" smtClean="0"/>
              <a:t>State interests and  policy choices</a:t>
            </a:r>
          </a:p>
          <a:p>
            <a:pPr eaLnBrk="1" hangingPunct="1"/>
            <a:r>
              <a:rPr lang="en-US" dirty="0" smtClean="0"/>
              <a:t>Proximate: "matches" </a:t>
            </a:r>
          </a:p>
          <a:p>
            <a:pPr lvl="1"/>
            <a:r>
              <a:rPr lang="en-US" dirty="0" smtClean="0"/>
              <a:t>Actions/Decisions of </a:t>
            </a:r>
            <a:r>
              <a:rPr lang="en-US" dirty="0"/>
              <a:t>individuals, mistakes</a:t>
            </a:r>
            <a:r>
              <a:rPr lang="en-US" dirty="0" smtClean="0"/>
              <a:t>, etc.</a:t>
            </a:r>
          </a:p>
          <a:p>
            <a:pPr lvl="1"/>
            <a:r>
              <a:rPr lang="en-US" dirty="0" smtClean="0"/>
              <a:t>Types of decision-makers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theories of IR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610600" cy="5300472"/>
          </a:xfrm>
        </p:spPr>
        <p:txBody>
          <a:bodyPr>
            <a:normAutofit/>
          </a:bodyPr>
          <a:lstStyle/>
          <a:p>
            <a:r>
              <a:rPr lang="en-US" dirty="0" smtClean="0"/>
              <a:t>Realism</a:t>
            </a:r>
          </a:p>
          <a:p>
            <a:r>
              <a:rPr lang="en-US" dirty="0" smtClean="0"/>
              <a:t>Institutionalism</a:t>
            </a:r>
          </a:p>
          <a:p>
            <a:r>
              <a:rPr lang="en-US" smtClean="0"/>
              <a:t>Disenfranchised </a:t>
            </a:r>
            <a:r>
              <a:rPr lang="en-US" dirty="0" smtClean="0"/>
              <a:t>theories</a:t>
            </a:r>
          </a:p>
          <a:p>
            <a:r>
              <a:rPr lang="en-US" dirty="0" smtClean="0"/>
              <a:t>Constructivism – important but not covered in this class</a:t>
            </a:r>
          </a:p>
          <a:p>
            <a:r>
              <a:rPr lang="en-US" dirty="0" smtClean="0"/>
              <a:t>6 tenets of each – theory matrix on Blackboard</a:t>
            </a:r>
          </a:p>
          <a:p>
            <a:pPr lvl="1"/>
            <a:r>
              <a:rPr lang="en-US" dirty="0" smtClean="0"/>
              <a:t>Focus</a:t>
            </a:r>
          </a:p>
          <a:p>
            <a:pPr lvl="1"/>
            <a:r>
              <a:rPr lang="en-US" dirty="0" smtClean="0"/>
              <a:t>Actors</a:t>
            </a:r>
          </a:p>
          <a:p>
            <a:pPr lvl="1"/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Means</a:t>
            </a:r>
          </a:p>
          <a:p>
            <a:pPr lvl="1"/>
            <a:r>
              <a:rPr lang="en-US" dirty="0" smtClean="0"/>
              <a:t>Organizing Principle</a:t>
            </a:r>
          </a:p>
          <a:p>
            <a:pPr lvl="1"/>
            <a:r>
              <a:rPr lang="en-US" dirty="0" smtClean="0"/>
              <a:t>Dynamics</a:t>
            </a:r>
          </a:p>
        </p:txBody>
      </p:sp>
    </p:spTree>
    <p:extLst>
      <p:ext uri="{BB962C8B-B14F-4D97-AF65-F5344CB8AC3E}">
        <p14:creationId xmlns:p14="http://schemas.microsoft.com/office/powerpoint/2010/main" val="423027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0727" t="7529" r="12364" b="26353"/>
          <a:stretch>
            <a:fillRect/>
          </a:stretch>
        </p:blipFill>
        <p:spPr>
          <a:xfrm>
            <a:off x="1528763" y="76200"/>
            <a:ext cx="6091237" cy="6634163"/>
          </a:xfrm>
          <a:noFill/>
        </p:spPr>
      </p:pic>
      <p:sp>
        <p:nvSpPr>
          <p:cNvPr id="5" name="Rectangle 4"/>
          <p:cNvSpPr/>
          <p:nvPr/>
        </p:nvSpPr>
        <p:spPr>
          <a:xfrm>
            <a:off x="4419600" y="3062288"/>
            <a:ext cx="3810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2800" y="3851275"/>
            <a:ext cx="3810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0727" t="7529" r="12364" b="26353"/>
          <a:stretch>
            <a:fillRect/>
          </a:stretch>
        </p:blipFill>
        <p:spPr>
          <a:xfrm>
            <a:off x="1528763" y="76200"/>
            <a:ext cx="6091237" cy="6634163"/>
          </a:xfrm>
          <a:noFill/>
        </p:spPr>
      </p:pic>
      <p:sp>
        <p:nvSpPr>
          <p:cNvPr id="5" name="Rectangle 4"/>
          <p:cNvSpPr/>
          <p:nvPr/>
        </p:nvSpPr>
        <p:spPr>
          <a:xfrm>
            <a:off x="4419600" y="3062288"/>
            <a:ext cx="3810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2800" y="3851275"/>
            <a:ext cx="3810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43313" y="3214688"/>
            <a:ext cx="3810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52600" y="1995488"/>
            <a:ext cx="533400" cy="263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43088" y="407988"/>
            <a:ext cx="685800" cy="263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76800" y="4287838"/>
            <a:ext cx="457200" cy="187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65563" y="1281113"/>
            <a:ext cx="457200" cy="187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6545" t="35765" r="5818" b="9412"/>
          <a:stretch>
            <a:fillRect/>
          </a:stretch>
        </p:blipFill>
        <p:spPr>
          <a:xfrm rot="60000">
            <a:off x="668338" y="65088"/>
            <a:ext cx="7540625" cy="6705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Causes of Peloponnesian War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Deep causes – structure and dist’n of power</a:t>
            </a:r>
          </a:p>
          <a:p>
            <a:pPr lvl="1" eaLnBrk="1" hangingPunct="1"/>
            <a:r>
              <a:rPr lang="en-US" smtClean="0"/>
              <a:t>“growth of Athenian power and the fear which this caused in Sparta”</a:t>
            </a:r>
          </a:p>
          <a:p>
            <a:pPr eaLnBrk="1" hangingPunct="1"/>
            <a:r>
              <a:rPr lang="en-US" smtClean="0"/>
              <a:t>Intermediate causes </a:t>
            </a:r>
          </a:p>
          <a:p>
            <a:pPr lvl="1" eaLnBrk="1" hangingPunct="1"/>
            <a:r>
              <a:rPr lang="en-US" smtClean="0"/>
              <a:t>Historical animosity of Athens and Sparta</a:t>
            </a:r>
          </a:p>
          <a:p>
            <a:pPr lvl="1" eaLnBrk="1" hangingPunct="1"/>
            <a:r>
              <a:rPr lang="en-US" smtClean="0"/>
              <a:t>Political structure that gave women little voice (Lysistrata)</a:t>
            </a:r>
          </a:p>
          <a:p>
            <a:pPr eaLnBrk="1" hangingPunct="1"/>
            <a:r>
              <a:rPr lang="en-US" smtClean="0"/>
              <a:t>Proximate causes</a:t>
            </a:r>
          </a:p>
          <a:p>
            <a:pPr lvl="1" eaLnBrk="1" hangingPunct="1"/>
            <a:r>
              <a:rPr lang="en-US" smtClean="0"/>
              <a:t>Getting involved in Epidamnus and Potidaea</a:t>
            </a:r>
          </a:p>
          <a:p>
            <a:pPr lvl="1" eaLnBrk="1" hangingPunct="1"/>
            <a:r>
              <a:rPr lang="en-US" smtClean="0"/>
              <a:t>Misperceptions/misjudgments of other 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</a:t>
            </a:r>
            <a:r>
              <a:rPr lang="en-US" b="1" i="1" u="sng" smtClean="0"/>
              <a:t>meanings</a:t>
            </a:r>
            <a:r>
              <a:rPr lang="en-US" smtClean="0"/>
              <a:t> of power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Control of resources: </a:t>
            </a:r>
          </a:p>
          <a:p>
            <a:pPr lvl="1" eaLnBrk="1" hangingPunct="1"/>
            <a:r>
              <a:rPr lang="en-US" smtClean="0"/>
              <a:t>Tangible and intangible resources provide potential to wield influence</a:t>
            </a:r>
          </a:p>
          <a:p>
            <a:pPr eaLnBrk="1" hangingPunct="1"/>
            <a:r>
              <a:rPr lang="en-US" smtClean="0"/>
              <a:t>Influence over outcomes:</a:t>
            </a:r>
          </a:p>
          <a:p>
            <a:pPr lvl="1" eaLnBrk="1" hangingPunct="1"/>
            <a:r>
              <a:rPr lang="en-US" smtClean="0"/>
              <a:t>Ability of one nation to make another nation do things they would not otherwise 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</a:t>
            </a:r>
            <a:r>
              <a:rPr lang="en-US" b="1" i="1" u="sng" smtClean="0"/>
              <a:t>aspects</a:t>
            </a:r>
            <a:r>
              <a:rPr lang="en-US" smtClean="0"/>
              <a:t> of power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Relational</a:t>
            </a:r>
          </a:p>
          <a:p>
            <a:pPr lvl="1" eaLnBrk="1" hangingPunct="1"/>
            <a:r>
              <a:rPr lang="en-US" smtClean="0"/>
              <a:t>"Power over whom?" </a:t>
            </a:r>
          </a:p>
          <a:p>
            <a:pPr lvl="1" eaLnBrk="1" hangingPunct="1"/>
            <a:r>
              <a:rPr lang="en-US" smtClean="0"/>
              <a:t>Whether state has power depends on comparison to another state</a:t>
            </a:r>
          </a:p>
          <a:p>
            <a:pPr eaLnBrk="1" hangingPunct="1"/>
            <a:r>
              <a:rPr lang="en-US" smtClean="0"/>
              <a:t>Situational</a:t>
            </a:r>
          </a:p>
          <a:p>
            <a:pPr lvl="1" eaLnBrk="1" hangingPunct="1"/>
            <a:r>
              <a:rPr lang="en-US" smtClean="0"/>
              <a:t>"Power to do what?“</a:t>
            </a:r>
          </a:p>
          <a:p>
            <a:pPr lvl="1" eaLnBrk="1" hangingPunct="1"/>
            <a:r>
              <a:rPr lang="en-US" smtClean="0"/>
              <a:t>Whether state has power depends on what “powerful” state wants “weak” state to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Paradox of unrealized power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paradox: sometimes powerful states are not powerful</a:t>
            </a:r>
          </a:p>
          <a:p>
            <a:pPr lvl="1" eaLnBrk="1" hangingPunct="1"/>
            <a:r>
              <a:rPr lang="en-US" smtClean="0"/>
              <a:t>States with lots of resources (1</a:t>
            </a:r>
            <a:r>
              <a:rPr lang="en-US" baseline="30000" smtClean="0"/>
              <a:t>st</a:t>
            </a:r>
            <a:r>
              <a:rPr lang="en-US" smtClean="0"/>
              <a:t> sense) can …</a:t>
            </a:r>
          </a:p>
          <a:p>
            <a:pPr lvl="1" eaLnBrk="1" hangingPunct="1"/>
            <a:r>
              <a:rPr lang="en-US" smtClean="0"/>
              <a:t>fail to wield influence over others (2</a:t>
            </a:r>
            <a:r>
              <a:rPr lang="en-US" baseline="30000" smtClean="0"/>
              <a:t>nd</a:t>
            </a:r>
            <a:r>
              <a:rPr lang="en-US" smtClean="0"/>
              <a:t> sense)</a:t>
            </a:r>
          </a:p>
          <a:p>
            <a:pPr eaLnBrk="1" hangingPunct="1"/>
            <a:r>
              <a:rPr lang="en-US" smtClean="0"/>
              <a:t>Usually, there is no paradox (21 of 30 wars won by country with larger military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Three levels of causation: deep, intermediate, proximate</a:t>
            </a:r>
          </a:p>
          <a:p>
            <a:pPr eaLnBrk="1" hangingPunct="1"/>
            <a:r>
              <a:rPr lang="en-US" smtClean="0"/>
              <a:t>Three levels of analysis: structure, state, individual</a:t>
            </a:r>
          </a:p>
          <a:p>
            <a:pPr eaLnBrk="1" hangingPunct="1"/>
            <a:r>
              <a:rPr lang="en-US" smtClean="0"/>
              <a:t>Applying levels to Peloponnesian War case</a:t>
            </a:r>
          </a:p>
          <a:p>
            <a:pPr eaLnBrk="1" hangingPunct="1"/>
            <a:r>
              <a:rPr lang="en-US" smtClean="0"/>
              <a:t>Two meanings of power: resources/influence</a:t>
            </a:r>
          </a:p>
          <a:p>
            <a:pPr eaLnBrk="1" hangingPunct="1"/>
            <a:r>
              <a:rPr lang="en-US" smtClean="0"/>
              <a:t>Two aspects of power: relational/situational</a:t>
            </a:r>
          </a:p>
          <a:p>
            <a:pPr eaLnBrk="1" hangingPunct="1"/>
            <a:r>
              <a:rPr lang="en-US" smtClean="0"/>
              <a:t>Paradox of unrealized power: strong don’t always influence the weak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274</TotalTime>
  <Words>572</Words>
  <Application>Microsoft Office PowerPoint</Application>
  <PresentationFormat>On-screen Show (4:3)</PresentationFormat>
  <Paragraphs>127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Constantia</vt:lpstr>
      <vt:lpstr>Wingdings 2</vt:lpstr>
      <vt:lpstr>Default</vt:lpstr>
      <vt:lpstr>Introduction</vt:lpstr>
      <vt:lpstr>I&gt;clicker: What is the meaning of power in IR?</vt:lpstr>
      <vt:lpstr>Lecture 2</vt:lpstr>
      <vt:lpstr>PowerPoint Presentation</vt:lpstr>
      <vt:lpstr>Course Logistics</vt:lpstr>
      <vt:lpstr>How international relations differ from domestic politics</vt:lpstr>
      <vt:lpstr>Explanation and the need for multiple theories</vt:lpstr>
      <vt:lpstr>Explanation and the need for multiple theories</vt:lpstr>
      <vt:lpstr>Explanation and the need for multiple theories</vt:lpstr>
      <vt:lpstr>Explanation and the need for multiple theories</vt:lpstr>
      <vt:lpstr>Explanation and the need for multiple theories</vt:lpstr>
      <vt:lpstr>Blind Men &amp; Women and the Elephant Multiple Theories</vt:lpstr>
      <vt:lpstr>Three levels of causes of war (and other things in IR - Nye metaphor)</vt:lpstr>
      <vt:lpstr>Alternative theories of IR </vt:lpstr>
      <vt:lpstr>PowerPoint Presentation</vt:lpstr>
      <vt:lpstr>PowerPoint Presentation</vt:lpstr>
      <vt:lpstr>PowerPoint Presentation</vt:lpstr>
      <vt:lpstr>Causes of Peloponnesian War</vt:lpstr>
      <vt:lpstr>Two meanings of power</vt:lpstr>
      <vt:lpstr>Two aspects of power</vt:lpstr>
      <vt:lpstr>Paradox of unrealized power</vt:lpstr>
      <vt:lpstr>Summary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Ronald Mitchell</cp:lastModifiedBy>
  <cp:revision>69</cp:revision>
  <cp:lastPrinted>2018-04-05T04:32:22Z</cp:lastPrinted>
  <dcterms:created xsi:type="dcterms:W3CDTF">2009-09-27T03:46:50Z</dcterms:created>
  <dcterms:modified xsi:type="dcterms:W3CDTF">2019-04-04T01:05:40Z</dcterms:modified>
</cp:coreProperties>
</file>