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74" r:id="rId2"/>
    <p:sldId id="282" r:id="rId3"/>
    <p:sldId id="285" r:id="rId4"/>
    <p:sldId id="286" r:id="rId5"/>
    <p:sldId id="283" r:id="rId6"/>
    <p:sldId id="284" r:id="rId7"/>
    <p:sldId id="270" r:id="rId8"/>
    <p:sldId id="257" r:id="rId9"/>
    <p:sldId id="266" r:id="rId10"/>
    <p:sldId id="275" r:id="rId11"/>
    <p:sldId id="265" r:id="rId12"/>
    <p:sldId id="287" r:id="rId13"/>
    <p:sldId id="288" r:id="rId14"/>
    <p:sldId id="289" r:id="rId15"/>
    <p:sldId id="290" r:id="rId16"/>
    <p:sldId id="291" r:id="rId17"/>
    <p:sldId id="292" r:id="rId18"/>
    <p:sldId id="294" r:id="rId19"/>
    <p:sldId id="258" r:id="rId20"/>
    <p:sldId id="267" r:id="rId21"/>
    <p:sldId id="259"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72" y="289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68467-B93D-4722-9C72-26412B187D48}" type="datetimeFigureOut">
              <a:rPr lang="en-US" smtClean="0"/>
              <a:t>4/6/2019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876704-8F0D-401F-A85F-8F4F51B53B3D}" type="slidenum">
              <a:rPr lang="en-US" smtClean="0"/>
              <a:t>‹#›</a:t>
            </a:fld>
            <a:endParaRPr lang="en-US"/>
          </a:p>
        </p:txBody>
      </p:sp>
    </p:spTree>
    <p:extLst>
      <p:ext uri="{BB962C8B-B14F-4D97-AF65-F5344CB8AC3E}">
        <p14:creationId xmlns:p14="http://schemas.microsoft.com/office/powerpoint/2010/main" val="372398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876704-8F0D-401F-A85F-8F4F51B53B3D}" type="slidenum">
              <a:rPr lang="en-US" smtClean="0"/>
              <a:t>4</a:t>
            </a:fld>
            <a:endParaRPr lang="en-US"/>
          </a:p>
        </p:txBody>
      </p:sp>
    </p:spTree>
    <p:extLst>
      <p:ext uri="{BB962C8B-B14F-4D97-AF65-F5344CB8AC3E}">
        <p14:creationId xmlns:p14="http://schemas.microsoft.com/office/powerpoint/2010/main" val="3268006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2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34290" indent="0" algn="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D055711-DB2B-465C-BFA7-20A031AEE570}" type="datetimeFigureOut">
              <a:rPr lang="en-US" smtClean="0"/>
              <a:pPr/>
              <a:t>4/6/2019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1919957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276679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2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165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Edit Master text styles</a:t>
            </a:r>
          </a:p>
        </p:txBody>
      </p:sp>
      <p:sp>
        <p:nvSpPr>
          <p:cNvPr id="4" name="Date Placeholder 3"/>
          <p:cNvSpPr>
            <a:spLocks noGrp="1"/>
          </p:cNvSpPr>
          <p:nvPr>
            <p:ph type="dt" sz="half" idx="10"/>
          </p:nvPr>
        </p:nvSpPr>
        <p:spPr/>
        <p:txBody>
          <a:bodyPr/>
          <a:lstStyle/>
          <a:p>
            <a:fld id="{4D055711-DB2B-465C-BFA7-20A031AEE570}" type="datetimeFigureOut">
              <a:rPr lang="en-US" smtClean="0"/>
              <a:pPr/>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407272774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055711-DB2B-465C-BFA7-20A031AEE570}" type="datetimeFigureOut">
              <a:rPr lang="en-US" smtClean="0"/>
              <a:pPr/>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2535313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4" name="Text Placeholder 3"/>
          <p:cNvSpPr>
            <a:spLocks noGrp="1"/>
          </p:cNvSpPr>
          <p:nvPr>
            <p:ph type="body" sz="half" idx="3"/>
          </p:nvPr>
        </p:nvSpPr>
        <p:spPr>
          <a:xfrm>
            <a:off x="6193369" y="1859760"/>
            <a:ext cx="5389033" cy="654843"/>
          </a:xfrm>
        </p:spPr>
        <p:txBody>
          <a:bodyPr lIns="45720" tIns="0" rIns="45720" bIns="0" anchor="ct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9" y="2514600"/>
            <a:ext cx="5389033"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D055711-DB2B-465C-BFA7-20A031AEE570}" type="datetimeFigureOut">
              <a:rPr lang="en-US" smtClean="0"/>
              <a:pPr/>
              <a:t>4/6/2019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2549087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7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055711-DB2B-465C-BFA7-20A031AEE570}" type="datetimeFigureOut">
              <a:rPr lang="en-US" smtClean="0"/>
              <a:pPr/>
              <a:t>4/6/2019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332482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055711-DB2B-465C-BFA7-20A031AEE570}" type="datetimeFigureOut">
              <a:rPr lang="en-US" smtClean="0"/>
              <a:pPr/>
              <a:t>4/6/2019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81933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19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050"/>
            </a:lvl1pPr>
            <a:lvl2pPr indent="0" algn="l">
              <a:buNone/>
              <a:defRPr sz="900"/>
            </a:lvl2pPr>
            <a:lvl3pPr indent="0" algn="l">
              <a:buNone/>
              <a:defRPr sz="750"/>
            </a:lvl3pPr>
            <a:lvl4pPr indent="0" algn="l">
              <a:buNone/>
              <a:defRPr sz="675"/>
            </a:lvl4pPr>
            <a:lvl5pPr indent="0" algn="l">
              <a:buNone/>
              <a:defRPr sz="675"/>
            </a:lvl5pPr>
          </a:lstStyle>
          <a:p>
            <a:pPr lvl="0" eaLnBrk="1" latinLnBrk="0" hangingPunct="1"/>
            <a:r>
              <a:rPr kumimoji="0" lang="en-US" smtClean="0"/>
              <a:t>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100"/>
            </a:lvl1pPr>
            <a:lvl2pPr>
              <a:defRPr sz="1950"/>
            </a:lvl2pPr>
            <a:lvl3pPr>
              <a:defRPr sz="1800"/>
            </a:lvl3pPr>
            <a:lvl4pPr>
              <a:defRPr sz="150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055711-DB2B-465C-BFA7-20A031AEE570}" type="datetimeFigureOut">
              <a:rPr lang="en-US" smtClean="0"/>
              <a:pPr/>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2964481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2" name="Title 1"/>
          <p:cNvSpPr>
            <a:spLocks noGrp="1"/>
          </p:cNvSpPr>
          <p:nvPr>
            <p:ph type="title"/>
          </p:nvPr>
        </p:nvSpPr>
        <p:spPr>
          <a:xfrm>
            <a:off x="812800" y="1176999"/>
            <a:ext cx="2950464" cy="1582621"/>
          </a:xfrm>
        </p:spPr>
        <p:txBody>
          <a:bodyPr vert="horz" lIns="45720" tIns="45720" rIns="45720" bIns="45720" anchor="b"/>
          <a:lstStyle>
            <a:lvl1pPr algn="l">
              <a:buNone/>
              <a:defRPr sz="15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188"/>
              </a:spcBef>
              <a:buFontTx/>
              <a:buNone/>
              <a:defRPr sz="975"/>
            </a:lvl1pPr>
            <a:lvl2pPr>
              <a:defRPr sz="900"/>
            </a:lvl2pPr>
            <a:lvl3pPr>
              <a:defRPr sz="750"/>
            </a:lvl3pPr>
            <a:lvl4pPr>
              <a:defRPr sz="675"/>
            </a:lvl4pPr>
            <a:lvl5pPr>
              <a:defRPr sz="675"/>
            </a:lvl5pPr>
          </a:lstStyle>
          <a:p>
            <a:pPr lvl="0" eaLnBrk="1" latinLnBrk="0" hangingPunct="1"/>
            <a:r>
              <a:rPr kumimoji="0" lang="en-US" smtClean="0"/>
              <a:t>Edit Master text styles</a:t>
            </a:r>
          </a:p>
        </p:txBody>
      </p:sp>
      <p:sp>
        <p:nvSpPr>
          <p:cNvPr id="5" name="Date Placeholder 4"/>
          <p:cNvSpPr>
            <a:spLocks noGrp="1"/>
          </p:cNvSpPr>
          <p:nvPr>
            <p:ph type="dt" sz="half" idx="10"/>
          </p:nvPr>
        </p:nvSpPr>
        <p:spPr/>
        <p:txBody>
          <a:bodyPr/>
          <a:lstStyle/>
          <a:p>
            <a:fld id="{4D055711-DB2B-465C-BFA7-20A031AEE570}" type="datetimeFigureOut">
              <a:rPr lang="en-US" smtClean="0"/>
              <a:pPr/>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3"/>
            <a:ext cx="812800" cy="365125"/>
          </a:xfrm>
        </p:spPr>
        <p:txBody>
          <a:bodyPr/>
          <a:lstStyle/>
          <a:p>
            <a:fld id="{842D1B9B-FFCE-424A-B413-FFE1F6797ABD}"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24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11" name="Freeform 10"/>
          <p:cNvSpPr>
            <a:spLocks/>
          </p:cNvSpPr>
          <p:nvPr/>
        </p:nvSpPr>
        <p:spPr bwMode="auto">
          <a:xfrm flipV="1">
            <a:off x="5842000" y="6219828"/>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Tree>
    <p:extLst>
      <p:ext uri="{BB962C8B-B14F-4D97-AF65-F5344CB8AC3E}">
        <p14:creationId xmlns:p14="http://schemas.microsoft.com/office/powerpoint/2010/main" val="2743185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2024571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3364466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55711-DB2B-465C-BFA7-20A031AEE570}" type="datetimeFigureOut">
              <a:rPr lang="en-US" smtClean="0"/>
              <a:pPr/>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extLst>
      <p:ext uri="{BB962C8B-B14F-4D97-AF65-F5344CB8AC3E}">
        <p14:creationId xmlns:p14="http://schemas.microsoft.com/office/powerpoint/2010/main" val="117877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3"/>
            <a:ext cx="28448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fld id="{4D055711-DB2B-465C-BFA7-20A031AEE570}" type="datetimeFigureOut">
              <a:rPr lang="en-US" smtClean="0"/>
              <a:pPr/>
              <a:t>4/6/2019</a:t>
            </a:fld>
            <a:endParaRPr lang="en-US"/>
          </a:p>
        </p:txBody>
      </p:sp>
      <p:sp>
        <p:nvSpPr>
          <p:cNvPr id="22" name="Footer Placeholder 21"/>
          <p:cNvSpPr>
            <a:spLocks noGrp="1"/>
          </p:cNvSpPr>
          <p:nvPr>
            <p:ph type="ftr" sz="quarter" idx="3"/>
          </p:nvPr>
        </p:nvSpPr>
        <p:spPr>
          <a:xfrm>
            <a:off x="3556000" y="6356353"/>
            <a:ext cx="44704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3"/>
            <a:ext cx="1016000" cy="365125"/>
          </a:xfrm>
          <a:prstGeom prst="rect">
            <a:avLst/>
          </a:prstGeom>
        </p:spPr>
        <p:txBody>
          <a:bodyPr vert="horz" lIns="0" tIns="0" rIns="0" bIns="0" anchor="b"/>
          <a:lstStyle>
            <a:lvl1pPr algn="r" eaLnBrk="1" latinLnBrk="0" hangingPunct="1">
              <a:defRPr kumimoji="0" sz="1800">
                <a:solidFill>
                  <a:schemeClr val="tx2">
                    <a:shade val="90000"/>
                  </a:schemeClr>
                </a:solidFill>
              </a:defRPr>
            </a:lvl1pPr>
          </a:lstStyle>
          <a:p>
            <a:fld id="{842D1B9B-FFCE-424A-B413-FFE1F6797ABD}"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grpSp>
    </p:spTree>
    <p:extLst>
      <p:ext uri="{BB962C8B-B14F-4D97-AF65-F5344CB8AC3E}">
        <p14:creationId xmlns:p14="http://schemas.microsoft.com/office/powerpoint/2010/main" val="1969161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1" latinLnBrk="0" hangingPunct="1">
        <a:spcBef>
          <a:spcPct val="0"/>
        </a:spcBef>
        <a:buNone/>
        <a:defRPr kumimoji="0" sz="3750" b="0" kern="1200">
          <a:ln>
            <a:noFill/>
          </a:ln>
          <a:solidFill>
            <a:schemeClr val="tx2"/>
          </a:solidFill>
          <a:effectLst/>
          <a:latin typeface="+mj-lt"/>
          <a:ea typeface="+mj-ea"/>
          <a:cs typeface="+mj-cs"/>
        </a:defRPr>
      </a:lvl1pPr>
    </p:titleStyle>
    <p:bodyStyle>
      <a:lvl1pPr marL="205740" indent="-205740" algn="l" rtl="0" eaLnBrk="1" latinLnBrk="0" hangingPunct="1">
        <a:spcBef>
          <a:spcPct val="20000"/>
        </a:spcBef>
        <a:buClr>
          <a:schemeClr val="accent3"/>
        </a:buClr>
        <a:buSzPct val="95000"/>
        <a:buFont typeface="Wingdings 2"/>
        <a:buChar char=""/>
        <a:defRPr kumimoji="0" sz="1950" kern="1200">
          <a:solidFill>
            <a:schemeClr val="tx1"/>
          </a:solidFill>
          <a:latin typeface="+mn-lt"/>
          <a:ea typeface="+mn-ea"/>
          <a:cs typeface="+mn-cs"/>
        </a:defRPr>
      </a:lvl1pPr>
      <a:lvl2pPr marL="480060" indent="-185166" algn="l" rtl="0" eaLnBrk="1" latinLnBrk="0" hangingPunct="1">
        <a:spcBef>
          <a:spcPct val="20000"/>
        </a:spcBef>
        <a:buClr>
          <a:schemeClr val="accent1"/>
        </a:buClr>
        <a:buSzPct val="85000"/>
        <a:buFont typeface="Wingdings 2"/>
        <a:buChar char=""/>
        <a:defRPr kumimoji="0" sz="1800" kern="1200">
          <a:solidFill>
            <a:schemeClr val="tx1"/>
          </a:solidFill>
          <a:latin typeface="+mn-lt"/>
          <a:ea typeface="+mn-ea"/>
          <a:cs typeface="+mn-cs"/>
        </a:defRPr>
      </a:lvl2pPr>
      <a:lvl3pPr marL="685800" indent="-185166" algn="l" rtl="0" eaLnBrk="1" latinLnBrk="0" hangingPunct="1">
        <a:spcBef>
          <a:spcPct val="20000"/>
        </a:spcBef>
        <a:buClr>
          <a:schemeClr val="accent2"/>
        </a:buClr>
        <a:buSzPct val="70000"/>
        <a:buFont typeface="Wingdings 2"/>
        <a:buChar char=""/>
        <a:defRPr kumimoji="0" sz="1575" kern="1200">
          <a:solidFill>
            <a:schemeClr val="tx1"/>
          </a:solidFill>
          <a:latin typeface="+mn-lt"/>
          <a:ea typeface="+mn-ea"/>
          <a:cs typeface="+mn-cs"/>
        </a:defRPr>
      </a:lvl3pPr>
      <a:lvl4pPr marL="891540" indent="-157734" algn="l" rtl="0" eaLnBrk="1" latinLnBrk="0" hangingPunct="1">
        <a:spcBef>
          <a:spcPct val="20000"/>
        </a:spcBef>
        <a:buClr>
          <a:schemeClr val="accent3"/>
        </a:buClr>
        <a:buSzPct val="65000"/>
        <a:buFont typeface="Wingdings 2"/>
        <a:buChar char=""/>
        <a:defRPr kumimoji="0" sz="1500" kern="1200">
          <a:solidFill>
            <a:schemeClr val="tx1"/>
          </a:solidFill>
          <a:latin typeface="+mn-lt"/>
          <a:ea typeface="+mn-ea"/>
          <a:cs typeface="+mn-cs"/>
        </a:defRPr>
      </a:lvl4pPr>
      <a:lvl5pPr marL="1097280" indent="-157734" algn="l" rtl="0" eaLnBrk="1" latinLnBrk="0" hangingPunct="1">
        <a:spcBef>
          <a:spcPct val="20000"/>
        </a:spcBef>
        <a:buClr>
          <a:schemeClr val="accent4"/>
        </a:buClr>
        <a:buSzPct val="65000"/>
        <a:buFont typeface="Wingdings 2"/>
        <a:buChar char=""/>
        <a:defRPr kumimoji="0"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mtClean="0"/>
              <a:t>News item:</a:t>
            </a:r>
            <a:br>
              <a:rPr lang="en-US" smtClean="0"/>
            </a:br>
            <a:r>
              <a:rPr lang="en-US" smtClean="0"/>
              <a:t>Senator Rubio on Iran &amp; capabilities</a:t>
            </a:r>
            <a:endParaRPr lang="en-US" dirty="0"/>
          </a:p>
        </p:txBody>
      </p:sp>
      <p:sp>
        <p:nvSpPr>
          <p:cNvPr id="2" name="Content Placeholder 1"/>
          <p:cNvSpPr>
            <a:spLocks noGrp="1"/>
          </p:cNvSpPr>
          <p:nvPr>
            <p:ph idx="1"/>
          </p:nvPr>
        </p:nvSpPr>
        <p:spPr/>
        <p:txBody>
          <a:bodyPr>
            <a:normAutofit fontScale="92500"/>
          </a:bodyPr>
          <a:lstStyle/>
          <a:p>
            <a:r>
              <a:rPr lang="en-US" smtClean="0"/>
              <a:t>As part of this deal … the Iranians get rid of a vast amount of enriched uranium, almost all they have. They limit the amount of enrichment that they will have. They limit the number of centrifuges they will operate and they will allow inspections for decades, actually. So you would say, all that, forget about it, it's done.</a:t>
            </a:r>
          </a:p>
          <a:p>
            <a:r>
              <a:rPr lang="en-US" smtClean="0"/>
              <a:t>They retain not only just infrastructure, they retain centrifuges, too. They may not be spinning them, but they will retain them in their possession. They continue to develop their long range missile capabilities, which are unstopped. There's no prohibition on them acquiring a weapon design as they probably, may even already have. They continue to sponsor terrorism all over the world. … They continue to be run by a radical Shia cleric who has apocalyptic views of the future and of their role in it. … Their infrastructure will remain in place and at some point, they could follow the North Korean model very easily, … they can cook up an excuse for why they need to have a weapon program and move forward on it.</a:t>
            </a:r>
          </a:p>
          <a:p>
            <a:r>
              <a:rPr lang="en-US" smtClean="0"/>
              <a:t>Is war inevitable then?</a:t>
            </a:r>
          </a:p>
          <a:p>
            <a:r>
              <a:rPr lang="en-US" smtClean="0"/>
              <a:t>I hope not. My hope is that we can delay a program long enough and you would hope that there would be some sort of change in leadership in Iran that would at least allow them to decide that they would rather have an economy than have a weapon. You can't guarantee it. But at the end of the day no one wants war, but I actually think that this deal could advance the prospects of war. </a:t>
            </a:r>
          </a:p>
          <a:p>
            <a:endParaRPr lang="en-US" dirty="0"/>
          </a:p>
        </p:txBody>
      </p:sp>
    </p:spTree>
    <p:extLst>
      <p:ext uri="{BB962C8B-B14F-4D97-AF65-F5344CB8AC3E}">
        <p14:creationId xmlns:p14="http://schemas.microsoft.com/office/powerpoint/2010/main" val="3740726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Before we Start</a:t>
            </a:r>
            <a:br>
              <a:rPr lang="en-US" smtClean="0"/>
            </a:br>
            <a:r>
              <a:rPr lang="en-US" smtClean="0"/>
              <a:t>Institutionalism</a:t>
            </a:r>
            <a:endParaRPr lang="en-US" dirty="0"/>
          </a:p>
        </p:txBody>
      </p:sp>
      <p:sp>
        <p:nvSpPr>
          <p:cNvPr id="7" name="Subtitle 6"/>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pPr/>
              <a:t>2</a:t>
            </a:fld>
            <a:endParaRPr lang="en-US"/>
          </a:p>
        </p:txBody>
      </p:sp>
    </p:spTree>
    <p:extLst>
      <p:ext uri="{BB962C8B-B14F-4D97-AF65-F5344CB8AC3E}">
        <p14:creationId xmlns:p14="http://schemas.microsoft.com/office/powerpoint/2010/main" val="177970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05200" y="-76200"/>
            <a:ext cx="5181600" cy="7101958"/>
          </a:xfrm>
        </p:spPr>
      </p:pic>
      <p:sp>
        <p:nvSpPr>
          <p:cNvPr id="4" name="Slide Number Placeholder 3"/>
          <p:cNvSpPr>
            <a:spLocks noGrp="1"/>
          </p:cNvSpPr>
          <p:nvPr>
            <p:ph type="sldNum" sz="quarter" idx="12"/>
          </p:nvPr>
        </p:nvSpPr>
        <p:spPr/>
        <p:txBody>
          <a:bodyPr/>
          <a:lstStyle/>
          <a:p>
            <a:fld id="{B373FC94-9B7A-47AC-B108-CB31F5C43551}" type="slidenum">
              <a:rPr lang="en-US" smtClean="0"/>
              <a:pPr/>
              <a:t>3</a:t>
            </a:fld>
            <a:endParaRPr lang="en-US"/>
          </a:p>
        </p:txBody>
      </p:sp>
    </p:spTree>
    <p:extLst>
      <p:ext uri="{BB962C8B-B14F-4D97-AF65-F5344CB8AC3E}">
        <p14:creationId xmlns:p14="http://schemas.microsoft.com/office/powerpoint/2010/main" val="424215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Iclicker Survey</a:t>
            </a:r>
            <a:endParaRPr lang="en-US" dirty="0"/>
          </a:p>
        </p:txBody>
      </p:sp>
      <p:sp>
        <p:nvSpPr>
          <p:cNvPr id="3" name="Content Placeholder 2"/>
          <p:cNvSpPr>
            <a:spLocks noGrp="1"/>
          </p:cNvSpPr>
          <p:nvPr>
            <p:ph idx="1"/>
          </p:nvPr>
        </p:nvSpPr>
        <p:spPr/>
        <p:txBody>
          <a:bodyPr/>
          <a:lstStyle/>
          <a:p>
            <a:pPr marL="0" indent="0">
              <a:buNone/>
            </a:pPr>
            <a:r>
              <a:rPr lang="en-US" dirty="0"/>
              <a:t>What percent of </a:t>
            </a:r>
            <a:r>
              <a:rPr lang="en-US" b="1" u="sng" dirty="0"/>
              <a:t>discretionary</a:t>
            </a:r>
            <a:r>
              <a:rPr lang="en-US" dirty="0"/>
              <a:t> US Budget (non-Social Security, non-Health-Medicare) is spent on US Military?</a:t>
            </a:r>
          </a:p>
          <a:p>
            <a:endParaRPr lang="en-US" dirty="0"/>
          </a:p>
          <a:p>
            <a:pPr marL="457200" indent="-457200">
              <a:buFont typeface="+mj-lt"/>
              <a:buAutoNum type="alphaUcPeriod"/>
            </a:pPr>
            <a:r>
              <a:rPr lang="en-US" dirty="0"/>
              <a:t>25%</a:t>
            </a:r>
          </a:p>
          <a:p>
            <a:pPr marL="457200" indent="-457200">
              <a:buFont typeface="+mj-lt"/>
              <a:buAutoNum type="alphaUcPeriod"/>
            </a:pPr>
            <a:r>
              <a:rPr lang="en-US" dirty="0"/>
              <a:t>40%</a:t>
            </a:r>
          </a:p>
          <a:p>
            <a:pPr marL="457200" indent="-457200">
              <a:buFont typeface="+mj-lt"/>
              <a:buAutoNum type="alphaUcPeriod"/>
            </a:pPr>
            <a:r>
              <a:rPr lang="en-US" dirty="0"/>
              <a:t>55%</a:t>
            </a:r>
          </a:p>
          <a:p>
            <a:pPr marL="457200" indent="-457200">
              <a:buFont typeface="+mj-lt"/>
              <a:buAutoNum type="alphaUcPeriod"/>
            </a:pPr>
            <a:r>
              <a:rPr lang="en-US" dirty="0"/>
              <a:t>70%</a:t>
            </a:r>
          </a:p>
          <a:p>
            <a:endParaRPr lang="en-US" dirty="0"/>
          </a:p>
        </p:txBody>
      </p:sp>
    </p:spTree>
    <p:extLst>
      <p:ext uri="{BB962C8B-B14F-4D97-AF65-F5344CB8AC3E}">
        <p14:creationId xmlns:p14="http://schemas.microsoft.com/office/powerpoint/2010/main" val="130163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152400"/>
            <a:ext cx="7315200" cy="6673387"/>
          </a:xfrm>
        </p:spPr>
      </p:pic>
      <p:sp>
        <p:nvSpPr>
          <p:cNvPr id="4" name="Slide Number Placeholder 3"/>
          <p:cNvSpPr>
            <a:spLocks noGrp="1"/>
          </p:cNvSpPr>
          <p:nvPr>
            <p:ph type="sldNum" sz="quarter" idx="12"/>
          </p:nvPr>
        </p:nvSpPr>
        <p:spPr/>
        <p:txBody>
          <a:bodyPr/>
          <a:lstStyle/>
          <a:p>
            <a:fld id="{B373FC94-9B7A-47AC-B108-CB31F5C43551}" type="slidenum">
              <a:rPr lang="en-US" smtClean="0"/>
              <a:pPr/>
              <a:t>5</a:t>
            </a:fld>
            <a:endParaRPr lang="en-US"/>
          </a:p>
        </p:txBody>
      </p:sp>
    </p:spTree>
    <p:extLst>
      <p:ext uri="{BB962C8B-B14F-4D97-AF65-F5344CB8AC3E}">
        <p14:creationId xmlns:p14="http://schemas.microsoft.com/office/powerpoint/2010/main" val="1230536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7742" y="152400"/>
            <a:ext cx="7315200" cy="6673388"/>
          </a:xfrm>
        </p:spPr>
      </p:pic>
      <p:sp>
        <p:nvSpPr>
          <p:cNvPr id="4" name="Slide Number Placeholder 3"/>
          <p:cNvSpPr>
            <a:spLocks noGrp="1"/>
          </p:cNvSpPr>
          <p:nvPr>
            <p:ph type="sldNum" sz="quarter" idx="12"/>
          </p:nvPr>
        </p:nvSpPr>
        <p:spPr/>
        <p:txBody>
          <a:bodyPr/>
          <a:lstStyle/>
          <a:p>
            <a:fld id="{B373FC94-9B7A-47AC-B108-CB31F5C43551}" type="slidenum">
              <a:rPr lang="en-US" smtClean="0"/>
              <a:pPr/>
              <a:t>6</a:t>
            </a:fld>
            <a:endParaRPr lang="en-US"/>
          </a:p>
        </p:txBody>
      </p:sp>
    </p:spTree>
    <p:extLst>
      <p:ext uri="{BB962C8B-B14F-4D97-AF65-F5344CB8AC3E}">
        <p14:creationId xmlns:p14="http://schemas.microsoft.com/office/powerpoint/2010/main" val="1535329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t>Institutionalism</a:t>
            </a:r>
            <a:br>
              <a:rPr lang="en-US" smtClean="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42867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dirty="0"/>
          </a:p>
        </p:txBody>
      </p:sp>
      <p:sp>
        <p:nvSpPr>
          <p:cNvPr id="3" name="Content Placeholder 2"/>
          <p:cNvSpPr>
            <a:spLocks noGrp="1"/>
          </p:cNvSpPr>
          <p:nvPr>
            <p:ph idx="1"/>
          </p:nvPr>
        </p:nvSpPr>
        <p:spPr/>
        <p:txBody>
          <a:bodyPr/>
          <a:lstStyle/>
          <a:p>
            <a:r>
              <a:rPr lang="en-US" smtClean="0"/>
              <a:t>Institutionalism in a nutshell</a:t>
            </a:r>
          </a:p>
          <a:p>
            <a:r>
              <a:rPr lang="en-US" smtClean="0"/>
              <a:t>Six tenets of institutionalism</a:t>
            </a:r>
          </a:p>
          <a:p>
            <a:r>
              <a:rPr lang="en-US" smtClean="0"/>
              <a:t>Power of institutions</a:t>
            </a:r>
          </a:p>
          <a:p>
            <a:r>
              <a:rPr lang="en-US" smtClean="0"/>
              <a:t>Interests: realists vs. institutionalists</a:t>
            </a:r>
          </a:p>
          <a:p>
            <a:r>
              <a:rPr lang="en-US" smtClean="0"/>
              <a:t>How states create cooperation within anarchy</a:t>
            </a:r>
          </a:p>
          <a:p>
            <a:r>
              <a:rPr lang="en-US" smtClean="0"/>
              <a:t>Institutionalism summarized</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Institutionalism in a Nutshell</a:t>
            </a:r>
            <a:endParaRPr lang="en-US" dirty="0"/>
          </a:p>
        </p:txBody>
      </p:sp>
      <p:sp>
        <p:nvSpPr>
          <p:cNvPr id="2" name="Content Placeholder 1"/>
          <p:cNvSpPr>
            <a:spLocks noGrp="1"/>
          </p:cNvSpPr>
          <p:nvPr>
            <p:ph idx="1"/>
          </p:nvPr>
        </p:nvSpPr>
        <p:spPr/>
        <p:txBody>
          <a:bodyPr/>
          <a:lstStyle/>
          <a:p>
            <a:r>
              <a:rPr lang="en-US" smtClean="0"/>
              <a:t>States can cooperate if they have or create interdependence.</a:t>
            </a:r>
          </a:p>
          <a:p>
            <a:r>
              <a:rPr lang="en-US" smtClean="0"/>
              <a:t>States sometimes take interdependent action to achieve long run interests </a:t>
            </a:r>
          </a:p>
          <a:p>
            <a:r>
              <a:rPr lang="en-US" smtClean="0"/>
              <a:t>Interdependence: reciprocal costly effects of transactions</a:t>
            </a:r>
          </a:p>
          <a:p>
            <a:pPr lvl="1"/>
            <a:r>
              <a:rPr lang="en-US" smtClean="0"/>
              <a:t>Sensitivity: costs before country changes policies</a:t>
            </a:r>
          </a:p>
          <a:p>
            <a:pPr lvl="1"/>
            <a:r>
              <a:rPr lang="en-US" smtClean="0"/>
              <a:t>Vulnerability: costs even after has changed policies</a:t>
            </a:r>
          </a:p>
          <a:p>
            <a:r>
              <a:rPr lang="en-US" smtClean="0"/>
              <a:t>Interdependence need not be symmetric or beneficial</a:t>
            </a:r>
          </a:p>
          <a:p>
            <a:r>
              <a:rPr lang="en-US" smtClean="0"/>
              <a:t>Sometimes referred to as “liberal institutionalism” or “liberalism” but for this class please simply use institutionalism</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Examples to think about</a:t>
            </a:r>
            <a:endParaRPr lang="en-US" dirty="0"/>
          </a:p>
        </p:txBody>
      </p:sp>
      <p:sp>
        <p:nvSpPr>
          <p:cNvPr id="2" name="Content Placeholder 1"/>
          <p:cNvSpPr>
            <a:spLocks noGrp="1"/>
          </p:cNvSpPr>
          <p:nvPr>
            <p:ph idx="1"/>
          </p:nvPr>
        </p:nvSpPr>
        <p:spPr/>
        <p:txBody>
          <a:bodyPr/>
          <a:lstStyle/>
          <a:p>
            <a:r>
              <a:rPr lang="en-US" smtClean="0"/>
              <a:t>Syrian chemical weapons treaty: Did this treaty make any difference in behavior? That is gist of institutionalist vs. realist debate.</a:t>
            </a:r>
          </a:p>
          <a:p>
            <a:r>
              <a:rPr lang="en-US" smtClean="0"/>
              <a:t>Do you worry that the Paris Climate Agreement isn’t strong enough? Do you worry that it will cripple the world economy if we really address climate change through this treaty? BOTH perspectives are fundamentally institutional – they both believe institutions matter.</a:t>
            </a:r>
          </a:p>
          <a:p>
            <a:r>
              <a:rPr lang="en-US" smtClean="0"/>
              <a:t>If there were a Israel/Palestinian peace treaty, do you think it would stop the conflict in the Middle East?</a:t>
            </a:r>
          </a:p>
          <a:p>
            <a:r>
              <a:rPr lang="en-US" smtClean="0"/>
              <a:t>Bailout of Greece by many other countries who receive few direct benefits from doing so.</a:t>
            </a:r>
            <a:endParaRPr lang="en-US" dirty="0"/>
          </a:p>
        </p:txBody>
      </p:sp>
    </p:spTree>
    <p:extLst>
      <p:ext uri="{BB962C8B-B14F-4D97-AF65-F5344CB8AC3E}">
        <p14:creationId xmlns:p14="http://schemas.microsoft.com/office/powerpoint/2010/main" val="1312493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9751783"/>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t>Conflict</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t>States are primary and act as unitary rational actors</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t>Survival, security, and hence, power</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t>Military force is usable, effective, and fungible</a:t>
                      </a:r>
                      <a:endParaRPr lang="en-US" dirty="0"/>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t>Anarchy and self-help</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t>Acquisition and balancing of power</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5590765"/>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7594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1923316"/>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r>
                        <a:rPr lang="en-US" dirty="0" smtClean="0"/>
                        <a:t>Multiple</a:t>
                      </a:r>
                      <a:r>
                        <a:rPr lang="en-US" baseline="0" dirty="0" smtClean="0"/>
                        <a:t> actors (states, MNCs, NGOs); not always unitary or rational</a:t>
                      </a:r>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36876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16952523"/>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r>
                        <a:rPr lang="en-US" dirty="0" smtClean="0"/>
                        <a:t>Multiple</a:t>
                      </a:r>
                      <a:r>
                        <a:rPr lang="en-US" baseline="0" dirty="0" smtClean="0"/>
                        <a:t> actors (states, MNCs, NGOs); not always unitary or rational</a:t>
                      </a:r>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r>
                        <a:rPr lang="en-US" dirty="0" smtClean="0"/>
                        <a:t>Econ &amp; social goals as well as security</a:t>
                      </a:r>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279205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61154465"/>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r>
                        <a:rPr lang="en-US" dirty="0" smtClean="0"/>
                        <a:t>Multiple</a:t>
                      </a:r>
                      <a:r>
                        <a:rPr lang="en-US" baseline="0" dirty="0" smtClean="0"/>
                        <a:t> actors (states, MNCs, NGOs); not always unitary or rational</a:t>
                      </a:r>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r>
                        <a:rPr lang="en-US" dirty="0" smtClean="0"/>
                        <a:t>Econ &amp; social goals as well as security</a:t>
                      </a:r>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r>
                        <a:rPr lang="en-US" dirty="0" smtClean="0"/>
                        <a:t>Asymmetry</a:t>
                      </a:r>
                      <a:r>
                        <a:rPr lang="en-US" baseline="0" dirty="0" smtClean="0"/>
                        <a:t> in interdependence; issue-specific power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645355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4879684"/>
              </p:ext>
            </p:extLst>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r>
                        <a:rPr lang="en-US" dirty="0" smtClean="0"/>
                        <a:t>Multiple</a:t>
                      </a:r>
                      <a:r>
                        <a:rPr lang="en-US" baseline="0" dirty="0" smtClean="0"/>
                        <a:t> actors (states, MNCs, NGOs); not always unitary or rational</a:t>
                      </a:r>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r>
                        <a:rPr lang="en-US" dirty="0" smtClean="0"/>
                        <a:t>Econ &amp; social goals as well as security</a:t>
                      </a:r>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r>
                        <a:rPr lang="en-US" dirty="0" smtClean="0"/>
                        <a:t>Asymmetry</a:t>
                      </a:r>
                      <a:r>
                        <a:rPr lang="en-US" baseline="0" dirty="0" smtClean="0"/>
                        <a:t> in interdependence; issue-specific power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r>
                        <a:rPr lang="en-US" dirty="0" smtClean="0"/>
                        <a:t>Anarchy</a:t>
                      </a:r>
                      <a:r>
                        <a:rPr lang="en-US" baseline="0" dirty="0" smtClean="0"/>
                        <a:t> mitigated by norms, rules, &amp; institutions</a:t>
                      </a:r>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469048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613611" y="114157"/>
          <a:ext cx="10968789" cy="6624344"/>
        </p:xfrm>
        <a:graphic>
          <a:graphicData uri="http://schemas.openxmlformats.org/drawingml/2006/table">
            <a:tbl>
              <a:tblPr firstRow="1" bandRow="1">
                <a:tableStyleId>{073A0DAA-6AF3-43AB-8588-CEC1D06C72B9}</a:tableStyleId>
              </a:tblPr>
              <a:tblGrid>
                <a:gridCol w="3290636">
                  <a:extLst>
                    <a:ext uri="{9D8B030D-6E8A-4147-A177-3AD203B41FA5}">
                      <a16:colId xmlns:a16="http://schemas.microsoft.com/office/drawing/2014/main" val="20000"/>
                    </a:ext>
                  </a:extLst>
                </a:gridCol>
                <a:gridCol w="2193758">
                  <a:extLst>
                    <a:ext uri="{9D8B030D-6E8A-4147-A177-3AD203B41FA5}">
                      <a16:colId xmlns:a16="http://schemas.microsoft.com/office/drawing/2014/main" val="20001"/>
                    </a:ext>
                  </a:extLst>
                </a:gridCol>
                <a:gridCol w="2925010">
                  <a:extLst>
                    <a:ext uri="{9D8B030D-6E8A-4147-A177-3AD203B41FA5}">
                      <a16:colId xmlns:a16="http://schemas.microsoft.com/office/drawing/2014/main" val="20002"/>
                    </a:ext>
                  </a:extLst>
                </a:gridCol>
                <a:gridCol w="2559385">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1800" dirty="0" smtClean="0"/>
                        <a:t>Realism</a:t>
                      </a:r>
                      <a:endParaRPr lang="en-US" sz="1800" dirty="0"/>
                    </a:p>
                  </a:txBody>
                  <a:tcPr/>
                </a:tc>
                <a:tc>
                  <a:txBody>
                    <a:bodyPr/>
                    <a:lstStyle/>
                    <a:p>
                      <a:pPr algn="ctr"/>
                      <a:r>
                        <a:rPr lang="en-US" sz="1800" dirty="0" smtClean="0"/>
                        <a:t>Institutionalism</a:t>
                      </a:r>
                      <a:endParaRPr lang="en-US" sz="1800" dirty="0"/>
                    </a:p>
                  </a:txBody>
                  <a:tcPr/>
                </a:tc>
                <a:tc>
                  <a:txBody>
                    <a:bodyPr/>
                    <a:lstStyle/>
                    <a:p>
                      <a:pPr algn="ctr"/>
                      <a:r>
                        <a:rPr lang="en-US" sz="1800" dirty="0" smtClean="0"/>
                        <a:t>Disenfranchised</a:t>
                      </a:r>
                      <a:endParaRPr lang="en-US" sz="18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solidFill>
                            <a:schemeClr val="bg1"/>
                          </a:solidFill>
                        </a:rPr>
                        <a:t>Conflict</a:t>
                      </a:r>
                      <a:endParaRPr lang="en-US" dirty="0">
                        <a:solidFill>
                          <a:schemeClr val="bg1"/>
                        </a:solidFill>
                      </a:endParaRPr>
                    </a:p>
                  </a:txBody>
                  <a:tcPr/>
                </a:tc>
                <a:tc>
                  <a:txBody>
                    <a:bodyPr/>
                    <a:lstStyle/>
                    <a:p>
                      <a:r>
                        <a:rPr lang="en-US" dirty="0" smtClean="0"/>
                        <a:t>Cooperation</a:t>
                      </a:r>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solidFill>
                            <a:schemeClr val="bg1"/>
                          </a:solidFill>
                        </a:rPr>
                        <a:t>States</a:t>
                      </a:r>
                      <a:r>
                        <a:rPr lang="en-US" baseline="0" dirty="0" smtClean="0">
                          <a:solidFill>
                            <a:schemeClr val="bg1"/>
                          </a:solidFill>
                        </a:rPr>
                        <a:t> are primary and act as </a:t>
                      </a:r>
                      <a:r>
                        <a:rPr lang="en-US" dirty="0" smtClean="0">
                          <a:solidFill>
                            <a:schemeClr val="bg1"/>
                          </a:solidFill>
                        </a:rPr>
                        <a:t>unitary</a:t>
                      </a:r>
                      <a:r>
                        <a:rPr lang="en-US" baseline="0" dirty="0" smtClean="0">
                          <a:solidFill>
                            <a:schemeClr val="bg1"/>
                          </a:solidFill>
                        </a:rPr>
                        <a:t> rational actors</a:t>
                      </a:r>
                      <a:endParaRPr lang="en-US" dirty="0">
                        <a:solidFill>
                          <a:schemeClr val="bg1"/>
                        </a:solidFill>
                      </a:endParaRPr>
                    </a:p>
                  </a:txBody>
                  <a:tcPr/>
                </a:tc>
                <a:tc>
                  <a:txBody>
                    <a:bodyPr/>
                    <a:lstStyle/>
                    <a:p>
                      <a:r>
                        <a:rPr lang="en-US" dirty="0" smtClean="0"/>
                        <a:t>Multiple</a:t>
                      </a:r>
                      <a:r>
                        <a:rPr lang="en-US" baseline="0" dirty="0" smtClean="0"/>
                        <a:t> actors (states, MNCs, NGOs); not always unitary or rational</a:t>
                      </a:r>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solidFill>
                            <a:schemeClr val="bg1"/>
                          </a:solidFill>
                        </a:rPr>
                        <a:t>Survival, security,</a:t>
                      </a:r>
                      <a:r>
                        <a:rPr lang="en-US" baseline="0" dirty="0" smtClean="0">
                          <a:solidFill>
                            <a:schemeClr val="bg1"/>
                          </a:solidFill>
                        </a:rPr>
                        <a:t> and hence, power</a:t>
                      </a:r>
                      <a:endParaRPr lang="en-US" dirty="0">
                        <a:solidFill>
                          <a:schemeClr val="bg1"/>
                        </a:solidFill>
                      </a:endParaRPr>
                    </a:p>
                  </a:txBody>
                  <a:tcPr/>
                </a:tc>
                <a:tc>
                  <a:txBody>
                    <a:bodyPr/>
                    <a:lstStyle/>
                    <a:p>
                      <a:r>
                        <a:rPr lang="en-US" dirty="0" smtClean="0"/>
                        <a:t>Econ &amp; social goals as well as security</a:t>
                      </a:r>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solidFill>
                            <a:schemeClr val="bg1"/>
                          </a:solidFill>
                        </a:rPr>
                        <a:t>Military</a:t>
                      </a:r>
                      <a:r>
                        <a:rPr lang="en-US" baseline="0" dirty="0" smtClean="0">
                          <a:solidFill>
                            <a:schemeClr val="bg1"/>
                          </a:solidFill>
                        </a:rPr>
                        <a:t> force is usable, effective, and fungible</a:t>
                      </a:r>
                      <a:endParaRPr lang="en-US" dirty="0">
                        <a:solidFill>
                          <a:schemeClr val="bg1"/>
                        </a:solidFill>
                      </a:endParaRPr>
                    </a:p>
                  </a:txBody>
                  <a:tcPr/>
                </a:tc>
                <a:tc>
                  <a:txBody>
                    <a:bodyPr/>
                    <a:lstStyle/>
                    <a:p>
                      <a:r>
                        <a:rPr lang="en-US" dirty="0" smtClean="0"/>
                        <a:t>Asymmetry</a:t>
                      </a:r>
                      <a:r>
                        <a:rPr lang="en-US" baseline="0" dirty="0" smtClean="0"/>
                        <a:t> in interdependence; issue-specific power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solidFill>
                            <a:schemeClr val="bg1"/>
                          </a:solidFill>
                        </a:rPr>
                        <a:t>Anarchy and self-help</a:t>
                      </a:r>
                      <a:endParaRPr lang="en-US" dirty="0">
                        <a:solidFill>
                          <a:schemeClr val="bg1"/>
                        </a:solidFill>
                      </a:endParaRPr>
                    </a:p>
                  </a:txBody>
                  <a:tcPr/>
                </a:tc>
                <a:tc>
                  <a:txBody>
                    <a:bodyPr/>
                    <a:lstStyle/>
                    <a:p>
                      <a:r>
                        <a:rPr lang="en-US" dirty="0" smtClean="0"/>
                        <a:t>Anarchy</a:t>
                      </a:r>
                      <a:r>
                        <a:rPr lang="en-US" baseline="0" dirty="0" smtClean="0"/>
                        <a:t> mitigated by norms, rules, &amp; institutions</a:t>
                      </a:r>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the process of international relations look like?</a:t>
                      </a:r>
                      <a:endParaRPr lang="en-US" dirty="0"/>
                    </a:p>
                  </a:txBody>
                  <a:tcPr/>
                </a:tc>
                <a:tc>
                  <a:txBody>
                    <a:bodyPr/>
                    <a:lstStyle/>
                    <a:p>
                      <a:r>
                        <a:rPr lang="en-US" dirty="0" smtClean="0">
                          <a:solidFill>
                            <a:schemeClr val="bg1"/>
                          </a:solidFill>
                        </a:rPr>
                        <a:t>Acquisition</a:t>
                      </a:r>
                      <a:r>
                        <a:rPr lang="en-US" baseline="0" dirty="0" smtClean="0">
                          <a:solidFill>
                            <a:schemeClr val="bg1"/>
                          </a:solidFill>
                        </a:rPr>
                        <a:t> and balancing of power</a:t>
                      </a:r>
                      <a:endParaRPr lang="en-US" dirty="0">
                        <a:solidFill>
                          <a:schemeClr val="bg1"/>
                        </a:solidFill>
                      </a:endParaRPr>
                    </a:p>
                  </a:txBody>
                  <a:tcPr/>
                </a:tc>
                <a:tc>
                  <a:txBody>
                    <a:bodyPr/>
                    <a:lstStyle/>
                    <a:p>
                      <a:r>
                        <a:rPr lang="en-US" dirty="0" smtClean="0"/>
                        <a:t>Alternation</a:t>
                      </a:r>
                      <a:r>
                        <a:rPr lang="en-US" baseline="0" dirty="0" smtClean="0"/>
                        <a:t> of cooperation &amp; conflict</a:t>
                      </a:r>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93053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704088"/>
            <a:ext cx="11277600" cy="1143000"/>
          </a:xfrm>
        </p:spPr>
        <p:txBody>
          <a:bodyPr>
            <a:normAutofit fontScale="90000"/>
          </a:bodyPr>
          <a:lstStyle/>
          <a:p>
            <a:r>
              <a:rPr lang="en-US" dirty="0" smtClean="0"/>
              <a:t>i&gt;clicker survey</a:t>
            </a:r>
            <a:br>
              <a:rPr lang="en-US" dirty="0" smtClean="0"/>
            </a:br>
            <a:r>
              <a:rPr lang="en-US" dirty="0" smtClean="0"/>
              <a:t>What is the main thing Institutionalists seek to explain?</a:t>
            </a:r>
            <a:endParaRPr lang="en-US" dirty="0"/>
          </a:p>
        </p:txBody>
      </p:sp>
      <p:sp>
        <p:nvSpPr>
          <p:cNvPr id="6" name="Content Placeholder 5"/>
          <p:cNvSpPr>
            <a:spLocks noGrp="1"/>
          </p:cNvSpPr>
          <p:nvPr>
            <p:ph idx="1"/>
          </p:nvPr>
        </p:nvSpPr>
        <p:spPr/>
        <p:txBody>
          <a:bodyPr/>
          <a:lstStyle/>
          <a:p>
            <a:pPr marL="514350" indent="-514350">
              <a:buFont typeface="+mj-lt"/>
              <a:buAutoNum type="alphaUcPeriod"/>
            </a:pPr>
            <a:r>
              <a:rPr lang="en-US" dirty="0" smtClean="0"/>
              <a:t>Why peace treaties take so long to negotiate</a:t>
            </a:r>
          </a:p>
          <a:p>
            <a:pPr marL="514350" indent="-514350">
              <a:buFont typeface="+mj-lt"/>
              <a:buAutoNum type="alphaUcPeriod"/>
            </a:pPr>
            <a:r>
              <a:rPr lang="en-US" dirty="0" smtClean="0"/>
              <a:t>Why states seek to seize the territories of other states</a:t>
            </a:r>
          </a:p>
          <a:p>
            <a:pPr marL="514350" indent="-514350">
              <a:buFont typeface="+mj-lt"/>
              <a:buAutoNum type="alphaUcPeriod"/>
            </a:pPr>
            <a:r>
              <a:rPr lang="en-US" dirty="0" smtClean="0"/>
              <a:t>Why states </a:t>
            </a:r>
            <a:r>
              <a:rPr lang="en-US" dirty="0" smtClean="0"/>
              <a:t>have </a:t>
            </a:r>
            <a:r>
              <a:rPr lang="en-US" dirty="0" smtClean="0"/>
              <a:t>never used military power to oppress other states</a:t>
            </a:r>
          </a:p>
          <a:p>
            <a:pPr marL="514350" indent="-514350">
              <a:buFont typeface="+mj-lt"/>
              <a:buAutoNum type="alphaUcPeriod"/>
            </a:pPr>
            <a:r>
              <a:rPr lang="en-US" dirty="0"/>
              <a:t>How it is that states sometimes are able to cooperate, despite the anarchy of the international </a:t>
            </a:r>
            <a:r>
              <a:rPr lang="en-US" dirty="0" smtClean="0"/>
              <a:t>system</a:t>
            </a:r>
            <a:endParaRPr lang="en-US" dirty="0"/>
          </a:p>
        </p:txBody>
      </p:sp>
    </p:spTree>
    <p:extLst>
      <p:ext uri="{BB962C8B-B14F-4D97-AF65-F5344CB8AC3E}">
        <p14:creationId xmlns:p14="http://schemas.microsoft.com/office/powerpoint/2010/main" val="11338323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The Power of Institutions</a:t>
            </a:r>
            <a:endParaRPr lang="en-US" dirty="0"/>
          </a:p>
        </p:txBody>
      </p:sp>
      <p:sp>
        <p:nvSpPr>
          <p:cNvPr id="2" name="Content Placeholder 1"/>
          <p:cNvSpPr>
            <a:spLocks noGrp="1"/>
          </p:cNvSpPr>
          <p:nvPr>
            <p:ph idx="1"/>
          </p:nvPr>
        </p:nvSpPr>
        <p:spPr/>
        <p:txBody>
          <a:bodyPr/>
          <a:lstStyle/>
          <a:p>
            <a:r>
              <a:rPr lang="en-US" smtClean="0"/>
              <a:t>Realists:</a:t>
            </a:r>
          </a:p>
          <a:p>
            <a:pPr lvl="1"/>
            <a:r>
              <a:rPr lang="en-US" smtClean="0"/>
              <a:t>Institutions REFLECT power</a:t>
            </a:r>
          </a:p>
          <a:p>
            <a:r>
              <a:rPr lang="en-US" smtClean="0"/>
              <a:t>Institutionalists</a:t>
            </a:r>
          </a:p>
          <a:p>
            <a:pPr lvl="1"/>
            <a:r>
              <a:rPr lang="en-US" smtClean="0"/>
              <a:t>Yes, institutions REFLECT power BUT…</a:t>
            </a:r>
          </a:p>
          <a:p>
            <a:pPr lvl="1"/>
            <a:r>
              <a:rPr lang="en-US" smtClean="0"/>
              <a:t>Might be “selection effects” – good states join, bad states don’t join</a:t>
            </a:r>
          </a:p>
          <a:p>
            <a:pPr lvl="1"/>
            <a:r>
              <a:rPr lang="en-US" smtClean="0"/>
              <a:t>BUT they also can and sometimes do CONSTRAIN power</a:t>
            </a:r>
          </a:p>
          <a:p>
            <a:pPr lvl="1"/>
            <a:r>
              <a:rPr lang="en-US" smtClean="0"/>
              <a:t>Institutional rules and norms</a:t>
            </a:r>
          </a:p>
          <a:p>
            <a:pPr lvl="2"/>
            <a:r>
              <a:rPr lang="en-US" smtClean="0"/>
              <a:t>Decrease uncertainty</a:t>
            </a:r>
          </a:p>
          <a:p>
            <a:pPr lvl="2"/>
            <a:r>
              <a:rPr lang="en-US" smtClean="0"/>
              <a:t>Avoid misperceptions</a:t>
            </a:r>
          </a:p>
          <a:p>
            <a:pPr lvl="2"/>
            <a:r>
              <a:rPr lang="en-US" smtClean="0"/>
              <a:t>Foster interdependence (iteration, linkage)</a:t>
            </a:r>
          </a:p>
          <a:p>
            <a:pPr lvl="2"/>
            <a:r>
              <a:rPr lang="en-US" smtClean="0"/>
              <a:t>Stabilize expectations</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mtClean="0"/>
              <a:t>Interests: </a:t>
            </a:r>
            <a:br>
              <a:rPr lang="en-US" smtClean="0"/>
            </a:br>
            <a:r>
              <a:rPr lang="en-US" smtClean="0"/>
              <a:t>Realism vs. Institutionalism</a:t>
            </a:r>
            <a:endParaRPr lang="en-US" dirty="0"/>
          </a:p>
        </p:txBody>
      </p:sp>
      <p:sp>
        <p:nvSpPr>
          <p:cNvPr id="2" name="Content Placeholder 1"/>
          <p:cNvSpPr>
            <a:spLocks noGrp="1"/>
          </p:cNvSpPr>
          <p:nvPr>
            <p:ph idx="1"/>
          </p:nvPr>
        </p:nvSpPr>
        <p:spPr/>
        <p:txBody>
          <a:bodyPr/>
          <a:lstStyle/>
          <a:p>
            <a:r>
              <a:rPr lang="en-US" smtClean="0"/>
              <a:t>In BOTH views, states are pursuing their self-interests!!!</a:t>
            </a:r>
          </a:p>
          <a:p>
            <a:r>
              <a:rPr lang="en-US" smtClean="0"/>
              <a:t>Realists:</a:t>
            </a:r>
          </a:p>
          <a:p>
            <a:pPr lvl="1"/>
            <a:r>
              <a:rPr lang="en-US" smtClean="0"/>
              <a:t>States pursue short-term myopic interests with fear of cooperation</a:t>
            </a:r>
          </a:p>
          <a:p>
            <a:r>
              <a:rPr lang="en-US" smtClean="0"/>
              <a:t>Institutionalists</a:t>
            </a:r>
          </a:p>
          <a:p>
            <a:pPr lvl="1"/>
            <a:r>
              <a:rPr lang="en-US" smtClean="0"/>
              <a:t>States often pursue short-term myopic interests</a:t>
            </a:r>
          </a:p>
          <a:p>
            <a:pPr lvl="1"/>
            <a:r>
              <a:rPr lang="en-US" smtClean="0"/>
              <a:t>BUT they also may pursue long-term interests that can only be achieved through cooperation and they attempt to do so by creating institutions that will address the risks that cooperation entails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mtClean="0"/>
              <a:t>How do states create cooperation within anarchic international realm</a:t>
            </a:r>
            <a:endParaRPr lang="en-US" dirty="0"/>
          </a:p>
        </p:txBody>
      </p:sp>
      <p:sp>
        <p:nvSpPr>
          <p:cNvPr id="2" name="Content Placeholder 1"/>
          <p:cNvSpPr>
            <a:spLocks noGrp="1"/>
          </p:cNvSpPr>
          <p:nvPr>
            <p:ph idx="1"/>
          </p:nvPr>
        </p:nvSpPr>
        <p:spPr/>
        <p:txBody>
          <a:bodyPr/>
          <a:lstStyle/>
          <a:p>
            <a:r>
              <a:rPr lang="en-US" smtClean="0"/>
              <a:t>Permissive conditions that foster cooperation</a:t>
            </a:r>
          </a:p>
          <a:p>
            <a:pPr lvl="1"/>
            <a:r>
              <a:rPr lang="en-US" smtClean="0"/>
              <a:t>Survival not at stake</a:t>
            </a:r>
          </a:p>
          <a:p>
            <a:pPr lvl="1"/>
            <a:r>
              <a:rPr lang="en-US" smtClean="0"/>
              <a:t>Interactions are iterative</a:t>
            </a:r>
          </a:p>
          <a:p>
            <a:pPr lvl="1"/>
            <a:r>
              <a:rPr lang="en-US" smtClean="0"/>
              <a:t>Easier problems, e.g., coordination (air traffic control) vs. collaboration (arms races, trade wars)</a:t>
            </a:r>
          </a:p>
          <a:p>
            <a:pPr lvl="1"/>
            <a:r>
              <a:rPr lang="en-US" smtClean="0"/>
              <a:t>Fewer players</a:t>
            </a:r>
          </a:p>
          <a:p>
            <a:r>
              <a:rPr lang="en-US" smtClean="0"/>
              <a:t>Conscious strategies to promote cooperation</a:t>
            </a:r>
          </a:p>
          <a:p>
            <a:pPr lvl="1"/>
            <a:r>
              <a:rPr lang="en-US" smtClean="0"/>
              <a:t>Reciprocity: Tit-for-Tat, linkage and contingency</a:t>
            </a:r>
          </a:p>
          <a:p>
            <a:pPr lvl="1"/>
            <a:r>
              <a:rPr lang="en-US" smtClean="0"/>
              <a:t>Transparency and information</a:t>
            </a:r>
          </a:p>
          <a:p>
            <a:pPr lvl="1"/>
            <a:r>
              <a:rPr lang="en-US" smtClean="0"/>
              <a:t>Iteration or "Shadow of future“</a:t>
            </a:r>
          </a:p>
          <a:p>
            <a:pPr lvl="1"/>
            <a:r>
              <a:rPr lang="en-US" smtClean="0"/>
              <a:t>Reduce transaction costs</a:t>
            </a:r>
          </a:p>
          <a:p>
            <a:pPr lvl="1"/>
            <a:r>
              <a:rPr lang="en-US" smtClean="0"/>
              <a:t>Rules of thumb</a:t>
            </a:r>
          </a:p>
          <a:p>
            <a:pPr lvl="1"/>
            <a:r>
              <a:rPr lang="en-US" smtClean="0"/>
              <a:t>Norms: require actors to explain themselves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Institutionalism summarized</a:t>
            </a:r>
            <a:endParaRPr lang="en-US" dirty="0"/>
          </a:p>
        </p:txBody>
      </p:sp>
      <p:sp>
        <p:nvSpPr>
          <p:cNvPr id="2" name="Content Placeholder 1"/>
          <p:cNvSpPr>
            <a:spLocks noGrp="1"/>
          </p:cNvSpPr>
          <p:nvPr>
            <p:ph idx="1"/>
          </p:nvPr>
        </p:nvSpPr>
        <p:spPr/>
        <p:txBody>
          <a:bodyPr/>
          <a:lstStyle/>
          <a:p>
            <a:r>
              <a:rPr lang="en-US" smtClean="0"/>
              <a:t>Ideals, norms, and rules, as well as power and interests, determine outcomes</a:t>
            </a:r>
          </a:p>
          <a:p>
            <a:r>
              <a:rPr lang="en-US" smtClean="0"/>
              <a:t>Structure matters but states can influence structure to some extent</a:t>
            </a:r>
          </a:p>
          <a:p>
            <a:r>
              <a:rPr lang="en-US" smtClean="0"/>
              <a:t>States seek solutions to their problems and attempt to make absolute welfare gains through cooperation that seeks to mitigate anarchy’s effects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Default Theme" id="{C6558453-5E68-499E-9DCA-1D01B91741E4}" vid="{6562492D-E544-4F71-9A02-2B537BA8DD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326</TotalTime>
  <Words>1695</Words>
  <Application>Microsoft Office PowerPoint</Application>
  <PresentationFormat>Widescreen</PresentationFormat>
  <Paragraphs>206</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Constantia</vt:lpstr>
      <vt:lpstr>Wingdings 2</vt:lpstr>
      <vt:lpstr>Default Theme</vt:lpstr>
      <vt:lpstr>News item: Senator Rubio on Iran &amp; capabilities</vt:lpstr>
      <vt:lpstr>Before we Start Institutionalism</vt:lpstr>
      <vt:lpstr>PowerPoint Presentation</vt:lpstr>
      <vt:lpstr>Iclicker Survey</vt:lpstr>
      <vt:lpstr>PowerPoint Presentation</vt:lpstr>
      <vt:lpstr>PowerPoint Presentation</vt:lpstr>
      <vt:lpstr>Institutionalism </vt:lpstr>
      <vt:lpstr>Outline</vt:lpstr>
      <vt:lpstr>Institutionalism in a Nutshell</vt:lpstr>
      <vt:lpstr>Examples to think about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i&gt;clicker survey What is the main thing Institutionalists seek to explain?</vt:lpstr>
      <vt:lpstr>The Power of Institutions</vt:lpstr>
      <vt:lpstr>Interests:  Realism vs. Institutionalism</vt:lpstr>
      <vt:lpstr>How do states create cooperation within anarchic international realm</vt:lpstr>
      <vt:lpstr>Institutionalism summarized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Ron Mitchell</dc:creator>
  <cp:lastModifiedBy>Ronald Mitchell</cp:lastModifiedBy>
  <cp:revision>113</cp:revision>
  <dcterms:created xsi:type="dcterms:W3CDTF">2010-10-03T21:16:37Z</dcterms:created>
  <dcterms:modified xsi:type="dcterms:W3CDTF">2019-04-06T22:58:00Z</dcterms:modified>
</cp:coreProperties>
</file>