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88" r:id="rId3"/>
    <p:sldId id="283" r:id="rId4"/>
    <p:sldId id="285" r:id="rId5"/>
    <p:sldId id="282" r:id="rId6"/>
    <p:sldId id="266" r:id="rId7"/>
    <p:sldId id="275" r:id="rId8"/>
    <p:sldId id="274" r:id="rId9"/>
    <p:sldId id="298" r:id="rId10"/>
    <p:sldId id="299" r:id="rId11"/>
    <p:sldId id="300" r:id="rId12"/>
    <p:sldId id="301" r:id="rId13"/>
    <p:sldId id="302" r:id="rId14"/>
    <p:sldId id="297" r:id="rId15"/>
    <p:sldId id="277" r:id="rId16"/>
    <p:sldId id="278" r:id="rId17"/>
    <p:sldId id="279" r:id="rId18"/>
    <p:sldId id="294" r:id="rId19"/>
    <p:sldId id="29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72" y="28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5711-DB2B-465C-BFA7-20A031AEE570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1B9B-FFCE-424A-B413-FFE1F6797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5711-DB2B-465C-BFA7-20A031AEE570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1B9B-FFCE-424A-B413-FFE1F6797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5711-DB2B-465C-BFA7-20A031AEE570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1B9B-FFCE-424A-B413-FFE1F6797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5711-DB2B-465C-BFA7-20A031AEE570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1B9B-FFCE-424A-B413-FFE1F6797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5711-DB2B-465C-BFA7-20A031AEE570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1B9B-FFCE-424A-B413-FFE1F6797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5711-DB2B-465C-BFA7-20A031AEE570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1B9B-FFCE-424A-B413-FFE1F6797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5711-DB2B-465C-BFA7-20A031AEE570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1B9B-FFCE-424A-B413-FFE1F6797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5711-DB2B-465C-BFA7-20A031AEE570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1B9B-FFCE-424A-B413-FFE1F6797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5711-DB2B-465C-BFA7-20A031AEE570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842D1B9B-FFCE-424A-B413-FFE1F6797A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5711-DB2B-465C-BFA7-20A031AEE570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1B9B-FFCE-424A-B413-FFE1F6797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5711-DB2B-465C-BFA7-20A031AEE570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1B9B-FFCE-424A-B413-FFE1F6797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D055711-DB2B-465C-BFA7-20A031AEE570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2D1B9B-FFCE-424A-B413-FFE1F6797AB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io.org/Publications/Publication/?x=3693" TargetMode="External"/><Relationship Id="rId3" Type="http://schemas.openxmlformats.org/officeDocument/2006/relationships/hyperlink" Target="http://cpd.berkeley.edu/wp-content/uploads/2016/10/AJPSBarnesOBrien2016RR.pdf" TargetMode="External"/><Relationship Id="rId7" Type="http://schemas.openxmlformats.org/officeDocument/2006/relationships/hyperlink" Target="https://en.wikipedia.org/wiki/Wartime_sexual_violence" TargetMode="External"/><Relationship Id="rId2" Type="http://schemas.openxmlformats.org/officeDocument/2006/relationships/hyperlink" Target="https://unstats.un.org/unsd/gender/downloads/WorldsWomen2015_chapter5_t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unrn.com/2016/07/female-infanticide-study-country-data/" TargetMode="External"/><Relationship Id="rId5" Type="http://schemas.openxmlformats.org/officeDocument/2006/relationships/hyperlink" Target="http://www.unwomen.org/en/news/in-focus/commission-on-the-status-of-women-2012/facts-and-figures" TargetMode="External"/><Relationship Id="rId4" Type="http://schemas.openxmlformats.org/officeDocument/2006/relationships/hyperlink" Target="https://unstats.un.org/unsd/gender/chapter8/chapter8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realism and institutionalism</a:t>
            </a:r>
          </a:p>
          <a:p>
            <a:r>
              <a:rPr lang="en-US" dirty="0" smtClean="0"/>
              <a:t>Intro to feminist/disenfranchised theories of IR</a:t>
            </a:r>
          </a:p>
          <a:p>
            <a:r>
              <a:rPr lang="en-US" dirty="0"/>
              <a:t>Feminist/disenfranchised </a:t>
            </a:r>
            <a:r>
              <a:rPr lang="en-US" dirty="0" smtClean="0"/>
              <a:t>theories in a nutshell</a:t>
            </a:r>
          </a:p>
          <a:p>
            <a:r>
              <a:rPr lang="en-US" dirty="0" smtClean="0"/>
              <a:t>Facts that need explaining</a:t>
            </a:r>
          </a:p>
          <a:p>
            <a:r>
              <a:rPr lang="en-US" dirty="0" smtClean="0"/>
              <a:t>Six tenets of </a:t>
            </a:r>
            <a:r>
              <a:rPr lang="en-US" dirty="0"/>
              <a:t>feminist/disenfranchised </a:t>
            </a:r>
            <a:r>
              <a:rPr lang="en-US" dirty="0" smtClean="0"/>
              <a:t>theories of IR</a:t>
            </a:r>
          </a:p>
          <a:p>
            <a:r>
              <a:rPr lang="en-US" dirty="0" smtClean="0"/>
              <a:t>Three variants of feminist theory</a:t>
            </a:r>
          </a:p>
          <a:p>
            <a:r>
              <a:rPr lang="en-US" dirty="0" smtClean="0"/>
              <a:t>Gender and race in the military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9581249"/>
              </p:ext>
            </p:extLst>
          </p:nvPr>
        </p:nvGraphicFramePr>
        <p:xfrm>
          <a:off x="609604" y="76201"/>
          <a:ext cx="10972797" cy="662434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91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713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Realism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Institutionalism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Disenfranchised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15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Focus</a:t>
                      </a:r>
                      <a:r>
                        <a:rPr lang="en-US" baseline="0" dirty="0" smtClean="0"/>
                        <a:t> – what is being explained?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Conflict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Cooperation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6349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Actors</a:t>
                      </a:r>
                      <a:r>
                        <a:rPr lang="en-US" baseline="0" dirty="0" smtClean="0"/>
                        <a:t> – who are  considered the main actors to watch?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States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are primary and act as 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unitary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rational actors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Multiple</a:t>
                      </a:r>
                      <a:r>
                        <a:rPr lang="en-US" baseline="0" dirty="0" smtClean="0"/>
                        <a:t> actors (states, MNCs, NGOs); not always unitary or rational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22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Goals</a:t>
                      </a:r>
                      <a:r>
                        <a:rPr lang="en-US" dirty="0" smtClean="0"/>
                        <a:t> – what are the goals of the main actors?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Survival, security,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and hence, power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Econ &amp; social goals as well as security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6349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Means</a:t>
                      </a:r>
                      <a:r>
                        <a:rPr lang="en-US" dirty="0" smtClean="0"/>
                        <a:t> – what means do actors use to achieve their goals?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Military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force is usable, effective, and fungible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Asymmetry</a:t>
                      </a:r>
                      <a:r>
                        <a:rPr lang="en-US" baseline="0" dirty="0" smtClean="0"/>
                        <a:t> in interdependence; issue-specific power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366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Organizing</a:t>
                      </a:r>
                      <a:r>
                        <a:rPr lang="en-US" b="1" i="1" u="sng" baseline="0" dirty="0" smtClean="0"/>
                        <a:t> Principles</a:t>
                      </a:r>
                      <a:r>
                        <a:rPr lang="en-US" baseline="0" dirty="0" smtClean="0"/>
                        <a:t> – how is the international system organized?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Anarchy and self-help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Anarchy</a:t>
                      </a:r>
                      <a:r>
                        <a:rPr lang="en-US" baseline="0" dirty="0" smtClean="0"/>
                        <a:t> mitigated by norms, rules, &amp; institutions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7476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Dynamics</a:t>
                      </a:r>
                      <a:r>
                        <a:rPr lang="en-US" dirty="0" smtClean="0"/>
                        <a:t> – what</a:t>
                      </a:r>
                      <a:r>
                        <a:rPr lang="en-US" baseline="0" dirty="0" smtClean="0"/>
                        <a:t> does the process of international relations look like?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Acquisition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and balancing of power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Alternation</a:t>
                      </a:r>
                      <a:r>
                        <a:rPr lang="en-US" baseline="0" dirty="0" smtClean="0"/>
                        <a:t> of cooperation &amp; conflict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766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Examples of race and religion in international relations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Wars </a:t>
            </a:r>
          </a:p>
          <a:p>
            <a:pPr lvl="1"/>
            <a:r>
              <a:rPr lang="en-US" dirty="0" smtClean="0"/>
              <a:t>Race/Ethnicity: European contacts; China (Uighurs); Rwanda (Hutu/Tutsi); Mali (</a:t>
            </a:r>
            <a:r>
              <a:rPr lang="en-US" dirty="0" err="1" smtClean="0"/>
              <a:t>Tuaregs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Religion: Crusades; Yemen (</a:t>
            </a:r>
            <a:r>
              <a:rPr lang="en-US" dirty="0" err="1" smtClean="0"/>
              <a:t>Huthi</a:t>
            </a:r>
            <a:r>
              <a:rPr lang="en-US" dirty="0" smtClean="0"/>
              <a:t>-Shia rebels); Iraq </a:t>
            </a:r>
            <a:r>
              <a:rPr lang="en-US" dirty="0"/>
              <a:t>- </a:t>
            </a:r>
            <a:r>
              <a:rPr lang="en-US" dirty="0" smtClean="0"/>
              <a:t>Sunni/Shia/Kurds; India/Pakistan; Burma (</a:t>
            </a:r>
            <a:r>
              <a:rPr lang="en-US" dirty="0" err="1" smtClean="0"/>
              <a:t>Rohingya</a:t>
            </a:r>
            <a:r>
              <a:rPr lang="en-US" dirty="0" smtClean="0"/>
              <a:t>)</a:t>
            </a:r>
          </a:p>
          <a:p>
            <a:r>
              <a:rPr lang="en-US" dirty="0" smtClean="0"/>
              <a:t>Economics  </a:t>
            </a:r>
            <a:r>
              <a:rPr lang="en-US" dirty="0" smtClean="0">
                <a:sym typeface="Wingdings" panose="05000000000000000000" pitchFamily="2" charset="2"/>
              </a:rPr>
              <a:t></a:t>
            </a:r>
            <a:endParaRPr lang="en-US" dirty="0" smtClean="0"/>
          </a:p>
          <a:p>
            <a:r>
              <a:rPr lang="en-US" dirty="0" smtClean="0"/>
              <a:t>Human Rights – patterns</a:t>
            </a:r>
            <a:br>
              <a:rPr lang="en-US" dirty="0" smtClean="0"/>
            </a:br>
            <a:r>
              <a:rPr lang="en-US" dirty="0" smtClean="0"/>
              <a:t>in their protection</a:t>
            </a:r>
          </a:p>
          <a:p>
            <a:r>
              <a:rPr lang="en-US" dirty="0" smtClean="0"/>
              <a:t>Environmental issues – </a:t>
            </a:r>
            <a:br>
              <a:rPr lang="en-US" dirty="0" smtClean="0"/>
            </a:br>
            <a:r>
              <a:rPr lang="en-US" dirty="0" smtClean="0"/>
              <a:t>dominated by Northern concerns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9770" r="12979" b="26269"/>
          <a:stretch/>
        </p:blipFill>
        <p:spPr>
          <a:xfrm>
            <a:off x="6400800" y="4038600"/>
            <a:ext cx="3505200" cy="167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3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Examples of </a:t>
            </a:r>
            <a:r>
              <a:rPr lang="en-US" dirty="0"/>
              <a:t>gender in</a:t>
            </a:r>
            <a:br>
              <a:rPr lang="en-US" dirty="0"/>
            </a:br>
            <a:r>
              <a:rPr lang="en-US" dirty="0"/>
              <a:t>international relations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Men are 95% of the world’s primary policy-makers (women as Commander in Chief or </a:t>
            </a:r>
            <a:r>
              <a:rPr lang="en-US" dirty="0" err="1" smtClean="0"/>
              <a:t>SecDef</a:t>
            </a:r>
            <a:r>
              <a:rPr lang="en-US" dirty="0" smtClean="0"/>
              <a:t>?)  See supporting statistics </a:t>
            </a:r>
            <a:r>
              <a:rPr lang="en-US" dirty="0" smtClean="0">
                <a:hlinkClick r:id="rId2"/>
              </a:rPr>
              <a:t>HERE</a:t>
            </a:r>
            <a:r>
              <a:rPr lang="en-US" dirty="0" smtClean="0"/>
              <a:t>.  A political science paper on women as defense ministers is </a:t>
            </a:r>
            <a:r>
              <a:rPr lang="en-US" dirty="0" smtClean="0">
                <a:hlinkClick r:id="rId3"/>
              </a:rPr>
              <a:t>HERE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Women </a:t>
            </a:r>
            <a:r>
              <a:rPr lang="en-US" dirty="0"/>
              <a:t>do </a:t>
            </a:r>
            <a:r>
              <a:rPr lang="en-US" dirty="0" smtClean="0"/>
              <a:t>most of </a:t>
            </a:r>
            <a:r>
              <a:rPr lang="en-US" dirty="0"/>
              <a:t>world’s work, grow </a:t>
            </a:r>
            <a:r>
              <a:rPr lang="en-US" dirty="0" smtClean="0"/>
              <a:t>most of </a:t>
            </a:r>
            <a:r>
              <a:rPr lang="en-US" dirty="0"/>
              <a:t>world’s food but receive </a:t>
            </a:r>
            <a:r>
              <a:rPr lang="en-US" dirty="0" smtClean="0"/>
              <a:t>little of its income and own little of its property</a:t>
            </a:r>
            <a:r>
              <a:rPr lang="en-US" dirty="0"/>
              <a:t>. </a:t>
            </a:r>
            <a:r>
              <a:rPr lang="en-US" dirty="0" smtClean="0"/>
              <a:t>UN statistics </a:t>
            </a:r>
            <a:r>
              <a:rPr lang="en-US" dirty="0"/>
              <a:t>are </a:t>
            </a:r>
            <a:r>
              <a:rPr lang="en-US" dirty="0" smtClean="0">
                <a:hlinkClick r:id="rId4"/>
              </a:rPr>
              <a:t>HERE</a:t>
            </a:r>
            <a:r>
              <a:rPr lang="en-US" dirty="0" smtClean="0"/>
              <a:t>. </a:t>
            </a:r>
            <a:r>
              <a:rPr lang="en-US" dirty="0"/>
              <a:t> </a:t>
            </a:r>
          </a:p>
          <a:p>
            <a:r>
              <a:rPr lang="en-US" dirty="0" smtClean="0"/>
              <a:t>Women </a:t>
            </a:r>
            <a:r>
              <a:rPr lang="en-US" dirty="0"/>
              <a:t>disproportionately illiterate, impoverished, underrepresented, killed at birth -- most of these are supported </a:t>
            </a:r>
            <a:r>
              <a:rPr lang="en-US" dirty="0" smtClean="0">
                <a:hlinkClick r:id="rId5"/>
              </a:rPr>
              <a:t>HERE</a:t>
            </a:r>
            <a:r>
              <a:rPr lang="en-US" dirty="0" smtClean="0"/>
              <a:t>, </a:t>
            </a:r>
            <a:r>
              <a:rPr lang="en-US" dirty="0"/>
              <a:t>along with other statistics, but on female infanticide</a:t>
            </a:r>
            <a:r>
              <a:rPr lang="en-US" dirty="0" smtClean="0"/>
              <a:t>, see </a:t>
            </a:r>
            <a:r>
              <a:rPr lang="en-US" dirty="0" smtClean="0">
                <a:hlinkClick r:id="rId6"/>
              </a:rPr>
              <a:t>HERE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Rape </a:t>
            </a:r>
            <a:r>
              <a:rPr lang="en-US" dirty="0"/>
              <a:t>as common strategy of war and outside of war.  See considerable evidence </a:t>
            </a:r>
            <a:r>
              <a:rPr lang="en-US" dirty="0" smtClean="0">
                <a:hlinkClick r:id="rId7"/>
              </a:rPr>
              <a:t>HERE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Not </a:t>
            </a:r>
            <a:r>
              <a:rPr lang="en-US" dirty="0"/>
              <a:t>all sex-specific outcomes favor men -- this is my own claim, based on a summary of the evidence, mainly learned from a colleague and former PhD student, Charli Carpenter. See her book </a:t>
            </a:r>
            <a:r>
              <a:rPr lang="en-US" dirty="0" smtClean="0">
                <a:hlinkClick r:id="rId8"/>
              </a:rPr>
              <a:t>HERE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Regardless </a:t>
            </a:r>
            <a:r>
              <a:rPr lang="en-US" dirty="0"/>
              <a:t>of </a:t>
            </a:r>
            <a:r>
              <a:rPr lang="en-US" dirty="0" smtClean="0"/>
              <a:t>who benefits, </a:t>
            </a:r>
            <a:r>
              <a:rPr lang="en-US" dirty="0"/>
              <a:t>gender </a:t>
            </a:r>
            <a:r>
              <a:rPr lang="en-US" dirty="0" smtClean="0"/>
              <a:t>matters for the consequences one receives in the world! </a:t>
            </a:r>
            <a:r>
              <a:rPr lang="en-US" dirty="0"/>
              <a:t>My own claim.</a:t>
            </a:r>
          </a:p>
        </p:txBody>
      </p:sp>
    </p:spTree>
    <p:extLst>
      <p:ext uri="{BB962C8B-B14F-4D97-AF65-F5344CB8AC3E}">
        <p14:creationId xmlns:p14="http://schemas.microsoft.com/office/powerpoint/2010/main" val="178593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Disenfranchised version:</a:t>
            </a:r>
            <a:br>
              <a:rPr lang="en-US" dirty="0" smtClean="0"/>
            </a:br>
            <a:r>
              <a:rPr lang="en-US" sz="4400" dirty="0"/>
              <a:t>If </a:t>
            </a:r>
            <a:r>
              <a:rPr lang="en-US" sz="4400" dirty="0" smtClean="0"/>
              <a:t>race and religion </a:t>
            </a:r>
            <a:r>
              <a:rPr lang="en-US" sz="4400" dirty="0"/>
              <a:t>don’t matter, then why: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Did Crusades / colonialism / slavery / internment of Japanese but not Germans / 9-11 / Holocaust happen?</a:t>
            </a:r>
          </a:p>
          <a:p>
            <a:r>
              <a:rPr lang="en-US" dirty="0" smtClean="0"/>
              <a:t>How explain Yugoslavia, Rwanda, Iraq, </a:t>
            </a:r>
            <a:r>
              <a:rPr lang="en-US" dirty="0" err="1" smtClean="0"/>
              <a:t>etc</a:t>
            </a:r>
            <a:r>
              <a:rPr lang="en-US" dirty="0" smtClean="0"/>
              <a:t>? </a:t>
            </a:r>
          </a:p>
          <a:p>
            <a:r>
              <a:rPr lang="en-US" dirty="0" smtClean="0"/>
              <a:t>Why does US deal with treaties with Native Americans differently than with other countries?</a:t>
            </a:r>
          </a:p>
          <a:p>
            <a:r>
              <a:rPr lang="en-US" dirty="0" smtClean="0"/>
              <a:t>Although African Americans have fought in the US military in every war since the Revolution, why did integration in the US military not occur until 1948?</a:t>
            </a:r>
          </a:p>
        </p:txBody>
      </p:sp>
    </p:spTree>
    <p:extLst>
      <p:ext uri="{BB962C8B-B14F-4D97-AF65-F5344CB8AC3E}">
        <p14:creationId xmlns:p14="http://schemas.microsoft.com/office/powerpoint/2010/main" val="100114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 to Disenfranchised Theories of IR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identities matter BUT our identities are “socially constructed” </a:t>
            </a:r>
            <a:endParaRPr lang="en-US" dirty="0" smtClean="0"/>
          </a:p>
          <a:p>
            <a:r>
              <a:rPr lang="en-US" dirty="0" smtClean="0"/>
              <a:t>"Much of contemporary feminism is also committed to … emancipatory goals” </a:t>
            </a:r>
            <a:r>
              <a:rPr lang="en-US" sz="1400" dirty="0"/>
              <a:t>{</a:t>
            </a:r>
            <a:r>
              <a:rPr lang="en-US" sz="1400" dirty="0" err="1"/>
              <a:t>Tickner</a:t>
            </a:r>
            <a:r>
              <a:rPr lang="en-US" sz="1400" dirty="0"/>
              <a:t>, 1997}</a:t>
            </a:r>
            <a:endParaRPr lang="en-US" dirty="0" smtClean="0"/>
          </a:p>
          <a:p>
            <a:r>
              <a:rPr lang="en-US" b="1" i="1" dirty="0" smtClean="0"/>
              <a:t>Social</a:t>
            </a:r>
            <a:r>
              <a:rPr lang="en-US" dirty="0" smtClean="0"/>
              <a:t> theories influence social processes they attempt to describe and explain</a:t>
            </a:r>
          </a:p>
          <a:p>
            <a:pPr lvl="1"/>
            <a:r>
              <a:rPr lang="en-US" dirty="0" smtClean="0"/>
              <a:t>“Knowledge cannot be divorced from its political consequences” </a:t>
            </a:r>
            <a:r>
              <a:rPr lang="en-US" sz="1400" dirty="0"/>
              <a:t>{</a:t>
            </a:r>
            <a:r>
              <a:rPr lang="en-US" sz="1400" dirty="0" err="1"/>
              <a:t>Tickner</a:t>
            </a:r>
            <a:r>
              <a:rPr lang="en-US" sz="1400" dirty="0"/>
              <a:t>, 1997}</a:t>
            </a:r>
          </a:p>
          <a:p>
            <a:r>
              <a:rPr lang="en-US" dirty="0" smtClean="0"/>
              <a:t>Conflict over what is studied in IR AND how we study it</a:t>
            </a:r>
          </a:p>
          <a:p>
            <a:r>
              <a:rPr lang="en-US" dirty="0" smtClean="0"/>
              <a:t>Explain “behavior of states run by men and international system that results from interactions of states run by men"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Disenfranchised Theories </a:t>
            </a:r>
            <a:br>
              <a:rPr lang="en-US" dirty="0" smtClean="0"/>
            </a:br>
            <a:r>
              <a:rPr lang="en-US" dirty="0" smtClean="0"/>
              <a:t>in a Nutshell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Structural inequality leads to individual insecurity</a:t>
            </a:r>
          </a:p>
          <a:p>
            <a:r>
              <a:rPr lang="en-US" dirty="0" smtClean="0"/>
              <a:t>The pattern: </a:t>
            </a:r>
          </a:p>
          <a:p>
            <a:pPr lvl="1"/>
            <a:r>
              <a:rPr lang="en-US" dirty="0" smtClean="0"/>
              <a:t>Absence of women from practice of IR</a:t>
            </a:r>
          </a:p>
          <a:p>
            <a:pPr lvl="1"/>
            <a:r>
              <a:rPr lang="en-US" dirty="0" smtClean="0"/>
              <a:t>Absence of women from scholarship of IR</a:t>
            </a:r>
          </a:p>
          <a:p>
            <a:pPr lvl="1"/>
            <a:r>
              <a:rPr lang="en-US" dirty="0" smtClean="0"/>
              <a:t>Assume states provide for security of their citizens but simply not true for many women</a:t>
            </a:r>
          </a:p>
          <a:p>
            <a:r>
              <a:rPr lang="en-US" dirty="0" smtClean="0"/>
              <a:t>Harm to women is ubiquitous across states but generally unaddressed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4744031"/>
              </p:ext>
            </p:extLst>
          </p:nvPr>
        </p:nvGraphicFramePr>
        <p:xfrm>
          <a:off x="457204" y="76200"/>
          <a:ext cx="11277597" cy="64086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77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7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77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713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Realism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Institutionalism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Disenfranchised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15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Focus</a:t>
                      </a:r>
                      <a:r>
                        <a:rPr lang="en-US" baseline="0" dirty="0" smtClean="0"/>
                        <a:t> – what is being explained?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/racial conflicts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rather than interstate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conflict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61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Actors</a:t>
                      </a:r>
                      <a:r>
                        <a:rPr lang="en-US" baseline="0" dirty="0" smtClean="0"/>
                        <a:t> – who are  considered the main actors to watch?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22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Goals</a:t>
                      </a:r>
                      <a:r>
                        <a:rPr lang="en-US" dirty="0" smtClean="0"/>
                        <a:t> – what are the goals of the main actors?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6349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Means</a:t>
                      </a:r>
                      <a:r>
                        <a:rPr lang="en-US" dirty="0" smtClean="0"/>
                        <a:t> – what means do actors use to achieve their goals?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366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Organizing</a:t>
                      </a:r>
                      <a:r>
                        <a:rPr lang="en-US" b="1" i="1" u="sng" baseline="0" dirty="0" smtClean="0"/>
                        <a:t> Principles</a:t>
                      </a:r>
                      <a:r>
                        <a:rPr lang="en-US" baseline="0" dirty="0" smtClean="0"/>
                        <a:t> – how is the international system organized?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7476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Dynamics</a:t>
                      </a:r>
                      <a:r>
                        <a:rPr lang="en-US" dirty="0" smtClean="0"/>
                        <a:t> – what</a:t>
                      </a:r>
                      <a:r>
                        <a:rPr lang="en-US" baseline="0" dirty="0" smtClean="0"/>
                        <a:t> does the process of international relations look like?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3292622"/>
              </p:ext>
            </p:extLst>
          </p:nvPr>
        </p:nvGraphicFramePr>
        <p:xfrm>
          <a:off x="457204" y="76200"/>
          <a:ext cx="11277597" cy="64086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77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7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77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713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Realism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Institutionalism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Disenfranchised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15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Focus</a:t>
                      </a:r>
                      <a:r>
                        <a:rPr lang="en-US" baseline="0" dirty="0" smtClean="0"/>
                        <a:t> – what is being explained?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/racial conflicts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rather than interstate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conflict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61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Actors</a:t>
                      </a:r>
                      <a:r>
                        <a:rPr lang="en-US" baseline="0" dirty="0" smtClean="0"/>
                        <a:t> – who are  considered the main actors to watch?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racial 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dentity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matters as much as national identity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22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Goals</a:t>
                      </a:r>
                      <a:r>
                        <a:rPr lang="en-US" dirty="0" smtClean="0"/>
                        <a:t> – what are the goals of the main actors?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6349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Means</a:t>
                      </a:r>
                      <a:r>
                        <a:rPr lang="en-US" dirty="0" smtClean="0"/>
                        <a:t> – what means do actors use to achieve their goals?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366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Organizing</a:t>
                      </a:r>
                      <a:r>
                        <a:rPr lang="en-US" b="1" i="1" u="sng" baseline="0" dirty="0" smtClean="0"/>
                        <a:t> Principles</a:t>
                      </a:r>
                      <a:r>
                        <a:rPr lang="en-US" baseline="0" dirty="0" smtClean="0"/>
                        <a:t> – how is the international system organized?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7476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Dynamics</a:t>
                      </a:r>
                      <a:r>
                        <a:rPr lang="en-US" dirty="0" smtClean="0"/>
                        <a:t> – what</a:t>
                      </a:r>
                      <a:r>
                        <a:rPr lang="en-US" baseline="0" dirty="0" smtClean="0"/>
                        <a:t> does the process of international relations look like?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17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4529949"/>
              </p:ext>
            </p:extLst>
          </p:nvPr>
        </p:nvGraphicFramePr>
        <p:xfrm>
          <a:off x="457204" y="76200"/>
          <a:ext cx="11277597" cy="64618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77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7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77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713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Realism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Institutionalism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Disenfranchised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15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Focus</a:t>
                      </a:r>
                      <a:r>
                        <a:rPr lang="en-US" baseline="0" dirty="0" smtClean="0"/>
                        <a:t> – what is being explained?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/racial conflicts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rather than interstate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conflict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61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Actors</a:t>
                      </a:r>
                      <a:r>
                        <a:rPr lang="en-US" baseline="0" dirty="0" smtClean="0"/>
                        <a:t> – who are  considered the main actors to watch?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racial 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dentity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matters as much as national identity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22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Goals</a:t>
                      </a:r>
                      <a:r>
                        <a:rPr lang="en-US" dirty="0" smtClean="0"/>
                        <a:t> – what are the goals of the main actors?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Individual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security and well-being (but state provides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only for some)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6349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Means</a:t>
                      </a:r>
                      <a:r>
                        <a:rPr lang="en-US" dirty="0" smtClean="0"/>
                        <a:t> – what means do actors use to achieve their goals?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366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Organizing</a:t>
                      </a:r>
                      <a:r>
                        <a:rPr lang="en-US" b="1" i="1" u="sng" baseline="0" dirty="0" smtClean="0"/>
                        <a:t> Principles</a:t>
                      </a:r>
                      <a:r>
                        <a:rPr lang="en-US" baseline="0" dirty="0" smtClean="0"/>
                        <a:t> – how is the international system organized?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7476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Dynamics</a:t>
                      </a:r>
                      <a:r>
                        <a:rPr lang="en-US" dirty="0" smtClean="0"/>
                        <a:t> – what</a:t>
                      </a:r>
                      <a:r>
                        <a:rPr lang="en-US" baseline="0" dirty="0" smtClean="0"/>
                        <a:t> does the process of international relations look like?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57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9083231"/>
              </p:ext>
            </p:extLst>
          </p:nvPr>
        </p:nvGraphicFramePr>
        <p:xfrm>
          <a:off x="457204" y="76200"/>
          <a:ext cx="11277597" cy="64618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77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7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77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713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Realism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Institutionalism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Disenfranchised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15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Focus</a:t>
                      </a:r>
                      <a:r>
                        <a:rPr lang="en-US" baseline="0" dirty="0" smtClean="0"/>
                        <a:t> – what is being explained?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/racial conflicts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rather than interstate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conflict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61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Actors</a:t>
                      </a:r>
                      <a:r>
                        <a:rPr lang="en-US" baseline="0" dirty="0" smtClean="0"/>
                        <a:t> – who are  considered the main actors to watch?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racial 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dentity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matters as much as national identity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22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Goals</a:t>
                      </a:r>
                      <a:r>
                        <a:rPr lang="en-US" dirty="0" smtClean="0"/>
                        <a:t> – what are the goals of the main actors?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Individual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security and well-being (but state provides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only for some)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6349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Means</a:t>
                      </a:r>
                      <a:r>
                        <a:rPr lang="en-US" dirty="0" smtClean="0"/>
                        <a:t> – what means do actors use to achieve their goals?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Gender/racial identities in service of state; marginalized power in </a:t>
                      </a:r>
                      <a:r>
                        <a:rPr lang="en-US" baseline="0" dirty="0" smtClean="0"/>
                        <a:t>cooperation (vs. force)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366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Organizing</a:t>
                      </a:r>
                      <a:r>
                        <a:rPr lang="en-US" b="1" i="1" u="sng" baseline="0" dirty="0" smtClean="0"/>
                        <a:t> Principles</a:t>
                      </a:r>
                      <a:r>
                        <a:rPr lang="en-US" baseline="0" dirty="0" smtClean="0"/>
                        <a:t> – how is the international system organized?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7476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Dynamics</a:t>
                      </a:r>
                      <a:r>
                        <a:rPr lang="en-US" dirty="0" smtClean="0"/>
                        <a:t> – what</a:t>
                      </a:r>
                      <a:r>
                        <a:rPr lang="en-US" baseline="0" dirty="0" smtClean="0"/>
                        <a:t> does the process of international relations look like?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59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3550875"/>
              </p:ext>
            </p:extLst>
          </p:nvPr>
        </p:nvGraphicFramePr>
        <p:xfrm>
          <a:off x="457204" y="76200"/>
          <a:ext cx="11277597" cy="64618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77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7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77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713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Realism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Institutionalism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Disenfranchised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15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Focus</a:t>
                      </a:r>
                      <a:r>
                        <a:rPr lang="en-US" baseline="0" dirty="0" smtClean="0"/>
                        <a:t> – what is being explained?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/racial conflicts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rather than interstate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conflict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61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Actors</a:t>
                      </a:r>
                      <a:r>
                        <a:rPr lang="en-US" baseline="0" dirty="0" smtClean="0"/>
                        <a:t> – who are  considered the main actors to watch?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racial 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dentity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matters as much as national identity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22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Goals</a:t>
                      </a:r>
                      <a:r>
                        <a:rPr lang="en-US" dirty="0" smtClean="0"/>
                        <a:t> – what are the goals of the main actors?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Individual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security and well-being (but state provides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only for some)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6349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Means</a:t>
                      </a:r>
                      <a:r>
                        <a:rPr lang="en-US" dirty="0" smtClean="0"/>
                        <a:t> – what means do actors use to achieve their goals?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Gender/racial identities in service of state; marginalized power in </a:t>
                      </a:r>
                      <a:r>
                        <a:rPr lang="en-US" baseline="0" dirty="0" smtClean="0"/>
                        <a:t>cooperation (vs. force)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366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Organizing</a:t>
                      </a:r>
                      <a:r>
                        <a:rPr lang="en-US" b="1" i="1" u="sng" baseline="0" dirty="0" smtClean="0"/>
                        <a:t> Principles</a:t>
                      </a:r>
                      <a:r>
                        <a:rPr lang="en-US" baseline="0" dirty="0" smtClean="0"/>
                        <a:t> – how is the international system organized?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Patriarchy,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gendered  and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racial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hierarchical structures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7476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Dynamics</a:t>
                      </a:r>
                      <a:r>
                        <a:rPr lang="en-US" dirty="0" smtClean="0"/>
                        <a:t> – what</a:t>
                      </a:r>
                      <a:r>
                        <a:rPr lang="en-US" baseline="0" dirty="0" smtClean="0"/>
                        <a:t> does the process of international relations look like?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36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57204" y="76200"/>
          <a:ext cx="11277597" cy="64618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77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7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77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713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Realism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Institutionalism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Disenfranchised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15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Focus</a:t>
                      </a:r>
                      <a:r>
                        <a:rPr lang="en-US" baseline="0" dirty="0" smtClean="0"/>
                        <a:t> – what is being explained?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/racial conflicts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rather than interstate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conflict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61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Actors</a:t>
                      </a:r>
                      <a:r>
                        <a:rPr lang="en-US" baseline="0" dirty="0" smtClean="0"/>
                        <a:t> – who are  considered the main actors to watch?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racial 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dentity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matters as much as national identity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22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Goals</a:t>
                      </a:r>
                      <a:r>
                        <a:rPr lang="en-US" dirty="0" smtClean="0"/>
                        <a:t> – what are the goals of the main actors?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Individual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security and well-being (but state provides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only for some)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6349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Means</a:t>
                      </a:r>
                      <a:r>
                        <a:rPr lang="en-US" dirty="0" smtClean="0"/>
                        <a:t> – what means do actors use to achieve their goals?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Gender/racial identities in service of state; marginalized power in </a:t>
                      </a:r>
                      <a:r>
                        <a:rPr lang="en-US" baseline="0" dirty="0" smtClean="0"/>
                        <a:t>cooperation (vs. force)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366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Organizing</a:t>
                      </a:r>
                      <a:r>
                        <a:rPr lang="en-US" b="1" i="1" u="sng" baseline="0" dirty="0" smtClean="0"/>
                        <a:t> Principles</a:t>
                      </a:r>
                      <a:r>
                        <a:rPr lang="en-US" baseline="0" dirty="0" smtClean="0"/>
                        <a:t> – how is the international system organized?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Patriarchy,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gendered  and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racial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hierarchical structures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74766">
                <a:tc>
                  <a:txBody>
                    <a:bodyPr/>
                    <a:lstStyle/>
                    <a:p>
                      <a:r>
                        <a:rPr lang="en-US" b="1" i="1" u="sng" dirty="0" smtClean="0"/>
                        <a:t>Dynamics</a:t>
                      </a:r>
                      <a:r>
                        <a:rPr lang="en-US" dirty="0" smtClean="0"/>
                        <a:t> – what</a:t>
                      </a:r>
                      <a:r>
                        <a:rPr lang="en-US" baseline="0" dirty="0" smtClean="0"/>
                        <a:t> does the process of international relations look like?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Reconstruction &amp; maintenance of gendered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racial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hierarchies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222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277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i&gt;clicker survey</a:t>
            </a:r>
            <a:br>
              <a:rPr lang="en-US" dirty="0" smtClean="0"/>
            </a:br>
            <a:r>
              <a:rPr lang="en-US" dirty="0" smtClean="0"/>
              <a:t>What is the main thing Disenfranchised Theory seek to explain?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Why peace treaties take so long to negotiate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Why states seek to seize the territories of other states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Why states have never used military power to oppress other states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What explains why so much conflict occurs </a:t>
            </a:r>
            <a:r>
              <a:rPr lang="en-US" b="1" i="1" dirty="0" smtClean="0"/>
              <a:t>between</a:t>
            </a:r>
            <a:r>
              <a:rPr lang="en-US" dirty="0" smtClean="0"/>
              <a:t> states based on race, religion, and ethnicity and </a:t>
            </a:r>
            <a:r>
              <a:rPr lang="en-US" b="1" i="1" dirty="0" smtClean="0"/>
              <a:t>within</a:t>
            </a:r>
            <a:r>
              <a:rPr lang="en-US" dirty="0" smtClean="0"/>
              <a:t> states based on race, religion, ethnicity, and gender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5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Three variants of feminist theory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Feminist empiricism</a:t>
            </a:r>
          </a:p>
          <a:p>
            <a:pPr lvl="1"/>
            <a:r>
              <a:rPr lang="en-US" dirty="0" smtClean="0"/>
              <a:t>Facts about women neglected</a:t>
            </a:r>
          </a:p>
          <a:p>
            <a:pPr lvl="1"/>
            <a:r>
              <a:rPr lang="en-US" dirty="0" smtClean="0"/>
              <a:t>Same intellectual project, different facts</a:t>
            </a:r>
          </a:p>
          <a:p>
            <a:r>
              <a:rPr lang="en-US" dirty="0" smtClean="0"/>
              <a:t>Feminist standpoint</a:t>
            </a:r>
          </a:p>
          <a:p>
            <a:pPr lvl="1"/>
            <a:r>
              <a:rPr lang="en-US" dirty="0" smtClean="0"/>
              <a:t>Perspectives of women neglected and marginalized</a:t>
            </a:r>
          </a:p>
          <a:p>
            <a:pPr lvl="1"/>
            <a:r>
              <a:rPr lang="en-US" dirty="0" smtClean="0"/>
              <a:t>Same intellectual project, different theories</a:t>
            </a:r>
          </a:p>
          <a:p>
            <a:r>
              <a:rPr lang="en-US" dirty="0" smtClean="0"/>
              <a:t>Feminist postmodernism</a:t>
            </a:r>
          </a:p>
          <a:p>
            <a:pPr lvl="1"/>
            <a:r>
              <a:rPr lang="en-US" dirty="0" smtClean="0"/>
              <a:t>Deep notions of inquiry and truth are gendered</a:t>
            </a:r>
          </a:p>
          <a:p>
            <a:pPr lvl="1"/>
            <a:r>
              <a:rPr lang="en-US" dirty="0" smtClean="0"/>
              <a:t>Different intellectual project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Gender in the military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gets conscripted into militaries?</a:t>
            </a:r>
          </a:p>
          <a:p>
            <a:pPr lvl="1"/>
            <a:r>
              <a:rPr lang="en-US" dirty="0" smtClean="0"/>
              <a:t>Exclusion of women counter to realist expectations</a:t>
            </a:r>
          </a:p>
          <a:p>
            <a:r>
              <a:rPr lang="en-US" dirty="0" err="1" smtClean="0"/>
              <a:t>Hypermasculinization</a:t>
            </a:r>
            <a:r>
              <a:rPr lang="en-US" dirty="0" smtClean="0"/>
              <a:t> of troops</a:t>
            </a:r>
          </a:p>
          <a:p>
            <a:r>
              <a:rPr lang="en-US" dirty="0" smtClean="0"/>
              <a:t>“Power over” vs. “power with”</a:t>
            </a:r>
          </a:p>
          <a:p>
            <a:r>
              <a:rPr lang="en-US" dirty="0" smtClean="0"/>
              <a:t>Women play a role in making modern military work</a:t>
            </a:r>
          </a:p>
          <a:p>
            <a:r>
              <a:rPr lang="en-US" dirty="0" err="1" smtClean="0"/>
              <a:t>Srebenica</a:t>
            </a:r>
            <a:r>
              <a:rPr lang="en-US" dirty="0" smtClean="0"/>
              <a:t> and the role of gender – the power of “taken for granted” gender norms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Feminist theories summarized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linked perspectives/approaches</a:t>
            </a:r>
          </a:p>
          <a:p>
            <a:pPr lvl="1"/>
            <a:r>
              <a:rPr lang="en-US" dirty="0" smtClean="0"/>
              <a:t>Perhaps best seen as different levels in a single feminist critique of existing theories of IR</a:t>
            </a:r>
          </a:p>
          <a:p>
            <a:r>
              <a:rPr lang="en-US" dirty="0" smtClean="0"/>
              <a:t>Confront us with problematic nature of international relations itself, the study of international relations, and the methodology of the study of international relations and other social sciences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QUIZ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PREFERRED: Use your I&gt;clicker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	OR</a:t>
            </a:r>
          </a:p>
          <a:p>
            <a:endParaRPr lang="en-US" sz="2400" dirty="0"/>
          </a:p>
          <a:p>
            <a:r>
              <a:rPr lang="en-US" sz="2400" u="sng" dirty="0">
                <a:solidFill>
                  <a:srgbClr val="FF0000"/>
                </a:solidFill>
              </a:rPr>
              <a:t>ONLY</a:t>
            </a:r>
            <a:r>
              <a:rPr lang="en-US" sz="2400" dirty="0">
                <a:solidFill>
                  <a:srgbClr val="FF0000"/>
                </a:solidFill>
              </a:rPr>
              <a:t> if you do not have an I&gt;clicker</a:t>
            </a:r>
            <a:r>
              <a:rPr lang="en-US" sz="2400" dirty="0"/>
              <a:t>, please 	</a:t>
            </a:r>
          </a:p>
          <a:p>
            <a:pPr lvl="1"/>
            <a:r>
              <a:rPr lang="en-US" dirty="0"/>
              <a:t>Get out a piece of paper</a:t>
            </a:r>
          </a:p>
          <a:p>
            <a:pPr lvl="1"/>
            <a:r>
              <a:rPr lang="en-US" dirty="0"/>
              <a:t>Put your name on paper</a:t>
            </a:r>
          </a:p>
          <a:p>
            <a:pPr lvl="1"/>
            <a:r>
              <a:rPr lang="en-US" dirty="0"/>
              <a:t>Write down Question number and your answer</a:t>
            </a:r>
          </a:p>
        </p:txBody>
      </p:sp>
    </p:spTree>
    <p:extLst>
      <p:ext uri="{BB962C8B-B14F-4D97-AF65-F5344CB8AC3E}">
        <p14:creationId xmlns:p14="http://schemas.microsoft.com/office/powerpoint/2010/main" val="325796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 questions </a:t>
            </a:r>
          </a:p>
          <a:p>
            <a:r>
              <a:rPr lang="en-US" dirty="0" smtClean="0"/>
              <a:t>1 minute per question</a:t>
            </a:r>
          </a:p>
          <a:p>
            <a:r>
              <a:rPr lang="en-US" dirty="0" smtClean="0"/>
              <a:t>Quiz ends at 10:10am</a:t>
            </a:r>
          </a:p>
          <a:p>
            <a:r>
              <a:rPr lang="en-US" dirty="0" smtClean="0"/>
              <a:t>If you have any concerns that your I&gt;clicker is not working, get out a piece of paper and:</a:t>
            </a:r>
          </a:p>
          <a:p>
            <a:pPr lvl="1"/>
            <a:r>
              <a:rPr lang="en-US" dirty="0" smtClean="0"/>
              <a:t>Write your name on the top</a:t>
            </a:r>
          </a:p>
          <a:p>
            <a:pPr lvl="1"/>
            <a:r>
              <a:rPr lang="en-US" dirty="0" smtClean="0"/>
              <a:t>Write Question # and answer for all 10 questions</a:t>
            </a:r>
          </a:p>
          <a:p>
            <a:pPr lvl="1"/>
            <a:r>
              <a:rPr lang="en-US" dirty="0" smtClean="0"/>
              <a:t>Hand in at end of quiz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0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561</TotalTime>
  <Words>1345</Words>
  <Application>Microsoft Office PowerPoint</Application>
  <PresentationFormat>Widescreen</PresentationFormat>
  <Paragraphs>180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Constantia</vt:lpstr>
      <vt:lpstr>Wingdings</vt:lpstr>
      <vt:lpstr>Wingdings 2</vt:lpstr>
      <vt:lpstr>Default</vt:lpstr>
      <vt:lpstr>Outline</vt:lpstr>
      <vt:lpstr>PowerPoint Presentation</vt:lpstr>
      <vt:lpstr>Examples of race and religion in international relations</vt:lpstr>
      <vt:lpstr>Examples of gender in international relations</vt:lpstr>
      <vt:lpstr>Disenfranchised version: If race and religion don’t matter, then why:</vt:lpstr>
      <vt:lpstr>Intro to Disenfranchised Theories of IR</vt:lpstr>
      <vt:lpstr>Disenfranchised Theories  in a Nutshell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i&gt;clicker survey What is the main thing Disenfranchised Theory seek to explain?</vt:lpstr>
      <vt:lpstr>Three variants of feminist theory</vt:lpstr>
      <vt:lpstr>Gender in the military</vt:lpstr>
      <vt:lpstr>Feminist theories summarized</vt:lpstr>
      <vt:lpstr>QUIZ Instructions</vt:lpstr>
      <vt:lpstr>QUIZ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Outline</dc:title>
  <dc:creator> </dc:creator>
  <cp:lastModifiedBy>Ronald Mitchell</cp:lastModifiedBy>
  <cp:revision>163</cp:revision>
  <dcterms:created xsi:type="dcterms:W3CDTF">2010-10-03T21:16:37Z</dcterms:created>
  <dcterms:modified xsi:type="dcterms:W3CDTF">2019-04-06T23:04:34Z</dcterms:modified>
</cp:coreProperties>
</file>