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11" r:id="rId2"/>
  </p:sldMasterIdLst>
  <p:sldIdLst>
    <p:sldId id="346" r:id="rId3"/>
    <p:sldId id="347" r:id="rId4"/>
    <p:sldId id="360" r:id="rId5"/>
    <p:sldId id="381" r:id="rId6"/>
    <p:sldId id="385" r:id="rId7"/>
    <p:sldId id="386" r:id="rId8"/>
    <p:sldId id="382" r:id="rId9"/>
    <p:sldId id="402" r:id="rId10"/>
    <p:sldId id="403" r:id="rId11"/>
    <p:sldId id="404" r:id="rId12"/>
    <p:sldId id="383" r:id="rId13"/>
    <p:sldId id="384" r:id="rId14"/>
    <p:sldId id="405" r:id="rId15"/>
    <p:sldId id="378" r:id="rId16"/>
    <p:sldId id="365" r:id="rId17"/>
    <p:sldId id="379" r:id="rId18"/>
    <p:sldId id="380" r:id="rId19"/>
    <p:sldId id="388" r:id="rId20"/>
    <p:sldId id="387" r:id="rId21"/>
    <p:sldId id="284" r:id="rId22"/>
    <p:sldId id="400" r:id="rId23"/>
    <p:sldId id="401" r:id="rId24"/>
    <p:sldId id="357" r:id="rId25"/>
    <p:sldId id="349" r:id="rId26"/>
    <p:sldId id="331" r:id="rId27"/>
    <p:sldId id="353" r:id="rId28"/>
    <p:sldId id="355" r:id="rId29"/>
    <p:sldId id="351" r:id="rId30"/>
    <p:sldId id="358" r:id="rId31"/>
    <p:sldId id="356" r:id="rId32"/>
    <p:sldId id="354" r:id="rId33"/>
    <p:sldId id="276" r:id="rId34"/>
    <p:sldId id="321" r:id="rId35"/>
    <p:sldId id="277" r:id="rId36"/>
    <p:sldId id="348" r:id="rId37"/>
    <p:sldId id="279" r:id="rId38"/>
    <p:sldId id="280" r:id="rId39"/>
    <p:sldId id="389" r:id="rId40"/>
    <p:sldId id="390" r:id="rId41"/>
    <p:sldId id="391" r:id="rId42"/>
    <p:sldId id="392" r:id="rId43"/>
    <p:sldId id="393" r:id="rId44"/>
    <p:sldId id="394" r:id="rId45"/>
    <p:sldId id="395" r:id="rId46"/>
    <p:sldId id="396" r:id="rId47"/>
    <p:sldId id="397" r:id="rId48"/>
    <p:sldId id="398" r:id="rId49"/>
    <p:sldId id="399" r:id="rId50"/>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2" autoAdjust="0"/>
    <p:restoredTop sz="86371" autoAdjust="0"/>
  </p:normalViewPr>
  <p:slideViewPr>
    <p:cSldViewPr>
      <p:cViewPr varScale="1">
        <p:scale>
          <a:sx n="61" d="100"/>
          <a:sy n="61" d="100"/>
        </p:scale>
        <p:origin x="96" y="138"/>
      </p:cViewPr>
      <p:guideLst>
        <p:guide orient="horz" pos="2160"/>
        <p:guide pos="3840"/>
      </p:guideLst>
    </p:cSldViewPr>
  </p:slideViewPr>
  <p:outlineViewPr>
    <p:cViewPr>
      <p:scale>
        <a:sx n="33" d="100"/>
        <a:sy n="33" d="100"/>
      </p:scale>
      <p:origin x="0" y="-1297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7ECD76CF-9114-4370-8F44-291EB86597B5}"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823BDA-99F6-4086-A02D-2605D05439F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AE02F3-8446-4925-A0F7-EF7E3FE51B4F}"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8968EE2-C240-4D49-8D2E-AA7F7404FBE4}"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270E11B-1B69-4AAC-8C3D-010E5104607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A1F7DE1-3836-436D-A161-16F65529203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CDC2693-E4E7-4423-B114-04EFDEE01BD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B73E6A6-5589-49C7-A4C4-2721283D709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10769600" y="6356351"/>
            <a:ext cx="812800" cy="365125"/>
          </a:xfrm>
        </p:spPr>
        <p:txBody>
          <a:bodyPr/>
          <a:lstStyle/>
          <a:p>
            <a:pPr>
              <a:defRPr/>
            </a:pPr>
            <a:fld id="{1971FAAD-9A03-415C-BD54-FC39D034C8F8}" type="slidenum">
              <a:rPr lang="en-US" smtClean="0"/>
              <a:pPr>
                <a:defRPr/>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7010623-F01D-45D6-8430-3D36E2C8F6C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562421-FB5C-498D-BBEC-6C4CE92EF409}"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F9D9B2-EEF9-47E1-94BA-00B79094D5AD}" type="slidenum">
              <a:rPr lang="en-US"/>
              <a:pPr>
                <a:defRPr/>
              </a:pPr>
              <a:t>‹#›</a:t>
            </a:fld>
            <a:endParaRPr lang="en-US"/>
          </a:p>
        </p:txBody>
      </p:sp>
    </p:spTree>
    <p:extLst>
      <p:ext uri="{BB962C8B-B14F-4D97-AF65-F5344CB8AC3E}">
        <p14:creationId xmlns:p14="http://schemas.microsoft.com/office/powerpoint/2010/main" val="1270400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2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34290" indent="0" algn="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7ECD76CF-9114-4370-8F44-291EB86597B5}" type="slidenum">
              <a:rPr lang="en-US" smtClean="0"/>
              <a:pPr>
                <a:defRPr/>
              </a:pPr>
              <a:t>‹#›</a:t>
            </a:fld>
            <a:endParaRPr lang="en-US"/>
          </a:p>
        </p:txBody>
      </p:sp>
    </p:spTree>
    <p:extLst>
      <p:ext uri="{BB962C8B-B14F-4D97-AF65-F5344CB8AC3E}">
        <p14:creationId xmlns:p14="http://schemas.microsoft.com/office/powerpoint/2010/main" val="4259557005"/>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823BDA-99F6-4086-A02D-2605D05439FC}" type="slidenum">
              <a:rPr lang="en-US" smtClean="0"/>
              <a:pPr>
                <a:defRPr/>
              </a:pPr>
              <a:t>‹#›</a:t>
            </a:fld>
            <a:endParaRPr lang="en-US"/>
          </a:p>
        </p:txBody>
      </p:sp>
    </p:spTree>
    <p:extLst>
      <p:ext uri="{BB962C8B-B14F-4D97-AF65-F5344CB8AC3E}">
        <p14:creationId xmlns:p14="http://schemas.microsoft.com/office/powerpoint/2010/main" val="2820068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2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165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AE02F3-8446-4925-A0F7-EF7E3FE51B4F}" type="slidenum">
              <a:rPr lang="en-US" smtClean="0"/>
              <a:pPr>
                <a:defRPr/>
              </a:pPr>
              <a:t>‹#›</a:t>
            </a:fld>
            <a:endParaRPr lang="en-US"/>
          </a:p>
        </p:txBody>
      </p:sp>
    </p:spTree>
    <p:extLst>
      <p:ext uri="{BB962C8B-B14F-4D97-AF65-F5344CB8AC3E}">
        <p14:creationId xmlns:p14="http://schemas.microsoft.com/office/powerpoint/2010/main" val="310841219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8968EE2-C240-4D49-8D2E-AA7F7404FBE4}" type="slidenum">
              <a:rPr lang="en-US" smtClean="0"/>
              <a:pPr>
                <a:defRPr/>
              </a:pPr>
              <a:t>‹#›</a:t>
            </a:fld>
            <a:endParaRPr lang="en-US"/>
          </a:p>
        </p:txBody>
      </p:sp>
    </p:spTree>
    <p:extLst>
      <p:ext uri="{BB962C8B-B14F-4D97-AF65-F5344CB8AC3E}">
        <p14:creationId xmlns:p14="http://schemas.microsoft.com/office/powerpoint/2010/main" val="38832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4" name="Text Placeholder 3"/>
          <p:cNvSpPr>
            <a:spLocks noGrp="1"/>
          </p:cNvSpPr>
          <p:nvPr>
            <p:ph type="body" sz="half" idx="3"/>
          </p:nvPr>
        </p:nvSpPr>
        <p:spPr>
          <a:xfrm>
            <a:off x="6193369" y="1859760"/>
            <a:ext cx="5389033" cy="654843"/>
          </a:xfrm>
        </p:spPr>
        <p:txBody>
          <a:bodyPr lIns="45720" tIns="0" rIns="45720" bIns="0" anchor="ct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9" y="2514600"/>
            <a:ext cx="5389033"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270E11B-1B69-4AAC-8C3D-010E5104607E}" type="slidenum">
              <a:rPr lang="en-US" smtClean="0"/>
              <a:pPr>
                <a:defRPr/>
              </a:pPr>
              <a:t>‹#›</a:t>
            </a:fld>
            <a:endParaRPr lang="en-US"/>
          </a:p>
        </p:txBody>
      </p:sp>
    </p:spTree>
    <p:extLst>
      <p:ext uri="{BB962C8B-B14F-4D97-AF65-F5344CB8AC3E}">
        <p14:creationId xmlns:p14="http://schemas.microsoft.com/office/powerpoint/2010/main" val="1403174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7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A1F7DE1-3836-436D-A161-16F655292039}" type="slidenum">
              <a:rPr lang="en-US" smtClean="0"/>
              <a:pPr>
                <a:defRPr/>
              </a:pPr>
              <a:t>‹#›</a:t>
            </a:fld>
            <a:endParaRPr lang="en-US"/>
          </a:p>
        </p:txBody>
      </p:sp>
    </p:spTree>
    <p:extLst>
      <p:ext uri="{BB962C8B-B14F-4D97-AF65-F5344CB8AC3E}">
        <p14:creationId xmlns:p14="http://schemas.microsoft.com/office/powerpoint/2010/main" val="428409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CDC2693-E4E7-4423-B114-04EFDEE01BDD}" type="slidenum">
              <a:rPr lang="en-US" smtClean="0"/>
              <a:pPr>
                <a:defRPr/>
              </a:pPr>
              <a:t>‹#›</a:t>
            </a:fld>
            <a:endParaRPr lang="en-US"/>
          </a:p>
        </p:txBody>
      </p:sp>
    </p:spTree>
    <p:extLst>
      <p:ext uri="{BB962C8B-B14F-4D97-AF65-F5344CB8AC3E}">
        <p14:creationId xmlns:p14="http://schemas.microsoft.com/office/powerpoint/2010/main" val="3393644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19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050"/>
            </a:lvl1pPr>
            <a:lvl2pPr indent="0" algn="l">
              <a:buNone/>
              <a:defRPr sz="900"/>
            </a:lvl2pPr>
            <a:lvl3pPr indent="0" algn="l">
              <a:buNone/>
              <a:defRPr sz="750"/>
            </a:lvl3pPr>
            <a:lvl4pPr indent="0" algn="l">
              <a:buNone/>
              <a:defRPr sz="675"/>
            </a:lvl4pPr>
            <a:lvl5pPr indent="0" algn="l">
              <a:buNone/>
              <a:defRPr sz="675"/>
            </a:lvl5pPr>
          </a:lstStyle>
          <a:p>
            <a:pPr lvl="0" eaLnBrk="1" latinLnBrk="0" hangingPunct="1"/>
            <a:r>
              <a:rPr kumimoji="0" lang="en-US" smtClean="0"/>
              <a:t>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100"/>
            </a:lvl1pPr>
            <a:lvl2pPr>
              <a:defRPr sz="1950"/>
            </a:lvl2pPr>
            <a:lvl3pPr>
              <a:defRPr sz="1800"/>
            </a:lvl3pPr>
            <a:lvl4pPr>
              <a:defRPr sz="150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B73E6A6-5589-49C7-A4C4-2721283D7099}" type="slidenum">
              <a:rPr lang="en-US" smtClean="0"/>
              <a:pPr>
                <a:defRPr/>
              </a:pPr>
              <a:t>‹#›</a:t>
            </a:fld>
            <a:endParaRPr lang="en-US"/>
          </a:p>
        </p:txBody>
      </p:sp>
    </p:spTree>
    <p:extLst>
      <p:ext uri="{BB962C8B-B14F-4D97-AF65-F5344CB8AC3E}">
        <p14:creationId xmlns:p14="http://schemas.microsoft.com/office/powerpoint/2010/main" val="2423041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2" name="Title 1"/>
          <p:cNvSpPr>
            <a:spLocks noGrp="1"/>
          </p:cNvSpPr>
          <p:nvPr>
            <p:ph type="title"/>
          </p:nvPr>
        </p:nvSpPr>
        <p:spPr>
          <a:xfrm>
            <a:off x="812800" y="1176999"/>
            <a:ext cx="2950464" cy="1582621"/>
          </a:xfrm>
        </p:spPr>
        <p:txBody>
          <a:bodyPr vert="horz" lIns="45720" tIns="45720" rIns="45720" bIns="45720" anchor="b"/>
          <a:lstStyle>
            <a:lvl1pPr algn="l">
              <a:buNone/>
              <a:defRPr sz="15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188"/>
              </a:spcBef>
              <a:buFontTx/>
              <a:buNone/>
              <a:defRPr sz="975"/>
            </a:lvl1pPr>
            <a:lvl2pPr>
              <a:defRPr sz="900"/>
            </a:lvl2pPr>
            <a:lvl3pPr>
              <a:defRPr sz="750"/>
            </a:lvl3pPr>
            <a:lvl4pPr>
              <a:defRPr sz="675"/>
            </a:lvl4pPr>
            <a:lvl5pPr>
              <a:defRPr sz="675"/>
            </a:lvl5pPr>
          </a:lstStyle>
          <a:p>
            <a:pPr lvl="0" eaLnBrk="1" latinLnBrk="0" hangingPunct="1"/>
            <a:r>
              <a:rPr kumimoji="0"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10769600" y="6356353"/>
            <a:ext cx="812800" cy="365125"/>
          </a:xfrm>
        </p:spPr>
        <p:txBody>
          <a:bodyPr/>
          <a:lstStyle/>
          <a:p>
            <a:pPr>
              <a:defRPr/>
            </a:pPr>
            <a:fld id="{1971FAAD-9A03-415C-BD54-FC39D034C8F8}" type="slidenum">
              <a:rPr lang="en-US" smtClean="0"/>
              <a:pPr>
                <a:defRPr/>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24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11" name="Freeform 10"/>
          <p:cNvSpPr>
            <a:spLocks/>
          </p:cNvSpPr>
          <p:nvPr/>
        </p:nvSpPr>
        <p:spPr bwMode="auto">
          <a:xfrm flipV="1">
            <a:off x="5842000" y="6219828"/>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Tree>
    <p:extLst>
      <p:ext uri="{BB962C8B-B14F-4D97-AF65-F5344CB8AC3E}">
        <p14:creationId xmlns:p14="http://schemas.microsoft.com/office/powerpoint/2010/main" val="3960007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7010623-F01D-45D6-8430-3D36E2C8F6C8}" type="slidenum">
              <a:rPr lang="en-US" smtClean="0"/>
              <a:pPr>
                <a:defRPr/>
              </a:pPr>
              <a:t>‹#›</a:t>
            </a:fld>
            <a:endParaRPr lang="en-US"/>
          </a:p>
        </p:txBody>
      </p:sp>
    </p:spTree>
    <p:extLst>
      <p:ext uri="{BB962C8B-B14F-4D97-AF65-F5344CB8AC3E}">
        <p14:creationId xmlns:p14="http://schemas.microsoft.com/office/powerpoint/2010/main" val="2416543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562421-FB5C-498D-BBEC-6C4CE92EF409}" type="slidenum">
              <a:rPr lang="en-US" smtClean="0"/>
              <a:pPr>
                <a:defRPr/>
              </a:pPr>
              <a:t>‹#›</a:t>
            </a:fld>
            <a:endParaRPr lang="en-US"/>
          </a:p>
        </p:txBody>
      </p:sp>
    </p:spTree>
    <p:extLst>
      <p:ext uri="{BB962C8B-B14F-4D97-AF65-F5344CB8AC3E}">
        <p14:creationId xmlns:p14="http://schemas.microsoft.com/office/powerpoint/2010/main" val="9755456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2E19708-B387-4869-B5F6-F1DE453DCB23}" type="slidenum">
              <a:rPr lang="en-US" smtClean="0"/>
              <a:pPr>
                <a:defRPr/>
              </a:pPr>
              <a:t>‹#›</a:t>
            </a:fld>
            <a:endParaRPr lang="en-US"/>
          </a:p>
        </p:txBody>
      </p:sp>
    </p:spTree>
    <p:extLst>
      <p:ext uri="{BB962C8B-B14F-4D97-AF65-F5344CB8AC3E}">
        <p14:creationId xmlns:p14="http://schemas.microsoft.com/office/powerpoint/2010/main" val="252869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02E19708-B387-4869-B5F6-F1DE453DCB23}" type="slidenum">
              <a:rPr lang="en-US" smtClean="0"/>
              <a:pPr>
                <a:defRPr/>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3"/>
            <a:ext cx="28448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3556000" y="6356353"/>
            <a:ext cx="44704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10566400" y="6356353"/>
            <a:ext cx="1016000" cy="365125"/>
          </a:xfrm>
          <a:prstGeom prst="rect">
            <a:avLst/>
          </a:prstGeom>
        </p:spPr>
        <p:txBody>
          <a:bodyPr vert="horz" lIns="0" tIns="0" rIns="0" bIns="0" anchor="b"/>
          <a:lstStyle>
            <a:lvl1pPr algn="r" eaLnBrk="1" latinLnBrk="0" hangingPunct="1">
              <a:defRPr kumimoji="0" sz="1800">
                <a:solidFill>
                  <a:schemeClr val="tx2">
                    <a:shade val="90000"/>
                  </a:schemeClr>
                </a:solidFill>
              </a:defRPr>
            </a:lvl1pPr>
          </a:lstStyle>
          <a:p>
            <a:pPr>
              <a:defRPr/>
            </a:pPr>
            <a:fld id="{02E19708-B387-4869-B5F6-F1DE453DCB23}" type="slidenum">
              <a:rPr lang="en-US" smtClean="0"/>
              <a:pPr>
                <a:defRPr/>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grpSp>
    </p:spTree>
    <p:extLst>
      <p:ext uri="{BB962C8B-B14F-4D97-AF65-F5344CB8AC3E}">
        <p14:creationId xmlns:p14="http://schemas.microsoft.com/office/powerpoint/2010/main" val="8953813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rtl="0" eaLnBrk="1" latinLnBrk="0" hangingPunct="1">
        <a:spcBef>
          <a:spcPct val="0"/>
        </a:spcBef>
        <a:buNone/>
        <a:defRPr kumimoji="0" sz="3750" b="0" kern="1200">
          <a:ln>
            <a:noFill/>
          </a:ln>
          <a:solidFill>
            <a:schemeClr val="tx2"/>
          </a:solidFill>
          <a:effectLst/>
          <a:latin typeface="+mj-lt"/>
          <a:ea typeface="+mj-ea"/>
          <a:cs typeface="+mj-cs"/>
        </a:defRPr>
      </a:lvl1pPr>
    </p:titleStyle>
    <p:bodyStyle>
      <a:lvl1pPr marL="205740" indent="-205740" algn="l" rtl="0" eaLnBrk="1" latinLnBrk="0" hangingPunct="1">
        <a:spcBef>
          <a:spcPct val="20000"/>
        </a:spcBef>
        <a:buClr>
          <a:schemeClr val="accent3"/>
        </a:buClr>
        <a:buSzPct val="95000"/>
        <a:buFont typeface="Wingdings 2"/>
        <a:buChar char=""/>
        <a:defRPr kumimoji="0" sz="1950" kern="1200">
          <a:solidFill>
            <a:schemeClr val="tx1"/>
          </a:solidFill>
          <a:latin typeface="+mn-lt"/>
          <a:ea typeface="+mn-ea"/>
          <a:cs typeface="+mn-cs"/>
        </a:defRPr>
      </a:lvl1pPr>
      <a:lvl2pPr marL="480060" indent="-185166" algn="l" rtl="0" eaLnBrk="1" latinLnBrk="0" hangingPunct="1">
        <a:spcBef>
          <a:spcPct val="20000"/>
        </a:spcBef>
        <a:buClr>
          <a:schemeClr val="accent1"/>
        </a:buClr>
        <a:buSzPct val="85000"/>
        <a:buFont typeface="Wingdings 2"/>
        <a:buChar char=""/>
        <a:defRPr kumimoji="0" sz="1800" kern="1200">
          <a:solidFill>
            <a:schemeClr val="tx1"/>
          </a:solidFill>
          <a:latin typeface="+mn-lt"/>
          <a:ea typeface="+mn-ea"/>
          <a:cs typeface="+mn-cs"/>
        </a:defRPr>
      </a:lvl2pPr>
      <a:lvl3pPr marL="685800" indent="-185166" algn="l" rtl="0" eaLnBrk="1" latinLnBrk="0" hangingPunct="1">
        <a:spcBef>
          <a:spcPct val="20000"/>
        </a:spcBef>
        <a:buClr>
          <a:schemeClr val="accent2"/>
        </a:buClr>
        <a:buSzPct val="70000"/>
        <a:buFont typeface="Wingdings 2"/>
        <a:buChar char=""/>
        <a:defRPr kumimoji="0" sz="1575" kern="1200">
          <a:solidFill>
            <a:schemeClr val="tx1"/>
          </a:solidFill>
          <a:latin typeface="+mn-lt"/>
          <a:ea typeface="+mn-ea"/>
          <a:cs typeface="+mn-cs"/>
        </a:defRPr>
      </a:lvl3pPr>
      <a:lvl4pPr marL="891540" indent="-157734" algn="l" rtl="0" eaLnBrk="1" latinLnBrk="0" hangingPunct="1">
        <a:spcBef>
          <a:spcPct val="20000"/>
        </a:spcBef>
        <a:buClr>
          <a:schemeClr val="accent3"/>
        </a:buClr>
        <a:buSzPct val="65000"/>
        <a:buFont typeface="Wingdings 2"/>
        <a:buChar char=""/>
        <a:defRPr kumimoji="0" sz="1500" kern="1200">
          <a:solidFill>
            <a:schemeClr val="tx1"/>
          </a:solidFill>
          <a:latin typeface="+mn-lt"/>
          <a:ea typeface="+mn-ea"/>
          <a:cs typeface="+mn-cs"/>
        </a:defRPr>
      </a:lvl4pPr>
      <a:lvl5pPr marL="1097280" indent="-157734" algn="l" rtl="0" eaLnBrk="1" latinLnBrk="0" hangingPunct="1">
        <a:spcBef>
          <a:spcPct val="20000"/>
        </a:spcBef>
        <a:buClr>
          <a:schemeClr val="accent4"/>
        </a:buClr>
        <a:buSzPct val="65000"/>
        <a:buFont typeface="Wingdings 2"/>
        <a:buChar char=""/>
        <a:defRPr kumimoji="0"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worldstopexports.com/sugar-exports-countr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wto.org/english/res_e/booksp_e/anrep_e/world_trade_report11_e.pd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ep.lse.ac.uk/leed/docs/public/genderpay_simon2.pdf"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infoplease.com/ipa/A0882775.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opendemocracy.net/themes/article.jsp?id=6&amp;articleId=257" TargetMode="Externa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hyperlink" Target="http://www.undp-kuwait.org/Downloads/HDR2005_En.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gapminder.org/videos/hans-rosling-and-the-magic-washing-machin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xolimited.com/download/rpt/31.pdf"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Reading </a:t>
            </a:r>
            <a:r>
              <a:rPr lang="en-US" dirty="0" err="1" smtClean="0"/>
              <a:t>Takehome</a:t>
            </a:r>
            <a:r>
              <a:rPr lang="en-US" dirty="0" smtClean="0"/>
              <a:t> messages</a:t>
            </a:r>
            <a:endParaRPr lang="en-US" dirty="0"/>
          </a:p>
        </p:txBody>
      </p:sp>
      <p:sp>
        <p:nvSpPr>
          <p:cNvPr id="2" name="Content Placeholder 1"/>
          <p:cNvSpPr>
            <a:spLocks noGrp="1"/>
          </p:cNvSpPr>
          <p:nvPr>
            <p:ph idx="1"/>
          </p:nvPr>
        </p:nvSpPr>
        <p:spPr/>
        <p:txBody>
          <a:bodyPr>
            <a:normAutofit fontScale="92500" lnSpcReduction="20000"/>
          </a:bodyPr>
          <a:lstStyle/>
          <a:p>
            <a:r>
              <a:rPr lang="en-US" smtClean="0"/>
              <a:t>Milner “Globalization, development, and international institutions”</a:t>
            </a:r>
          </a:p>
          <a:p>
            <a:pPr lvl="1"/>
            <a:r>
              <a:rPr lang="en-US" smtClean="0"/>
              <a:t>IMF, WB, and WTO offer possibility of helping with respect to development but they don’t always deliver on their promise for identifiable reasons</a:t>
            </a:r>
          </a:p>
          <a:p>
            <a:pPr lvl="1"/>
            <a:r>
              <a:rPr lang="en-US" smtClean="0"/>
              <a:t>Research can allow us to improve these institutions</a:t>
            </a:r>
          </a:p>
          <a:p>
            <a:r>
              <a:rPr lang="en-US" smtClean="0"/>
              <a:t>Micklethwait and Wooldridge “The globalization backlash” explores myths that globalization</a:t>
            </a:r>
          </a:p>
          <a:p>
            <a:pPr lvl="1"/>
            <a:r>
              <a:rPr lang="en-US" smtClean="0"/>
              <a:t>Means the Triumph of Giant Companies</a:t>
            </a:r>
          </a:p>
          <a:p>
            <a:pPr lvl="1"/>
            <a:r>
              <a:rPr lang="en-US" smtClean="0"/>
              <a:t>Is Destroying the Environment</a:t>
            </a:r>
          </a:p>
          <a:p>
            <a:pPr lvl="1"/>
            <a:r>
              <a:rPr lang="en-US" smtClean="0"/>
              <a:t>Makes Geography Irrelevant</a:t>
            </a:r>
          </a:p>
          <a:p>
            <a:pPr lvl="1"/>
            <a:r>
              <a:rPr lang="en-US" smtClean="0"/>
              <a:t>Means Americanization</a:t>
            </a:r>
          </a:p>
          <a:p>
            <a:pPr lvl="1"/>
            <a:r>
              <a:rPr lang="en-US" smtClean="0"/>
              <a:t>Means a Race to the Bottom in Labor Standards</a:t>
            </a:r>
          </a:p>
          <a:p>
            <a:pPr lvl="1"/>
            <a:r>
              <a:rPr lang="en-US" smtClean="0"/>
              <a:t>Concentrates Power in Undemocratic Institutions Like the WTO</a:t>
            </a:r>
          </a:p>
          <a:p>
            <a:pPr lvl="1"/>
            <a:r>
              <a:rPr lang="en-US" smtClean="0"/>
              <a:t>Is Irreversible</a:t>
            </a:r>
            <a:endParaRPr lang="en-US" dirty="0"/>
          </a:p>
        </p:txBody>
      </p:sp>
    </p:spTree>
    <p:extLst>
      <p:ext uri="{BB962C8B-B14F-4D97-AF65-F5344CB8AC3E}">
        <p14:creationId xmlns:p14="http://schemas.microsoft.com/office/powerpoint/2010/main" val="4097474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Intro to IPE and Trade (prep for guest lecture by Columbia Sportswear)</a:t>
            </a:r>
          </a:p>
          <a:p>
            <a:r>
              <a:rPr lang="en-US" dirty="0" smtClean="0"/>
              <a:t>Situation </a:t>
            </a:r>
            <a:r>
              <a:rPr lang="en-US" dirty="0"/>
              <a:t>of developing countries</a:t>
            </a:r>
          </a:p>
          <a:p>
            <a:r>
              <a:rPr lang="en-US" dirty="0" smtClean="0"/>
              <a:t>State </a:t>
            </a:r>
            <a:r>
              <a:rPr lang="en-US" dirty="0"/>
              <a:t>of development (video)</a:t>
            </a:r>
          </a:p>
          <a:p>
            <a:r>
              <a:rPr lang="en-US" dirty="0"/>
              <a:t>Solutions to development</a:t>
            </a:r>
          </a:p>
          <a:p>
            <a:r>
              <a:rPr lang="en-US" dirty="0"/>
              <a:t>Structural </a:t>
            </a:r>
            <a:r>
              <a:rPr lang="en-US" dirty="0" smtClean="0"/>
              <a:t>adjustment</a:t>
            </a:r>
            <a:endParaRPr lang="en-US" dirty="0"/>
          </a:p>
        </p:txBody>
      </p:sp>
    </p:spTree>
    <p:extLst>
      <p:ext uri="{BB962C8B-B14F-4D97-AF65-F5344CB8AC3E}">
        <p14:creationId xmlns:p14="http://schemas.microsoft.com/office/powerpoint/2010/main" val="659571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smtClean="0"/>
              <a:t>Intro to Free Trade to</a:t>
            </a:r>
            <a:br>
              <a:rPr lang="en-US" dirty="0" smtClean="0"/>
            </a:br>
            <a:r>
              <a:rPr lang="en-US" dirty="0" smtClean="0"/>
              <a:t>Prepare for Guest Lecture</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5572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Exports and Economic Growth go together</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599" y="1516078"/>
            <a:ext cx="8686802" cy="5227608"/>
          </a:xfrm>
        </p:spPr>
      </p:pic>
      <p:sp>
        <p:nvSpPr>
          <p:cNvPr id="5" name="Rectangle 4"/>
          <p:cNvSpPr/>
          <p:nvPr/>
        </p:nvSpPr>
        <p:spPr>
          <a:xfrm>
            <a:off x="1494183" y="6534966"/>
            <a:ext cx="6172200" cy="276999"/>
          </a:xfrm>
          <a:prstGeom prst="rect">
            <a:avLst/>
          </a:prstGeom>
        </p:spPr>
        <p:txBody>
          <a:bodyPr wrap="square">
            <a:spAutoFit/>
          </a:bodyPr>
          <a:lstStyle/>
          <a:p>
            <a:r>
              <a:rPr lang="en-US" sz="1200" dirty="0"/>
              <a:t>https://ourworldindata.org/wp-content/uploads/2016/09/TradeGrowth_Ventura2006.png</a:t>
            </a:r>
          </a:p>
        </p:txBody>
      </p:sp>
    </p:spTree>
    <p:extLst>
      <p:ext uri="{BB962C8B-B14F-4D97-AF65-F5344CB8AC3E}">
        <p14:creationId xmlns:p14="http://schemas.microsoft.com/office/powerpoint/2010/main" val="1086024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point:</a:t>
            </a:r>
            <a:br>
              <a:rPr lang="en-US" dirty="0" smtClean="0"/>
            </a:br>
            <a:r>
              <a:rPr lang="en-US" dirty="0" smtClean="0"/>
              <a:t>Increased trade has 3 types of effects</a:t>
            </a:r>
            <a:endParaRPr lang="en-US" dirty="0"/>
          </a:p>
        </p:txBody>
      </p:sp>
      <p:sp>
        <p:nvSpPr>
          <p:cNvPr id="3" name="Content Placeholder 2"/>
          <p:cNvSpPr>
            <a:spLocks noGrp="1"/>
          </p:cNvSpPr>
          <p:nvPr>
            <p:ph idx="1"/>
          </p:nvPr>
        </p:nvSpPr>
        <p:spPr/>
        <p:txBody>
          <a:bodyPr/>
          <a:lstStyle/>
          <a:p>
            <a:r>
              <a:rPr lang="en-US" dirty="0" smtClean="0"/>
              <a:t>Employment effects</a:t>
            </a:r>
          </a:p>
          <a:p>
            <a:pPr lvl="1"/>
            <a:r>
              <a:rPr lang="en-US" dirty="0" smtClean="0"/>
              <a:t>Makes things BETTER for capitalists and workers in companies that can EXPORT to other countries</a:t>
            </a:r>
          </a:p>
          <a:p>
            <a:pPr lvl="1"/>
            <a:r>
              <a:rPr lang="en-US" dirty="0" smtClean="0"/>
              <a:t>Makes things WORSE for capitalists and workers in companies that must COMPETE WITH IMPORTS from other countries</a:t>
            </a:r>
          </a:p>
          <a:p>
            <a:r>
              <a:rPr lang="en-US" dirty="0" smtClean="0"/>
              <a:t>Price effects</a:t>
            </a:r>
          </a:p>
          <a:p>
            <a:pPr lvl="1"/>
            <a:r>
              <a:rPr lang="en-US" dirty="0" smtClean="0"/>
              <a:t>Makes things better for consumers in BOTH countries</a:t>
            </a:r>
          </a:p>
          <a:p>
            <a:r>
              <a:rPr lang="en-US" dirty="0" smtClean="0"/>
              <a:t>Other effects</a:t>
            </a:r>
          </a:p>
          <a:p>
            <a:pPr lvl="1"/>
            <a:r>
              <a:rPr lang="en-US" dirty="0" smtClean="0"/>
              <a:t>Inequality, environmental protection, etc.</a:t>
            </a:r>
          </a:p>
          <a:p>
            <a:pPr lvl="1"/>
            <a:r>
              <a:rPr lang="en-US" dirty="0" smtClean="0"/>
              <a:t>Transition costs can be huge and long-lasting</a:t>
            </a:r>
            <a:endParaRPr lang="en-US" dirty="0"/>
          </a:p>
        </p:txBody>
      </p:sp>
    </p:spTree>
    <p:extLst>
      <p:ext uri="{BB962C8B-B14F-4D97-AF65-F5344CB8AC3E}">
        <p14:creationId xmlns:p14="http://schemas.microsoft.com/office/powerpoint/2010/main" val="2993250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a:t>
            </a:r>
            <a:br>
              <a:rPr lang="en-US" dirty="0" smtClean="0"/>
            </a:br>
            <a:r>
              <a:rPr lang="en-US" dirty="0" smtClean="0"/>
              <a:t>What are “gains from trade”?</a:t>
            </a:r>
            <a:endParaRPr lang="en-US" dirty="0"/>
          </a:p>
        </p:txBody>
      </p:sp>
      <p:sp>
        <p:nvSpPr>
          <p:cNvPr id="4" name="Content Placeholder 3"/>
          <p:cNvSpPr>
            <a:spLocks noGrp="1"/>
          </p:cNvSpPr>
          <p:nvPr>
            <p:ph idx="1"/>
          </p:nvPr>
        </p:nvSpPr>
        <p:spPr/>
        <p:txBody>
          <a:bodyPr/>
          <a:lstStyle/>
          <a:p>
            <a:r>
              <a:rPr lang="en-US" dirty="0" smtClean="0"/>
              <a:t>States, AS A WHOLE, gain from free trade</a:t>
            </a:r>
          </a:p>
          <a:p>
            <a:pPr lvl="1"/>
            <a:r>
              <a:rPr lang="en-US" dirty="0" smtClean="0"/>
              <a:t>By specializing in what they do better/cheaper than other countries, they can get more of what they want</a:t>
            </a:r>
          </a:p>
          <a:p>
            <a:pPr lvl="1"/>
            <a:r>
              <a:rPr lang="en-US" dirty="0" smtClean="0"/>
              <a:t>But NOT EVERYONE gains from trade</a:t>
            </a:r>
          </a:p>
          <a:p>
            <a:r>
              <a:rPr lang="en-US" dirty="0" smtClean="0"/>
              <a:t>Free trade helps consumers and exporters but harms import-competing sector</a:t>
            </a:r>
          </a:p>
          <a:p>
            <a:r>
              <a:rPr lang="en-US" dirty="0" smtClean="0"/>
              <a:t>States must COOPERATE in international institutions to achieve these gains from trade – it’s a Prisoners Dilemma, so it will NOT happen unilaterally</a:t>
            </a:r>
          </a:p>
          <a:p>
            <a:r>
              <a:rPr lang="en-US" dirty="0" smtClean="0"/>
              <a:t>States create institutions only if focused on absolute gains *not* relative gains</a:t>
            </a:r>
          </a:p>
        </p:txBody>
      </p:sp>
    </p:spTree>
    <p:extLst>
      <p:ext uri="{BB962C8B-B14F-4D97-AF65-F5344CB8AC3E}">
        <p14:creationId xmlns:p14="http://schemas.microsoft.com/office/powerpoint/2010/main" val="2918777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Impacts of free-</a:t>
            </a:r>
            <a:r>
              <a:rPr lang="en-US" dirty="0" err="1" smtClean="0"/>
              <a:t>er</a:t>
            </a:r>
            <a:r>
              <a:rPr lang="en-US" dirty="0" smtClean="0"/>
              <a:t> trade by sector</a:t>
            </a:r>
            <a:endParaRPr lang="en-US" dirty="0"/>
          </a:p>
        </p:txBody>
      </p:sp>
      <p:graphicFrame>
        <p:nvGraphicFramePr>
          <p:cNvPr id="5" name="Content Placeholder 4"/>
          <p:cNvGraphicFramePr>
            <a:graphicFrameLocks noGrp="1"/>
          </p:cNvGraphicFramePr>
          <p:nvPr>
            <p:ph idx="1"/>
            <p:extLst/>
          </p:nvPr>
        </p:nvGraphicFramePr>
        <p:xfrm>
          <a:off x="1981200" y="1828800"/>
          <a:ext cx="8229600" cy="22910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US" dirty="0" smtClean="0"/>
                        <a:t>SECTORS</a:t>
                      </a:r>
                      <a:endParaRPr lang="en-US" dirty="0"/>
                    </a:p>
                  </a:txBody>
                  <a:tcPr/>
                </a:tc>
                <a:tc>
                  <a:txBody>
                    <a:bodyPr/>
                    <a:lstStyle/>
                    <a:p>
                      <a:r>
                        <a:rPr lang="en-US" dirty="0" smtClean="0"/>
                        <a:t>Sign</a:t>
                      </a:r>
                      <a:br>
                        <a:rPr lang="en-US" dirty="0" smtClean="0"/>
                      </a:br>
                      <a:r>
                        <a:rPr lang="en-US" dirty="0" smtClean="0"/>
                        <a:t>of Impact</a:t>
                      </a:r>
                      <a:endParaRPr lang="en-US" dirty="0"/>
                    </a:p>
                  </a:txBody>
                  <a:tcPr/>
                </a:tc>
                <a:tc>
                  <a:txBody>
                    <a:bodyPr/>
                    <a:lstStyle/>
                    <a:p>
                      <a:r>
                        <a:rPr lang="en-US" dirty="0" smtClean="0"/>
                        <a:t>Impact</a:t>
                      </a:r>
                    </a:p>
                    <a:p>
                      <a:r>
                        <a:rPr lang="en-US" dirty="0" smtClean="0"/>
                        <a:t>Per person</a:t>
                      </a:r>
                      <a:endParaRPr lang="en-US" dirty="0"/>
                    </a:p>
                  </a:txBody>
                  <a:tcPr/>
                </a:tc>
                <a:tc>
                  <a:txBody>
                    <a:bodyPr/>
                    <a:lstStyle/>
                    <a:p>
                      <a:r>
                        <a:rPr lang="en-US" dirty="0" smtClean="0"/>
                        <a:t># of people impacted</a:t>
                      </a:r>
                      <a:endParaRPr lang="en-US" dirty="0"/>
                    </a:p>
                  </a:txBody>
                  <a:tcPr/>
                </a:tc>
                <a:extLst>
                  <a:ext uri="{0D108BD9-81ED-4DB2-BD59-A6C34878D82A}">
                    <a16:rowId xmlns:a16="http://schemas.microsoft.com/office/drawing/2014/main" val="10000"/>
                  </a:ext>
                </a:extLst>
              </a:tr>
              <a:tr h="370840">
                <a:tc>
                  <a:txBody>
                    <a:bodyPr/>
                    <a:lstStyle/>
                    <a:p>
                      <a:r>
                        <a:rPr lang="en-US" dirty="0" smtClean="0"/>
                        <a:t>Export sector</a:t>
                      </a:r>
                    </a:p>
                  </a:txBody>
                  <a:tcPr/>
                </a:tc>
                <a:tc>
                  <a:txBody>
                    <a:bodyPr/>
                    <a:lstStyle/>
                    <a:p>
                      <a:r>
                        <a:rPr lang="en-US" dirty="0" smtClean="0"/>
                        <a:t>+</a:t>
                      </a:r>
                      <a:endParaRPr lang="en-US" dirty="0"/>
                    </a:p>
                  </a:txBody>
                  <a:tcPr/>
                </a:tc>
                <a:tc>
                  <a:txBody>
                    <a:bodyPr/>
                    <a:lstStyle/>
                    <a:p>
                      <a:r>
                        <a:rPr lang="en-US" dirty="0" smtClean="0"/>
                        <a:t>Large</a:t>
                      </a:r>
                      <a:endParaRPr lang="en-US" dirty="0"/>
                    </a:p>
                  </a:txBody>
                  <a:tcPr/>
                </a:tc>
                <a:tc>
                  <a:txBody>
                    <a:bodyPr/>
                    <a:lstStyle/>
                    <a:p>
                      <a:r>
                        <a:rPr lang="en-US" dirty="0" smtClean="0"/>
                        <a:t>Small (but many are unemployed)</a:t>
                      </a:r>
                      <a:endParaRPr lang="en-US" dirty="0"/>
                    </a:p>
                  </a:txBody>
                  <a:tcPr/>
                </a:tc>
                <a:extLst>
                  <a:ext uri="{0D108BD9-81ED-4DB2-BD59-A6C34878D82A}">
                    <a16:rowId xmlns:a16="http://schemas.microsoft.com/office/drawing/2014/main" val="10001"/>
                  </a:ext>
                </a:extLst>
              </a:tr>
              <a:tr h="370840">
                <a:tc>
                  <a:txBody>
                    <a:bodyPr/>
                    <a:lstStyle/>
                    <a:p>
                      <a:r>
                        <a:rPr lang="en-US" dirty="0" smtClean="0"/>
                        <a:t>Import-competing</a:t>
                      </a:r>
                      <a:r>
                        <a:rPr lang="en-US" baseline="0" dirty="0" smtClean="0"/>
                        <a:t> sector</a:t>
                      </a:r>
                      <a:endParaRPr lang="en-US" dirty="0"/>
                    </a:p>
                  </a:txBody>
                  <a:tcPr/>
                </a:tc>
                <a:tc>
                  <a:txBody>
                    <a:bodyPr/>
                    <a:lstStyle/>
                    <a:p>
                      <a:r>
                        <a:rPr lang="en-US" dirty="0" smtClean="0"/>
                        <a:t>-</a:t>
                      </a:r>
                      <a:endParaRPr lang="en-US" dirty="0"/>
                    </a:p>
                  </a:txBody>
                  <a:tcPr/>
                </a:tc>
                <a:tc>
                  <a:txBody>
                    <a:bodyPr/>
                    <a:lstStyle/>
                    <a:p>
                      <a:r>
                        <a:rPr lang="en-US" dirty="0" smtClean="0"/>
                        <a:t>Large</a:t>
                      </a:r>
                      <a:endParaRPr lang="en-US" dirty="0"/>
                    </a:p>
                  </a:txBody>
                  <a:tcPr/>
                </a:tc>
                <a:tc>
                  <a:txBody>
                    <a:bodyPr/>
                    <a:lstStyle/>
                    <a:p>
                      <a:r>
                        <a:rPr lang="en-US" dirty="0" smtClean="0"/>
                        <a:t>Small</a:t>
                      </a:r>
                      <a:endParaRPr lang="en-US" dirty="0"/>
                    </a:p>
                  </a:txBody>
                  <a:tcPr/>
                </a:tc>
                <a:extLst>
                  <a:ext uri="{0D108BD9-81ED-4DB2-BD59-A6C34878D82A}">
                    <a16:rowId xmlns:a16="http://schemas.microsoft.com/office/drawing/2014/main" val="10002"/>
                  </a:ext>
                </a:extLst>
              </a:tr>
              <a:tr h="370840">
                <a:tc>
                  <a:txBody>
                    <a:bodyPr/>
                    <a:lstStyle/>
                    <a:p>
                      <a:r>
                        <a:rPr lang="en-US" dirty="0" smtClean="0"/>
                        <a:t>Consumer</a:t>
                      </a:r>
                      <a:endParaRPr lang="en-US" dirty="0"/>
                    </a:p>
                  </a:txBody>
                  <a:tcPr/>
                </a:tc>
                <a:tc>
                  <a:txBody>
                    <a:bodyPr/>
                    <a:lstStyle/>
                    <a:p>
                      <a:r>
                        <a:rPr lang="en-US" dirty="0" smtClean="0"/>
                        <a:t>+</a:t>
                      </a:r>
                      <a:endParaRPr lang="en-US" dirty="0"/>
                    </a:p>
                  </a:txBody>
                  <a:tcPr/>
                </a:tc>
                <a:tc>
                  <a:txBody>
                    <a:bodyPr/>
                    <a:lstStyle/>
                    <a:p>
                      <a:r>
                        <a:rPr lang="en-US" dirty="0" smtClean="0"/>
                        <a:t>Really</a:t>
                      </a:r>
                      <a:r>
                        <a:rPr lang="en-US" baseline="0" dirty="0" smtClean="0"/>
                        <a:t> small</a:t>
                      </a:r>
                      <a:endParaRPr lang="en-US" dirty="0"/>
                    </a:p>
                  </a:txBody>
                  <a:tcPr/>
                </a:tc>
                <a:tc>
                  <a:txBody>
                    <a:bodyPr/>
                    <a:lstStyle/>
                    <a:p>
                      <a:r>
                        <a:rPr lang="en-US" dirty="0" smtClean="0"/>
                        <a:t>VERY large</a:t>
                      </a:r>
                      <a:endParaRPr lang="en-US" dirty="0"/>
                    </a:p>
                  </a:txBody>
                  <a:tcPr/>
                </a:tc>
                <a:extLst>
                  <a:ext uri="{0D108BD9-81ED-4DB2-BD59-A6C34878D82A}">
                    <a16:rowId xmlns:a16="http://schemas.microsoft.com/office/drawing/2014/main" val="10003"/>
                  </a:ext>
                </a:extLst>
              </a:tr>
            </a:tbl>
          </a:graphicData>
        </a:graphic>
      </p:graphicFrame>
      <p:sp>
        <p:nvSpPr>
          <p:cNvPr id="6" name="Rectangle 2"/>
          <p:cNvSpPr>
            <a:spLocks noChangeArrowheads="1"/>
          </p:cNvSpPr>
          <p:nvPr/>
        </p:nvSpPr>
        <p:spPr bwMode="auto">
          <a:xfrm>
            <a:off x="1600201" y="4317034"/>
            <a:ext cx="49530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r>
              <a:rPr lang="en-US" altLang="en-US" dirty="0" smtClean="0"/>
              <a:t>	</a:t>
            </a:r>
            <a:r>
              <a:rPr lang="en-US" altLang="en-US" b="1" u="sng" dirty="0" smtClean="0"/>
              <a:t>Biggest Exports</a:t>
            </a:r>
          </a:p>
          <a:p>
            <a:pPr eaLnBrk="0" hangingPunct="0">
              <a:buFontTx/>
              <a:buChar char="•"/>
            </a:pPr>
            <a:r>
              <a:rPr lang="en-US" altLang="en-US" dirty="0" smtClean="0"/>
              <a:t>Machinery/computers</a:t>
            </a:r>
            <a:r>
              <a:rPr lang="en-US" altLang="en-US" dirty="0"/>
              <a:t>: US$201.7 billion (13</a:t>
            </a:r>
            <a:r>
              <a:rPr lang="en-US" altLang="en-US" dirty="0" smtClean="0"/>
              <a:t>%)</a:t>
            </a:r>
          </a:p>
          <a:p>
            <a:pPr eaLnBrk="0" hangingPunct="0">
              <a:buFontTx/>
              <a:buChar char="•"/>
            </a:pPr>
            <a:r>
              <a:rPr lang="en-US" altLang="en-US" dirty="0" smtClean="0"/>
              <a:t> Electrical </a:t>
            </a:r>
            <a:r>
              <a:rPr lang="en-US" altLang="en-US" dirty="0"/>
              <a:t>machinery: $174.2 billion (11.3%) </a:t>
            </a:r>
          </a:p>
          <a:p>
            <a:pPr eaLnBrk="0" hangingPunct="0">
              <a:buFontTx/>
              <a:buChar char="•"/>
            </a:pPr>
            <a:r>
              <a:rPr lang="en-US" altLang="en-US" dirty="0"/>
              <a:t>Mineral fuels / oil: $138 billion (8.9%) </a:t>
            </a:r>
          </a:p>
          <a:p>
            <a:pPr eaLnBrk="0" hangingPunct="0">
              <a:buFontTx/>
              <a:buChar char="•"/>
            </a:pPr>
            <a:r>
              <a:rPr lang="en-US" altLang="en-US" dirty="0"/>
              <a:t>Aircraft, spacecraft: $131.2 billion (8.5%) </a:t>
            </a:r>
          </a:p>
          <a:p>
            <a:pPr eaLnBrk="0" hangingPunct="0">
              <a:buFontTx/>
              <a:buChar char="•"/>
            </a:pPr>
            <a:r>
              <a:rPr lang="en-US" altLang="en-US" dirty="0"/>
              <a:t>Vehicles: $130.1 billion (8.4%) </a:t>
            </a:r>
          </a:p>
        </p:txBody>
      </p:sp>
      <p:sp>
        <p:nvSpPr>
          <p:cNvPr id="7" name="Rectangle 3"/>
          <p:cNvSpPr>
            <a:spLocks noChangeArrowheads="1"/>
          </p:cNvSpPr>
          <p:nvPr/>
        </p:nvSpPr>
        <p:spPr bwMode="auto">
          <a:xfrm>
            <a:off x="6416951" y="4317035"/>
            <a:ext cx="4227439"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hangingPunct="0"/>
            <a:r>
              <a:rPr lang="en-US" altLang="en-US" dirty="0">
                <a:latin typeface="Arial" panose="020B0604020202020204" pitchFamily="34" charset="0"/>
              </a:rPr>
              <a:t>	</a:t>
            </a:r>
            <a:r>
              <a:rPr lang="en-US" altLang="en-US" b="1" u="sng" dirty="0">
                <a:latin typeface="Arial" panose="020B0604020202020204" pitchFamily="34" charset="0"/>
              </a:rPr>
              <a:t>Biggest Exporters</a:t>
            </a:r>
          </a:p>
          <a:p>
            <a:pPr eaLnBrk="0" hangingPunct="0">
              <a:buFontTx/>
              <a:buChar char="•"/>
            </a:pPr>
            <a:r>
              <a:rPr lang="en-US" altLang="en-US" dirty="0">
                <a:latin typeface="Arial" panose="020B0604020202020204" pitchFamily="34" charset="0"/>
              </a:rPr>
              <a:t>Apple</a:t>
            </a:r>
          </a:p>
          <a:p>
            <a:pPr eaLnBrk="0" hangingPunct="0">
              <a:buFontTx/>
              <a:buChar char="•"/>
            </a:pPr>
            <a:r>
              <a:rPr lang="en-US" altLang="en-US" dirty="0">
                <a:latin typeface="Arial" panose="020B0604020202020204" pitchFamily="34" charset="0"/>
              </a:rPr>
              <a:t>Exxon Mobil</a:t>
            </a:r>
          </a:p>
          <a:p>
            <a:pPr eaLnBrk="0" hangingPunct="0">
              <a:buFontTx/>
              <a:buChar char="•"/>
            </a:pPr>
            <a:r>
              <a:rPr lang="en-US" altLang="en-US" dirty="0">
                <a:latin typeface="Arial" panose="020B0604020202020204" pitchFamily="34" charset="0"/>
              </a:rPr>
              <a:t>Johnson &amp; Johnson (medical) </a:t>
            </a:r>
          </a:p>
          <a:p>
            <a:pPr eaLnBrk="0" hangingPunct="0">
              <a:buFontTx/>
              <a:buChar char="•"/>
            </a:pPr>
            <a:r>
              <a:rPr lang="en-US" altLang="en-US" dirty="0">
                <a:latin typeface="Arial" panose="020B0604020202020204" pitchFamily="34" charset="0"/>
              </a:rPr>
              <a:t>Chevron Corporation (oil, gas) </a:t>
            </a:r>
          </a:p>
          <a:p>
            <a:pPr eaLnBrk="0" hangingPunct="0">
              <a:buFontTx/>
              <a:buChar char="•"/>
            </a:pPr>
            <a:r>
              <a:rPr lang="en-US" altLang="en-US" dirty="0">
                <a:latin typeface="Arial" panose="020B0604020202020204" pitchFamily="34" charset="0"/>
              </a:rPr>
              <a:t>Procter &amp; Gamble (household) </a:t>
            </a:r>
          </a:p>
          <a:p>
            <a:pPr eaLnBrk="0" hangingPunct="0">
              <a:buFontTx/>
              <a:buChar char="•"/>
            </a:pPr>
            <a:r>
              <a:rPr lang="en-US" altLang="en-US" dirty="0">
                <a:latin typeface="Arial" panose="020B0604020202020204" pitchFamily="34" charset="0"/>
              </a:rPr>
              <a:t>Pfizer (pharmaceuticals) </a:t>
            </a:r>
          </a:p>
          <a:p>
            <a:pPr eaLnBrk="0" hangingPunct="0">
              <a:buFontTx/>
              <a:buChar char="•"/>
            </a:pPr>
            <a:r>
              <a:rPr lang="en-US" altLang="en-US" dirty="0">
                <a:latin typeface="Arial" panose="020B0604020202020204" pitchFamily="34" charset="0"/>
              </a:rPr>
              <a:t>The Coca-Cola Company (beverages) </a:t>
            </a:r>
          </a:p>
          <a:p>
            <a:pPr eaLnBrk="0" hangingPunct="0">
              <a:buFontTx/>
              <a:buChar char="•"/>
            </a:pPr>
            <a:r>
              <a:rPr lang="en-US" altLang="en-US" dirty="0">
                <a:latin typeface="Arial" panose="020B0604020202020204" pitchFamily="34" charset="0"/>
              </a:rPr>
              <a:t>Merck &amp; Co (pharmaceuticals) </a:t>
            </a:r>
          </a:p>
        </p:txBody>
      </p:sp>
    </p:spTree>
    <p:extLst>
      <p:ext uri="{BB962C8B-B14F-4D97-AF65-F5344CB8AC3E}">
        <p14:creationId xmlns:p14="http://schemas.microsoft.com/office/powerpoint/2010/main" val="1611188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6600" dirty="0"/>
              <a:t>So: Why Does Free Trade </a:t>
            </a:r>
            <a:r>
              <a:rPr lang="en-US" sz="6600" i="1" u="sng" dirty="0"/>
              <a:t>Not </a:t>
            </a:r>
            <a:r>
              <a:rPr lang="en-US" sz="6600" dirty="0"/>
              <a:t>Happen?</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42981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Obvious effects of free trade</a:t>
            </a:r>
            <a:endParaRPr lang="en-US" dirty="0"/>
          </a:p>
        </p:txBody>
      </p:sp>
      <p:sp>
        <p:nvSpPr>
          <p:cNvPr id="3" name="Content Placeholder 2"/>
          <p:cNvSpPr>
            <a:spLocks noGrp="1"/>
          </p:cNvSpPr>
          <p:nvPr>
            <p:ph idx="1"/>
          </p:nvPr>
        </p:nvSpPr>
        <p:spPr/>
        <p:txBody>
          <a:bodyPr>
            <a:normAutofit lnSpcReduction="10000"/>
          </a:bodyPr>
          <a:lstStyle/>
          <a:p>
            <a:r>
              <a:rPr lang="en-US" dirty="0" smtClean="0"/>
              <a:t>Lower prices</a:t>
            </a:r>
          </a:p>
          <a:p>
            <a:r>
              <a:rPr lang="en-US" dirty="0" smtClean="0"/>
              <a:t>More stuff</a:t>
            </a:r>
          </a:p>
          <a:p>
            <a:r>
              <a:rPr lang="en-US" dirty="0" smtClean="0"/>
              <a:t>Different stuff</a:t>
            </a:r>
          </a:p>
          <a:p>
            <a:pPr lvl="1"/>
            <a:r>
              <a:rPr lang="en-US" dirty="0" smtClean="0"/>
              <a:t>No more Fiats</a:t>
            </a:r>
          </a:p>
          <a:p>
            <a:pPr lvl="1"/>
            <a:r>
              <a:rPr lang="en-US" dirty="0" smtClean="0"/>
              <a:t>No more French pasta</a:t>
            </a:r>
          </a:p>
          <a:p>
            <a:r>
              <a:rPr lang="en-US" dirty="0" smtClean="0"/>
              <a:t>Different jobs</a:t>
            </a:r>
          </a:p>
          <a:p>
            <a:pPr lvl="1"/>
            <a:r>
              <a:rPr lang="en-US" dirty="0" smtClean="0"/>
              <a:t>Fiat employees lose their jobs</a:t>
            </a:r>
          </a:p>
          <a:p>
            <a:pPr lvl="1"/>
            <a:r>
              <a:rPr lang="en-US" dirty="0" smtClean="0"/>
              <a:t>Lots of new jobs making Peugeots</a:t>
            </a:r>
          </a:p>
          <a:p>
            <a:pPr lvl="1"/>
            <a:r>
              <a:rPr lang="en-US" dirty="0" smtClean="0"/>
              <a:t>French pasta employees lose their jobs</a:t>
            </a:r>
          </a:p>
          <a:p>
            <a:pPr lvl="1"/>
            <a:r>
              <a:rPr lang="en-US" dirty="0" smtClean="0"/>
              <a:t>Lots of new jobs in Italian pasta factories</a:t>
            </a:r>
          </a:p>
        </p:txBody>
      </p:sp>
    </p:spTree>
    <p:extLst>
      <p:ext uri="{BB962C8B-B14F-4D97-AF65-F5344CB8AC3E}">
        <p14:creationId xmlns:p14="http://schemas.microsoft.com/office/powerpoint/2010/main" val="864409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Mobilization &amp; Free Trade</a:t>
            </a:r>
            <a:endParaRPr lang="en-US" dirty="0"/>
          </a:p>
        </p:txBody>
      </p:sp>
      <p:sp>
        <p:nvSpPr>
          <p:cNvPr id="3" name="Content Placeholder 2"/>
          <p:cNvSpPr>
            <a:spLocks noGrp="1"/>
          </p:cNvSpPr>
          <p:nvPr>
            <p:ph idx="1"/>
          </p:nvPr>
        </p:nvSpPr>
        <p:spPr/>
        <p:txBody>
          <a:bodyPr/>
          <a:lstStyle/>
          <a:p>
            <a:r>
              <a:rPr lang="en-US" dirty="0" smtClean="0"/>
              <a:t>Consumers: effects on each are small</a:t>
            </a:r>
          </a:p>
          <a:p>
            <a:pPr lvl="1"/>
            <a:r>
              <a:rPr lang="en-US" dirty="0" smtClean="0"/>
              <a:t>They don’t mobilize politically</a:t>
            </a:r>
          </a:p>
          <a:p>
            <a:r>
              <a:rPr lang="en-US" dirty="0" smtClean="0"/>
              <a:t>Import-competing sector: effects are large</a:t>
            </a:r>
          </a:p>
          <a:p>
            <a:pPr lvl="1"/>
            <a:r>
              <a:rPr lang="en-US" dirty="0" smtClean="0"/>
              <a:t>Employers stop campaign contributions </a:t>
            </a:r>
          </a:p>
          <a:p>
            <a:pPr lvl="1"/>
            <a:r>
              <a:rPr lang="en-US" dirty="0" smtClean="0"/>
              <a:t>Employees drive to Rome and Paris and protest</a:t>
            </a:r>
          </a:p>
          <a:p>
            <a:r>
              <a:rPr lang="en-US" dirty="0" smtClean="0"/>
              <a:t>Export sector: effects are large but latent</a:t>
            </a:r>
          </a:p>
          <a:p>
            <a:pPr lvl="1"/>
            <a:r>
              <a:rPr lang="en-US" dirty="0" smtClean="0"/>
              <a:t>Employers lobby but …</a:t>
            </a:r>
          </a:p>
          <a:p>
            <a:pPr lvl="1"/>
            <a:r>
              <a:rPr lang="en-US" dirty="0" smtClean="0"/>
              <a:t>“New hires” are currently unemployed…</a:t>
            </a:r>
            <a:endParaRPr lang="en-US" dirty="0"/>
          </a:p>
        </p:txBody>
      </p:sp>
    </p:spTree>
    <p:extLst>
      <p:ext uri="{BB962C8B-B14F-4D97-AF65-F5344CB8AC3E}">
        <p14:creationId xmlns:p14="http://schemas.microsoft.com/office/powerpoint/2010/main" val="1445264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Protectionism occurs despite gains from trade because import-competing sectors have power</a:t>
            </a:r>
            <a:endParaRPr lang="en-US" dirty="0"/>
          </a:p>
        </p:txBody>
      </p:sp>
      <p:sp>
        <p:nvSpPr>
          <p:cNvPr id="7" name="Table Placeholder 6"/>
          <p:cNvSpPr>
            <a:spLocks noGrp="1"/>
          </p:cNvSpPr>
          <p:nvPr>
            <p:ph type="tbl" idx="1"/>
          </p:nvPr>
        </p:nvSpPr>
        <p:spPr/>
      </p:sp>
      <p:sp>
        <p:nvSpPr>
          <p:cNvPr id="4" name="Rectangle 2"/>
          <p:cNvSpPr>
            <a:spLocks noChangeArrowheads="1"/>
          </p:cNvSpPr>
          <p:nvPr/>
        </p:nvSpPr>
        <p:spPr bwMode="auto">
          <a:xfrm>
            <a:off x="152400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descr="http://static01.nyt.com/images/2014/01/10/business/Ricejp1/Ricejp1-master6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4276" y="1416050"/>
            <a:ext cx="4505324" cy="30035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762000" y="4450140"/>
            <a:ext cx="10515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en-US" dirty="0" smtClean="0">
                <a:latin typeface="Arial" pitchFamily="34" charset="0"/>
                <a:ea typeface="Times New Roman" pitchFamily="18" charset="0"/>
                <a:cs typeface="Times New Roman" pitchFamily="18" charset="0"/>
              </a:rPr>
              <a:t>“</a:t>
            </a:r>
            <a:r>
              <a:rPr kumimoji="0" lang="en-US" altLang="en-US" b="1" i="1"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For decades, Japan has defended its </a:t>
            </a:r>
            <a:r>
              <a:rPr lang="en-US" altLang="en-US" sz="2800" b="1" i="1" u="sng" dirty="0">
                <a:solidFill>
                  <a:srgbClr val="FF0000"/>
                </a:solidFill>
                <a:latin typeface="Arial" pitchFamily="34" charset="0"/>
                <a:ea typeface="Times New Roman" pitchFamily="18" charset="0"/>
                <a:cs typeface="Times New Roman" pitchFamily="18" charset="0"/>
              </a:rPr>
              <a:t>778%</a:t>
            </a:r>
            <a:r>
              <a:rPr kumimoji="0" lang="en-US" altLang="en-US" b="1" i="1"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tariffs on rice </a:t>
            </a:r>
            <a:r>
              <a:rPr kumimoji="0" lang="en-US" altLang="en-US"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with a kind of religious zeal. Rice is a sacred crop, the government has argued, not open to trade negotiations. Its farmers are not just defenders of a proud agrarian heritage, but form the nation’s spiritual center as well.”</a:t>
            </a:r>
          </a:p>
          <a:p>
            <a:endParaRPr lang="en-US" altLang="en-US" sz="1600" dirty="0">
              <a:latin typeface="Arial" pitchFamily="34" charset="0"/>
              <a:cs typeface="Times New Roman" pitchFamily="18" charset="0"/>
            </a:endParaRPr>
          </a:p>
          <a:p>
            <a:r>
              <a:rPr lang="en-US" altLang="en-US" sz="1600" dirty="0">
                <a:latin typeface="Arial" pitchFamily="34" charset="0"/>
                <a:cs typeface="Times New Roman" pitchFamily="18" charset="0"/>
              </a:rPr>
              <a:t>NYT, 9 January 2014</a:t>
            </a:r>
            <a:endParaRPr lang="en-US" altLang="en-US" sz="1600" dirty="0">
              <a:latin typeface="Arial" pitchFamily="34" charset="0"/>
              <a:cs typeface="Arial" pitchFamily="34" charset="0"/>
            </a:endParaRPr>
          </a:p>
        </p:txBody>
      </p:sp>
    </p:spTree>
    <p:extLst>
      <p:ext uri="{BB962C8B-B14F-4D97-AF65-F5344CB8AC3E}">
        <p14:creationId xmlns:p14="http://schemas.microsoft.com/office/powerpoint/2010/main" val="3908632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real story of tariffs &amp; trade</a:t>
            </a:r>
            <a:endParaRPr lang="en-US" dirty="0"/>
          </a:p>
        </p:txBody>
      </p:sp>
      <p:sp>
        <p:nvSpPr>
          <p:cNvPr id="3" name="Content Placeholder 2"/>
          <p:cNvSpPr>
            <a:spLocks noGrp="1"/>
          </p:cNvSpPr>
          <p:nvPr>
            <p:ph idx="1"/>
          </p:nvPr>
        </p:nvSpPr>
        <p:spPr/>
        <p:txBody>
          <a:bodyPr>
            <a:normAutofit fontScale="92500"/>
          </a:bodyPr>
          <a:lstStyle/>
          <a:p>
            <a:r>
              <a:rPr lang="en-US" dirty="0" smtClean="0"/>
              <a:t>Sugar in US: 320M eat 24B </a:t>
            </a:r>
            <a:r>
              <a:rPr lang="en-US" dirty="0" err="1" smtClean="0"/>
              <a:t>lbs</a:t>
            </a:r>
            <a:r>
              <a:rPr lang="en-US" dirty="0" smtClean="0"/>
              <a:t>/year (75 </a:t>
            </a:r>
            <a:r>
              <a:rPr lang="en-US" dirty="0" err="1" smtClean="0"/>
              <a:t>lbs</a:t>
            </a:r>
            <a:r>
              <a:rPr lang="en-US" dirty="0" smtClean="0"/>
              <a:t>/person/</a:t>
            </a:r>
            <a:r>
              <a:rPr lang="en-US" dirty="0" err="1" smtClean="0"/>
              <a:t>yr</a:t>
            </a:r>
            <a:r>
              <a:rPr lang="en-US" dirty="0" smtClean="0"/>
              <a:t>) </a:t>
            </a:r>
          </a:p>
          <a:p>
            <a:r>
              <a:rPr lang="en-US" dirty="0" smtClean="0"/>
              <a:t>Tariffs make US price 6-10¢/</a:t>
            </a:r>
            <a:r>
              <a:rPr lang="en-US" dirty="0" err="1" smtClean="0"/>
              <a:t>lb</a:t>
            </a:r>
            <a:r>
              <a:rPr lang="en-US" dirty="0" smtClean="0"/>
              <a:t> higher than world price</a:t>
            </a:r>
          </a:p>
          <a:p>
            <a:r>
              <a:rPr lang="en-US" dirty="0" smtClean="0"/>
              <a:t>So increased cost is 75*.06= $4.50 per person per year </a:t>
            </a:r>
          </a:p>
          <a:p>
            <a:r>
              <a:rPr lang="en-US" dirty="0" smtClean="0"/>
              <a:t>BUT $4.50*320M or ~$1.5B total for US consumers</a:t>
            </a:r>
          </a:p>
          <a:p>
            <a:r>
              <a:rPr lang="en-US" dirty="0" smtClean="0"/>
              <a:t>~4,000 US farmers might lose jobs if tariff removed</a:t>
            </a:r>
          </a:p>
          <a:p>
            <a:r>
              <a:rPr lang="en-US" dirty="0" smtClean="0"/>
              <a:t>24 billion </a:t>
            </a:r>
            <a:r>
              <a:rPr lang="en-US" dirty="0" err="1" smtClean="0"/>
              <a:t>lbs</a:t>
            </a:r>
            <a:r>
              <a:rPr lang="en-US" dirty="0" smtClean="0"/>
              <a:t> of sugar/year NOT purchased from farmers in Brazil, Thailand, India who would hire new workers if tariff was removed</a:t>
            </a:r>
          </a:p>
          <a:p>
            <a:r>
              <a:rPr lang="en-US" dirty="0" smtClean="0">
                <a:hlinkClick r:id="rId2"/>
              </a:rPr>
              <a:t>https://www.forbes.com/sites/timworstall/2017/01/18/if-us-sugar-tariffs-make-americans-poorer-then-donald-trumps-tariffs-will-make-americans-what/</a:t>
            </a:r>
          </a:p>
          <a:p>
            <a:r>
              <a:rPr lang="en-US" dirty="0" smtClean="0">
                <a:hlinkClick r:id="rId2"/>
              </a:rPr>
              <a:t>http://www.worldstopexports.com/sugar-exports-country/</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4400" y="1828800"/>
            <a:ext cx="3505200" cy="2430867"/>
          </a:xfrm>
          <a:prstGeom prst="rect">
            <a:avLst/>
          </a:prstGeom>
        </p:spPr>
      </p:pic>
    </p:spTree>
    <p:extLst>
      <p:ext uri="{BB962C8B-B14F-4D97-AF65-F5344CB8AC3E}">
        <p14:creationId xmlns:p14="http://schemas.microsoft.com/office/powerpoint/2010/main" val="263648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Free Trade and </a:t>
            </a:r>
            <a:br>
              <a:rPr lang="en-US" dirty="0" smtClean="0"/>
            </a:br>
            <a:r>
              <a:rPr lang="en-US" dirty="0" smtClean="0"/>
              <a:t>International Organization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32930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Trade Agreements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4095" y="1524000"/>
            <a:ext cx="8923810" cy="4754562"/>
          </a:xfrm>
        </p:spPr>
      </p:pic>
      <p:sp>
        <p:nvSpPr>
          <p:cNvPr id="5" name="Rectangle 4"/>
          <p:cNvSpPr/>
          <p:nvPr/>
        </p:nvSpPr>
        <p:spPr>
          <a:xfrm>
            <a:off x="1828800" y="6400801"/>
            <a:ext cx="8534400" cy="461665"/>
          </a:xfrm>
          <a:prstGeom prst="rect">
            <a:avLst/>
          </a:prstGeom>
        </p:spPr>
        <p:txBody>
          <a:bodyPr wrap="square">
            <a:spAutoFit/>
          </a:bodyPr>
          <a:lstStyle/>
          <a:p>
            <a:r>
              <a:rPr lang="en-US" sz="1200" b="1" dirty="0"/>
              <a:t>Number of preferential trade agreements by country group, 1950-2010 – Figure B1 in </a:t>
            </a:r>
            <a:r>
              <a:rPr lang="en-US" sz="1200" b="1" dirty="0">
                <a:hlinkClick r:id="rId3"/>
              </a:rPr>
              <a:t>WTO Trade Report (2011)</a:t>
            </a:r>
            <a:endParaRPr lang="en-US" sz="1200" b="1" dirty="0"/>
          </a:p>
          <a:p>
            <a:r>
              <a:rPr lang="en-US" sz="1200" dirty="0"/>
              <a:t>https://ourworldindata.org/wp-content/uploads/2016/09/PTAs_WTO2011.png</a:t>
            </a:r>
          </a:p>
        </p:txBody>
      </p:sp>
    </p:spTree>
    <p:extLst>
      <p:ext uri="{BB962C8B-B14F-4D97-AF65-F5344CB8AC3E}">
        <p14:creationId xmlns:p14="http://schemas.microsoft.com/office/powerpoint/2010/main" val="228477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Institutions:</a:t>
            </a:r>
            <a:br>
              <a:rPr lang="en-US" dirty="0" smtClean="0"/>
            </a:br>
            <a:r>
              <a:rPr lang="en-US" dirty="0" smtClean="0"/>
              <a:t>World Trade Organization</a:t>
            </a:r>
            <a:endParaRPr lang="en-US" dirty="0"/>
          </a:p>
        </p:txBody>
      </p:sp>
      <p:sp>
        <p:nvSpPr>
          <p:cNvPr id="3" name="Content Placeholder 2"/>
          <p:cNvSpPr>
            <a:spLocks noGrp="1"/>
          </p:cNvSpPr>
          <p:nvPr>
            <p:ph idx="1"/>
          </p:nvPr>
        </p:nvSpPr>
        <p:spPr/>
        <p:txBody>
          <a:bodyPr/>
          <a:lstStyle/>
          <a:p>
            <a:r>
              <a:rPr lang="en-US" dirty="0" smtClean="0"/>
              <a:t>“Developed countries’ tariff cuts were for the most part phased in over five years from 1 January 1995. The result is a 40% cut in their tariffs on industrial products, from an average of 6.3% to 3.8%.”</a:t>
            </a:r>
          </a:p>
          <a:p>
            <a:r>
              <a:rPr lang="en-US" dirty="0" smtClean="0"/>
              <a:t>“Over three quarters of WTO members are developing or least-developed countries. All WTO agreements contain special provision for them, including longer time periods to implement agreements and commitments, measures to increase their trading opportunities and support to help them build the infrastructure for WTO work, handle disputes, and implement technical standards.”</a:t>
            </a:r>
            <a:endParaRPr lang="en-US" dirty="0"/>
          </a:p>
        </p:txBody>
      </p:sp>
    </p:spTree>
    <p:extLst>
      <p:ext uri="{BB962C8B-B14F-4D97-AF65-F5344CB8AC3E}">
        <p14:creationId xmlns:p14="http://schemas.microsoft.com/office/powerpoint/2010/main" val="2575148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ChangeArrowheads="1"/>
          </p:cNvSpPr>
          <p:nvPr/>
        </p:nvSpPr>
        <p:spPr bwMode="auto">
          <a:xfrm>
            <a:off x="4038600" y="1219200"/>
            <a:ext cx="3886200" cy="304800"/>
          </a:xfrm>
          <a:prstGeom prst="rect">
            <a:avLst/>
          </a:prstGeom>
          <a:solidFill>
            <a:schemeClr val="bg1"/>
          </a:solidFill>
          <a:ln w="9525">
            <a:noFill/>
            <a:miter lim="800000"/>
            <a:headEnd/>
            <a:tailEnd/>
          </a:ln>
        </p:spPr>
        <p:txBody>
          <a:bodyPr wrap="none" anchor="ctr"/>
          <a:lstStyle/>
          <a:p>
            <a:endParaRPr lang="en-US"/>
          </a:p>
        </p:txBody>
      </p:sp>
      <p:sp>
        <p:nvSpPr>
          <p:cNvPr id="2" name="Rectangle 2"/>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51"/>
            <a:ext cx="9128529"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521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4038600" y="1219200"/>
            <a:ext cx="3886200" cy="304800"/>
          </a:xfrm>
          <a:prstGeom prst="rect">
            <a:avLst/>
          </a:prstGeom>
          <a:solidFill>
            <a:schemeClr val="bg1"/>
          </a:solidFill>
          <a:ln w="9525">
            <a:noFill/>
            <a:miter lim="800000"/>
            <a:headEnd/>
            <a:tailEnd/>
          </a:ln>
        </p:spPr>
        <p:txBody>
          <a:bodyPr wrap="none" anchor="ctr"/>
          <a:lstStyle/>
          <a:p>
            <a:endParaRPr lang="en-US"/>
          </a:p>
        </p:txBody>
      </p:sp>
      <p:sp>
        <p:nvSpPr>
          <p:cNvPr id="10243" name="Title 6"/>
          <p:cNvSpPr>
            <a:spLocks noGrp="1"/>
          </p:cNvSpPr>
          <p:nvPr>
            <p:ph type="title"/>
          </p:nvPr>
        </p:nvSpPr>
        <p:spPr/>
        <p:txBody>
          <a:bodyPr/>
          <a:lstStyle/>
          <a:p>
            <a:pPr eaLnBrk="1" hangingPunct="1"/>
            <a:endParaRPr lang="en-US" dirty="0" smtClean="0"/>
          </a:p>
        </p:txBody>
      </p:sp>
      <p:sp>
        <p:nvSpPr>
          <p:cNvPr id="2" name="Rectangle 2"/>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28529"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0961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Institutions:</a:t>
            </a:r>
            <a:br>
              <a:rPr lang="en-US" dirty="0" smtClean="0"/>
            </a:br>
            <a:r>
              <a:rPr lang="en-US" dirty="0" smtClean="0"/>
              <a:t>International Labor  Organization</a:t>
            </a:r>
            <a:endParaRPr lang="en-US" dirty="0"/>
          </a:p>
        </p:txBody>
      </p:sp>
      <p:sp>
        <p:nvSpPr>
          <p:cNvPr id="3" name="Content Placeholder 2"/>
          <p:cNvSpPr>
            <a:spLocks noGrp="1"/>
          </p:cNvSpPr>
          <p:nvPr>
            <p:ph idx="1"/>
          </p:nvPr>
        </p:nvSpPr>
        <p:spPr/>
        <p:txBody>
          <a:bodyPr/>
          <a:lstStyle/>
          <a:p>
            <a:r>
              <a:rPr lang="en-US" dirty="0"/>
              <a:t>Convention concerning Equal Remuneration for Men and Women Workers for Work of Equal Value</a:t>
            </a:r>
          </a:p>
          <a:p>
            <a:pPr lvl="1"/>
            <a:r>
              <a:rPr lang="en-US" dirty="0" smtClean="0"/>
              <a:t>“ensure </a:t>
            </a:r>
            <a:r>
              <a:rPr lang="en-US" dirty="0"/>
              <a:t>the application to all workers of the principle of equal remuneration for men and women workers for work of equal </a:t>
            </a:r>
            <a:r>
              <a:rPr lang="en-US" dirty="0" smtClean="0"/>
              <a:t>value”</a:t>
            </a:r>
            <a:endParaRPr lang="en-US" dirty="0"/>
          </a:p>
        </p:txBody>
      </p:sp>
    </p:spTree>
    <p:extLst>
      <p:ext uri="{BB962C8B-B14F-4D97-AF65-F5344CB8AC3E}">
        <p14:creationId xmlns:p14="http://schemas.microsoft.com/office/powerpoint/2010/main" val="1084713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0630"/>
            <a:ext cx="4349595" cy="652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57400" y="6520190"/>
            <a:ext cx="7086600" cy="261610"/>
          </a:xfrm>
          <a:prstGeom prst="rect">
            <a:avLst/>
          </a:prstGeom>
          <a:noFill/>
        </p:spPr>
        <p:txBody>
          <a:bodyPr wrap="square" rtlCol="0">
            <a:spAutoFit/>
          </a:bodyPr>
          <a:lstStyle/>
          <a:p>
            <a:r>
              <a:rPr lang="en-US" sz="1100" dirty="0">
                <a:hlinkClick r:id="rId3"/>
              </a:rPr>
              <a:t>http://cep.lse.ac.uk/leed/docs/public/genderpay_simon2.pdf</a:t>
            </a:r>
            <a:r>
              <a:rPr lang="en-US" sz="1100" dirty="0"/>
              <a:t>  and </a:t>
            </a:r>
            <a:r>
              <a:rPr lang="en-US" sz="1100" dirty="0">
                <a:hlinkClick r:id="rId4"/>
              </a:rPr>
              <a:t>http://www.infoplease.com/ipa/A0882775.html</a:t>
            </a:r>
            <a:r>
              <a:rPr lang="en-US" sz="1100" dirty="0"/>
              <a:t> </a:t>
            </a:r>
          </a:p>
        </p:txBody>
      </p:sp>
      <p:pic>
        <p:nvPicPr>
          <p:cNvPr id="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4138" t="28135" r="35766" b="20346"/>
          <a:stretch/>
        </p:blipFill>
        <p:spPr bwMode="auto">
          <a:xfrm>
            <a:off x="6017030" y="69748"/>
            <a:ext cx="4794405" cy="6526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10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smtClean="0">
                <a:effectLst/>
              </a:rPr>
              <a:t>The situation of developing states and its causes</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83458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Globalization</a:t>
            </a:r>
          </a:p>
        </p:txBody>
      </p:sp>
      <p:sp>
        <p:nvSpPr>
          <p:cNvPr id="20483" name="Content Placeholder 2"/>
          <p:cNvSpPr>
            <a:spLocks noGrp="1"/>
          </p:cNvSpPr>
          <p:nvPr>
            <p:ph idx="1"/>
          </p:nvPr>
        </p:nvSpPr>
        <p:spPr/>
        <p:txBody>
          <a:bodyPr/>
          <a:lstStyle/>
          <a:p>
            <a:r>
              <a:rPr lang="en-US" dirty="0" smtClean="0"/>
              <a:t>"Social, economic and technological unification of the globe" (Gilpin in Art/Jervis, 353).</a:t>
            </a:r>
          </a:p>
          <a:p>
            <a:r>
              <a:rPr lang="en-US" dirty="0" smtClean="0"/>
              <a:t>Increasing-but not fairer-flows of everything</a:t>
            </a:r>
          </a:p>
          <a:p>
            <a:r>
              <a:rPr lang="en-US" dirty="0" smtClean="0"/>
              <a:t>Due to:</a:t>
            </a:r>
          </a:p>
          <a:p>
            <a:pPr lvl="1"/>
            <a:r>
              <a:rPr lang="en-US" dirty="0" smtClean="0"/>
              <a:t>Technological change</a:t>
            </a:r>
          </a:p>
          <a:p>
            <a:pPr lvl="1"/>
            <a:r>
              <a:rPr lang="en-US" dirty="0" smtClean="0"/>
              <a:t>Economic pressure</a:t>
            </a:r>
          </a:p>
          <a:p>
            <a:pPr lvl="1"/>
            <a:r>
              <a:rPr lang="en-US" dirty="0" smtClean="0"/>
              <a:t>Social pressures</a:t>
            </a:r>
          </a:p>
          <a:p>
            <a:pPr lvl="1"/>
            <a:r>
              <a:rPr lang="en-US" dirty="0" smtClean="0"/>
              <a:t>Deliberate governmental policy</a:t>
            </a:r>
          </a:p>
        </p:txBody>
      </p:sp>
    </p:spTree>
    <p:extLst>
      <p:ext uri="{BB962C8B-B14F-4D97-AF65-F5344CB8AC3E}">
        <p14:creationId xmlns:p14="http://schemas.microsoft.com/office/powerpoint/2010/main" val="1181719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Globalization as Power Shift</a:t>
            </a:r>
          </a:p>
        </p:txBody>
      </p:sp>
      <p:sp>
        <p:nvSpPr>
          <p:cNvPr id="21507" name="Content Placeholder 2"/>
          <p:cNvSpPr>
            <a:spLocks noGrp="1"/>
          </p:cNvSpPr>
          <p:nvPr>
            <p:ph idx="1"/>
          </p:nvPr>
        </p:nvSpPr>
        <p:spPr/>
        <p:txBody>
          <a:bodyPr>
            <a:normAutofit/>
          </a:bodyPr>
          <a:lstStyle/>
          <a:p>
            <a:r>
              <a:rPr lang="en-US" sz="2800" dirty="0"/>
              <a:t>Globalization: major change in who has power</a:t>
            </a:r>
          </a:p>
          <a:p>
            <a:r>
              <a:rPr lang="en-US" sz="2800" dirty="0"/>
              <a:t>State cannot control flows as did before</a:t>
            </a:r>
          </a:p>
          <a:p>
            <a:r>
              <a:rPr lang="en-US" sz="2800" dirty="0"/>
              <a:t>From developing to industrialized states</a:t>
            </a:r>
          </a:p>
          <a:p>
            <a:r>
              <a:rPr lang="en-US" sz="2800" dirty="0"/>
              <a:t>From governments to multinationals</a:t>
            </a:r>
          </a:p>
          <a:p>
            <a:r>
              <a:rPr lang="en-US" sz="2800" dirty="0"/>
              <a:t>From industrialized states to transnational actors</a:t>
            </a:r>
          </a:p>
          <a:p>
            <a:r>
              <a:rPr lang="en-US" sz="2800" dirty="0"/>
              <a:t>From governments to international institutions</a:t>
            </a:r>
          </a:p>
          <a:p>
            <a:r>
              <a:rPr lang="en-US" sz="2800" dirty="0"/>
              <a:t>Greater concentrations of power PLUS sometimes empowering the less powerful</a:t>
            </a:r>
          </a:p>
        </p:txBody>
      </p:sp>
    </p:spTree>
    <p:extLst>
      <p:ext uri="{BB962C8B-B14F-4D97-AF65-F5344CB8AC3E}">
        <p14:creationId xmlns:p14="http://schemas.microsoft.com/office/powerpoint/2010/main" val="22699237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Expectancy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5440" y="1463041"/>
            <a:ext cx="8869680" cy="4989195"/>
          </a:xfrm>
        </p:spPr>
      </p:pic>
      <p:sp>
        <p:nvSpPr>
          <p:cNvPr id="5" name="Rectangle 4"/>
          <p:cNvSpPr/>
          <p:nvPr/>
        </p:nvSpPr>
        <p:spPr>
          <a:xfrm>
            <a:off x="1977428" y="6096001"/>
            <a:ext cx="8046720" cy="246221"/>
          </a:xfrm>
          <a:prstGeom prst="rect">
            <a:avLst/>
          </a:prstGeom>
        </p:spPr>
        <p:txBody>
          <a:bodyPr wrap="square">
            <a:spAutoFit/>
          </a:bodyPr>
          <a:lstStyle/>
          <a:p>
            <a:r>
              <a:rPr lang="en-US" sz="1000" dirty="0"/>
              <a:t>https://i.kinja-img.com/gawker-media/image/upload/s--wdA9Ffpu--/c_scale,f_auto,fl_progressive,q_80,w_800/186qma93rced6jpg.jpg</a:t>
            </a:r>
          </a:p>
        </p:txBody>
      </p:sp>
    </p:spTree>
    <p:extLst>
      <p:ext uri="{BB962C8B-B14F-4D97-AF65-F5344CB8AC3E}">
        <p14:creationId xmlns:p14="http://schemas.microsoft.com/office/powerpoint/2010/main" val="28332006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a:t>
            </a:r>
            <a:endParaRPr lang="en-US" dirty="0"/>
          </a:p>
        </p:txBody>
      </p:sp>
      <p:pic>
        <p:nvPicPr>
          <p:cNvPr id="9" name="Content Placeholder 8" descr="world-by-income-wdi-2017.pdf - Adobe Acrobat Pro DC"/>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9729" b="8680"/>
          <a:stretch/>
        </p:blipFill>
        <p:spPr>
          <a:xfrm>
            <a:off x="1615442" y="1463040"/>
            <a:ext cx="8954771" cy="5486400"/>
          </a:xfrm>
        </p:spPr>
      </p:pic>
      <p:sp>
        <p:nvSpPr>
          <p:cNvPr id="11" name="Rectangle 10"/>
          <p:cNvSpPr/>
          <p:nvPr/>
        </p:nvSpPr>
        <p:spPr>
          <a:xfrm>
            <a:off x="1547388" y="6047602"/>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8242870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en-US" dirty="0"/>
              <a:t>Income Inequality</a:t>
            </a:r>
          </a:p>
        </p:txBody>
      </p:sp>
      <p:sp>
        <p:nvSpPr>
          <p:cNvPr id="12291" name="Rectangle 3"/>
          <p:cNvSpPr>
            <a:spLocks noGrp="1" noChangeArrowheads="1"/>
          </p:cNvSpPr>
          <p:nvPr>
            <p:ph idx="1"/>
          </p:nvPr>
        </p:nvSpPr>
        <p:spPr>
          <a:xfrm>
            <a:off x="6553200" y="1600201"/>
            <a:ext cx="3657600" cy="4525963"/>
          </a:xfrm>
        </p:spPr>
        <p:txBody>
          <a:bodyPr>
            <a:normAutofit/>
          </a:bodyPr>
          <a:lstStyle/>
          <a:p>
            <a:pPr eaLnBrk="1" hangingPunct="1"/>
            <a:r>
              <a:rPr lang="en-US" sz="2400"/>
              <a:t>Annual income flows of the richest 500 people exceeds that of the poorest 416 million</a:t>
            </a:r>
          </a:p>
          <a:p>
            <a:pPr eaLnBrk="1" hangingPunct="1"/>
            <a:r>
              <a:rPr lang="en-US" sz="2400"/>
              <a:t>Cost of ending extreme poverty – $300 billion – less than 2% of the income of the richest 10% of the world’s population</a:t>
            </a:r>
          </a:p>
        </p:txBody>
      </p:sp>
      <p:pic>
        <p:nvPicPr>
          <p:cNvPr id="12292" name="Picture 6" descr="champagne diagram"/>
          <p:cNvPicPr>
            <a:picLocks noChangeAspect="1" noChangeArrowheads="1"/>
          </p:cNvPicPr>
          <p:nvPr/>
        </p:nvPicPr>
        <p:blipFill>
          <a:blip r:embed="rId2" cstate="print"/>
          <a:srcRect/>
          <a:stretch>
            <a:fillRect/>
          </a:stretch>
        </p:blipFill>
        <p:spPr bwMode="auto">
          <a:xfrm>
            <a:off x="1828800" y="1752601"/>
            <a:ext cx="4343400" cy="4075113"/>
          </a:xfrm>
          <a:prstGeom prst="rect">
            <a:avLst/>
          </a:prstGeom>
          <a:noFill/>
          <a:ln w="9525">
            <a:noFill/>
            <a:miter lim="800000"/>
            <a:headEnd/>
            <a:tailEnd/>
          </a:ln>
        </p:spPr>
      </p:pic>
      <p:sp>
        <p:nvSpPr>
          <p:cNvPr id="12293" name="Text Box 7"/>
          <p:cNvSpPr txBox="1">
            <a:spLocks noChangeArrowheads="1"/>
          </p:cNvSpPr>
          <p:nvPr/>
        </p:nvSpPr>
        <p:spPr bwMode="auto">
          <a:xfrm>
            <a:off x="1524000" y="6248400"/>
            <a:ext cx="8991600" cy="457200"/>
          </a:xfrm>
          <a:prstGeom prst="rect">
            <a:avLst/>
          </a:prstGeom>
          <a:noFill/>
          <a:ln w="9525">
            <a:noFill/>
            <a:miter lim="800000"/>
            <a:headEnd/>
            <a:tailEnd/>
          </a:ln>
        </p:spPr>
        <p:txBody>
          <a:bodyPr>
            <a:spAutoFit/>
          </a:bodyPr>
          <a:lstStyle/>
          <a:p>
            <a:pPr>
              <a:spcBef>
                <a:spcPct val="50000"/>
              </a:spcBef>
            </a:pPr>
            <a:r>
              <a:rPr lang="en-US" sz="1200"/>
              <a:t>Inequality of world incomes: what should be done? R. Wade </a:t>
            </a:r>
            <a:r>
              <a:rPr lang="en-US" sz="1200">
                <a:hlinkClick r:id="rId3"/>
              </a:rPr>
              <a:t>http://www.opendemocracy.net/themes/article.jsp?id=6&amp;articleId=257</a:t>
            </a:r>
            <a:r>
              <a:rPr lang="en-US" sz="1200"/>
              <a:t> </a:t>
            </a:r>
            <a:br>
              <a:rPr lang="en-US" sz="1200"/>
            </a:br>
            <a:r>
              <a:rPr lang="en-US" sz="1200"/>
              <a:t>Human Development Report 2005: The World at a Crossroads. </a:t>
            </a:r>
            <a:r>
              <a:rPr lang="en-US" sz="1200">
                <a:hlinkClick r:id="rId4"/>
              </a:rPr>
              <a:t>http://www.undp-kuwait.org/Downloads/HDR2005_En.pdf</a:t>
            </a:r>
            <a:r>
              <a:rPr lang="en-US" sz="1200"/>
              <a:t> </a:t>
            </a:r>
          </a:p>
        </p:txBody>
      </p:sp>
    </p:spTree>
    <p:extLst>
      <p:ext uri="{BB962C8B-B14F-4D97-AF65-F5344CB8AC3E}">
        <p14:creationId xmlns:p14="http://schemas.microsoft.com/office/powerpoint/2010/main" val="13880002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Growth</a:t>
            </a:r>
            <a:endParaRPr lang="en-US" dirty="0"/>
          </a:p>
        </p:txBody>
      </p:sp>
      <p:pic>
        <p:nvPicPr>
          <p:cNvPr id="4" name="Content Placeholder 3" descr="maps-wdi-2017-sec-4-economic-growth.pdf - Adobe Acrobat Pro DC"/>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5440" y="1463040"/>
            <a:ext cx="8869680" cy="5796970"/>
          </a:xfrm>
        </p:spPr>
      </p:pic>
      <p:sp>
        <p:nvSpPr>
          <p:cNvPr id="6" name="Rectangle 5"/>
          <p:cNvSpPr/>
          <p:nvPr/>
        </p:nvSpPr>
        <p:spPr>
          <a:xfrm>
            <a:off x="1547388" y="6561386"/>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21820150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Growth</a:t>
            </a:r>
            <a:endParaRPr lang="en-US" dirty="0"/>
          </a:p>
        </p:txBody>
      </p:sp>
      <p:pic>
        <p:nvPicPr>
          <p:cNvPr id="6" name="Content Placeholder 5" descr="maps-wdi-2017-sec-0-population.pdf - Adobe Acrobat Pro DC"/>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9729" b="8680"/>
          <a:stretch/>
        </p:blipFill>
        <p:spPr>
          <a:xfrm>
            <a:off x="1615440" y="1463042"/>
            <a:ext cx="8869680" cy="5132363"/>
          </a:xfrm>
        </p:spPr>
      </p:pic>
      <p:sp>
        <p:nvSpPr>
          <p:cNvPr id="7" name="Rectangle 6"/>
          <p:cNvSpPr/>
          <p:nvPr/>
        </p:nvSpPr>
        <p:spPr>
          <a:xfrm>
            <a:off x="1547388" y="6047602"/>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20603391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Maternal Mortality</a:t>
            </a:r>
            <a:endParaRPr lang="en-US" dirty="0"/>
          </a:p>
        </p:txBody>
      </p:sp>
      <p:pic>
        <p:nvPicPr>
          <p:cNvPr id="4" name="Content Placeholder 3" descr="maps-wdi-2017-sec-2-maternal-mortality.pdf - Adobe Acrobat Pro DC"/>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5440" y="1463040"/>
            <a:ext cx="8869680" cy="5796970"/>
          </a:xfrm>
        </p:spPr>
      </p:pic>
      <p:sp>
        <p:nvSpPr>
          <p:cNvPr id="5" name="Rectangle 4"/>
          <p:cNvSpPr/>
          <p:nvPr/>
        </p:nvSpPr>
        <p:spPr>
          <a:xfrm>
            <a:off x="1547388" y="6047602"/>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19220183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 Water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5440" y="1463040"/>
            <a:ext cx="8869680" cy="5594908"/>
          </a:xfrm>
        </p:spPr>
      </p:pic>
      <p:sp>
        <p:nvSpPr>
          <p:cNvPr id="5" name="Rectangle 4"/>
          <p:cNvSpPr/>
          <p:nvPr/>
        </p:nvSpPr>
        <p:spPr>
          <a:xfrm>
            <a:off x="1615440" y="6400801"/>
            <a:ext cx="4572000" cy="276999"/>
          </a:xfrm>
          <a:prstGeom prst="rect">
            <a:avLst/>
          </a:prstGeom>
        </p:spPr>
        <p:txBody>
          <a:bodyPr>
            <a:spAutoFit/>
          </a:bodyPr>
          <a:lstStyle/>
          <a:p>
            <a:r>
              <a:rPr lang="en-US" sz="1200" dirty="0"/>
              <a:t>https://www.nature.com/nature/focus/water/map.html</a:t>
            </a:r>
          </a:p>
        </p:txBody>
      </p:sp>
    </p:spTree>
    <p:extLst>
      <p:ext uri="{BB962C8B-B14F-4D97-AF65-F5344CB8AC3E}">
        <p14:creationId xmlns:p14="http://schemas.microsoft.com/office/powerpoint/2010/main" val="29925630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Use</a:t>
            </a:r>
            <a:endParaRPr lang="en-US" dirty="0"/>
          </a:p>
        </p:txBody>
      </p:sp>
      <p:sp>
        <p:nvSpPr>
          <p:cNvPr id="3" name="Content Placeholder 2"/>
          <p:cNvSpPr>
            <a:spLocks noGrp="1"/>
          </p:cNvSpPr>
          <p:nvPr>
            <p:ph idx="1"/>
          </p:nvPr>
        </p:nvSpPr>
        <p:spPr/>
        <p:txBody>
          <a:bodyPr/>
          <a:lstStyle/>
          <a:p>
            <a:endParaRPr lang="en-US"/>
          </a:p>
        </p:txBody>
      </p:sp>
      <p:pic>
        <p:nvPicPr>
          <p:cNvPr id="5" name="Content Placeholder 3" descr="maps-wdi-2017-sec-3-energy-use.pdf - Adobe Acrobat Pro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5440" y="1463040"/>
            <a:ext cx="8869680" cy="5796970"/>
          </a:xfrm>
          <a:prstGeom prst="rect">
            <a:avLst/>
          </a:prstGeom>
        </p:spPr>
      </p:pic>
      <p:sp>
        <p:nvSpPr>
          <p:cNvPr id="6" name="Rectangle 5"/>
          <p:cNvSpPr/>
          <p:nvPr/>
        </p:nvSpPr>
        <p:spPr>
          <a:xfrm>
            <a:off x="1547388" y="6047602"/>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25609895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Use</a:t>
            </a:r>
            <a:endParaRPr lang="en-US" dirty="0"/>
          </a:p>
        </p:txBody>
      </p:sp>
      <p:pic>
        <p:nvPicPr>
          <p:cNvPr id="4" name="Content Placeholder 3" descr="maps-wdi-2017-sec-5-internet-use.pdf - Adobe Acrobat Pro DC"/>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5440" y="1463040"/>
            <a:ext cx="8869680" cy="5796970"/>
          </a:xfrm>
        </p:spPr>
      </p:pic>
      <p:sp>
        <p:nvSpPr>
          <p:cNvPr id="5" name="Rectangle 4"/>
          <p:cNvSpPr/>
          <p:nvPr/>
        </p:nvSpPr>
        <p:spPr>
          <a:xfrm>
            <a:off x="1547388" y="6047602"/>
            <a:ext cx="3276600" cy="276999"/>
          </a:xfrm>
          <a:prstGeom prst="rect">
            <a:avLst/>
          </a:prstGeom>
        </p:spPr>
        <p:txBody>
          <a:bodyPr wrap="square">
            <a:spAutoFit/>
          </a:bodyPr>
          <a:lstStyle/>
          <a:p>
            <a:r>
              <a:rPr lang="en-US" sz="1200"/>
              <a:t>https://data.worldbank.org/products/wdi-maps</a:t>
            </a:r>
          </a:p>
        </p:txBody>
      </p:sp>
    </p:spTree>
    <p:extLst>
      <p:ext uri="{BB962C8B-B14F-4D97-AF65-F5344CB8AC3E}">
        <p14:creationId xmlns:p14="http://schemas.microsoft.com/office/powerpoint/2010/main" val="26631346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pPr eaLnBrk="1" hangingPunct="1"/>
            <a:r>
              <a:rPr lang="en-US" smtClean="0"/>
              <a:t>The State of Development</a:t>
            </a:r>
            <a:br>
              <a:rPr lang="en-US" smtClean="0"/>
            </a:br>
            <a:r>
              <a:rPr lang="en-US" smtClean="0"/>
              <a:t>(as presented by an expert)</a:t>
            </a:r>
          </a:p>
        </p:txBody>
      </p:sp>
      <p:sp>
        <p:nvSpPr>
          <p:cNvPr id="15363" name="Content Placeholder 2"/>
          <p:cNvSpPr>
            <a:spLocks noGrp="1"/>
          </p:cNvSpPr>
          <p:nvPr>
            <p:ph idx="1"/>
          </p:nvPr>
        </p:nvSpPr>
        <p:spPr/>
        <p:txBody>
          <a:bodyPr/>
          <a:lstStyle/>
          <a:p>
            <a:pPr eaLnBrk="1" hangingPunct="1"/>
            <a:r>
              <a:rPr lang="en-US" dirty="0" smtClean="0">
                <a:hlinkClick r:id="rId2"/>
              </a:rPr>
              <a:t>Hans </a:t>
            </a:r>
            <a:r>
              <a:rPr lang="en-US" dirty="0" err="1" smtClean="0">
                <a:hlinkClick r:id="rId2"/>
              </a:rPr>
              <a:t>Rosling</a:t>
            </a:r>
            <a:r>
              <a:rPr lang="en-US" dirty="0" smtClean="0">
                <a:hlinkClick r:id="rId2"/>
              </a:rPr>
              <a:t> talk</a:t>
            </a: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the Problem</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614147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1981201" y="1"/>
            <a:ext cx="8393113" cy="6316663"/>
          </a:xfrm>
          <a:prstGeom prst="rect">
            <a:avLst/>
          </a:prstGeom>
          <a:noFill/>
          <a:ln w="9525">
            <a:noFill/>
            <a:miter lim="800000"/>
            <a:headEnd/>
            <a:tailEnd/>
          </a:ln>
        </p:spPr>
      </p:pic>
      <p:sp>
        <p:nvSpPr>
          <p:cNvPr id="16387" name="TextBox 4"/>
          <p:cNvSpPr txBox="1">
            <a:spLocks noChangeArrowheads="1"/>
          </p:cNvSpPr>
          <p:nvPr/>
        </p:nvSpPr>
        <p:spPr bwMode="auto">
          <a:xfrm>
            <a:off x="1676400" y="6324601"/>
            <a:ext cx="8458200" cy="307975"/>
          </a:xfrm>
          <a:prstGeom prst="rect">
            <a:avLst/>
          </a:prstGeom>
          <a:noFill/>
          <a:ln w="9525">
            <a:noFill/>
            <a:miter lim="800000"/>
            <a:headEnd/>
            <a:tailEnd/>
          </a:ln>
        </p:spPr>
        <p:txBody>
          <a:bodyPr>
            <a:spAutoFit/>
          </a:bodyPr>
          <a:lstStyle/>
          <a:p>
            <a:r>
              <a:rPr lang="en-US" sz="1400"/>
              <a:t>Source: </a:t>
            </a:r>
            <a:r>
              <a:rPr lang="en-US" sz="1400">
                <a:hlinkClick r:id="rId3"/>
              </a:rPr>
              <a:t>http://www.xolimited.com/download/rpt/31.pdf</a:t>
            </a:r>
            <a:endParaRPr lang="en-US" sz="14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Trends in Terms of Trade</a:t>
            </a:r>
            <a:br>
              <a:rPr lang="en-US" sz="5400" dirty="0"/>
            </a:br>
            <a:endParaRPr dirty="0"/>
          </a:p>
        </p:txBody>
      </p:sp>
      <p:pic>
        <p:nvPicPr>
          <p:cNvPr id="3" name="Picture 2" descr="tmpimg.png"/>
          <p:cNvPicPr/>
          <p:nvPr/>
        </p:nvPicPr>
        <p:blipFill rotWithShape="1">
          <a:blip r:embed="rId2"/>
          <a:srcRect t="19040"/>
          <a:stretch/>
        </p:blipFill>
        <p:spPr>
          <a:xfrm>
            <a:off x="1981200" y="1769478"/>
            <a:ext cx="7808976" cy="4859923"/>
          </a:xfrm>
          <a:prstGeom prst="rect">
            <a:avLst/>
          </a:prstGeom>
        </p:spPr>
      </p:pic>
      <p:sp>
        <p:nvSpPr>
          <p:cNvPr id="4" name="TextBox 3"/>
          <p:cNvSpPr txBox="1"/>
          <p:nvPr/>
        </p:nvSpPr>
        <p:spPr>
          <a:xfrm>
            <a:off x="1981200" y="6285248"/>
            <a:ext cx="6647974" cy="400110"/>
          </a:xfrm>
          <a:prstGeom prst="rect">
            <a:avLst/>
          </a:prstGeom>
          <a:noFill/>
        </p:spPr>
        <p:txBody>
          <a:bodyPr wrap="none">
            <a:spAutoFit/>
          </a:bodyPr>
          <a:lstStyle/>
          <a:p>
            <a:r>
              <a:rPr lang="en-US" sz="1000" dirty="0"/>
              <a:t>https://datamarket.com/data/set/1xsq/terms-of-trade#!ds=1xsq!20nd=6i.1o.2t.s.33&amp;display=line&amp;s=5mx&amp;f=rolling:3</a:t>
            </a:r>
            <a:endParaRPr sz="1000" dirty="0"/>
          </a:p>
          <a:p>
            <a:pPr>
              <a:defRPr sz="1400"/>
            </a:pPr>
            <a:r>
              <a:rPr sz="1000" dirty="0"/>
              <a:t>Provider: World Bank</a:t>
            </a:r>
            <a:r>
              <a:rPr lang="en-US" sz="1000" dirty="0"/>
              <a:t>. Data date</a:t>
            </a:r>
            <a:r>
              <a:rPr sz="1000" dirty="0"/>
              <a:t>: 06/10/2014</a:t>
            </a:r>
          </a:p>
        </p:txBody>
      </p:sp>
      <p:sp>
        <p:nvSpPr>
          <p:cNvPr id="5" name="TextBox 6"/>
          <p:cNvSpPr txBox="1">
            <a:spLocks noChangeArrowheads="1"/>
          </p:cNvSpPr>
          <p:nvPr/>
        </p:nvSpPr>
        <p:spPr bwMode="auto">
          <a:xfrm>
            <a:off x="1676400" y="1219201"/>
            <a:ext cx="8839200" cy="646331"/>
          </a:xfrm>
          <a:prstGeom prst="rect">
            <a:avLst/>
          </a:prstGeom>
          <a:noFill/>
          <a:ln w="9525">
            <a:noFill/>
            <a:miter lim="800000"/>
            <a:headEnd/>
            <a:tailEnd/>
          </a:ln>
        </p:spPr>
        <p:txBody>
          <a:bodyPr>
            <a:spAutoFit/>
          </a:bodyPr>
          <a:lstStyle/>
          <a:p>
            <a:pPr algn="ctr"/>
            <a:r>
              <a:rPr lang="en-US" b="1" dirty="0" smtClean="0">
                <a:solidFill>
                  <a:srgbClr val="FF0000"/>
                </a:solidFill>
              </a:rPr>
              <a:t>How much it costs to buy a given amount of imports</a:t>
            </a:r>
          </a:p>
          <a:p>
            <a:pPr algn="ctr"/>
            <a:r>
              <a:rPr lang="en-US" b="1" dirty="0" smtClean="0">
                <a:solidFill>
                  <a:srgbClr val="FF0000"/>
                </a:solidFill>
              </a:rPr>
              <a:t>Increasing for poor countries // Flat or decreasing for rich countries</a:t>
            </a:r>
            <a:endParaRPr lang="en-US" b="1" dirty="0">
              <a:solidFill>
                <a:srgbClr val="FF0000"/>
              </a:solidFill>
            </a:endParaRPr>
          </a:p>
        </p:txBody>
      </p:sp>
      <p:sp>
        <p:nvSpPr>
          <p:cNvPr id="6" name="TextBox 6"/>
          <p:cNvSpPr txBox="1">
            <a:spLocks noChangeArrowheads="1"/>
          </p:cNvSpPr>
          <p:nvPr/>
        </p:nvSpPr>
        <p:spPr bwMode="auto">
          <a:xfrm>
            <a:off x="8095488" y="2701989"/>
            <a:ext cx="1295400" cy="369332"/>
          </a:xfrm>
          <a:prstGeom prst="rect">
            <a:avLst/>
          </a:prstGeom>
          <a:noFill/>
          <a:ln w="9525">
            <a:noFill/>
            <a:miter lim="800000"/>
            <a:headEnd/>
            <a:tailEnd/>
          </a:ln>
        </p:spPr>
        <p:txBody>
          <a:bodyPr wrap="square">
            <a:spAutoFit/>
          </a:bodyPr>
          <a:lstStyle/>
          <a:p>
            <a:pPr algn="ctr"/>
            <a:r>
              <a:rPr lang="en-US" b="1" dirty="0" smtClean="0">
                <a:solidFill>
                  <a:srgbClr val="00B050"/>
                </a:solidFill>
              </a:rPr>
              <a:t>Africa</a:t>
            </a:r>
            <a:endParaRPr lang="en-US" b="1" dirty="0">
              <a:solidFill>
                <a:srgbClr val="00B050"/>
              </a:solidFill>
            </a:endParaRPr>
          </a:p>
        </p:txBody>
      </p:sp>
      <p:sp>
        <p:nvSpPr>
          <p:cNvPr id="7" name="TextBox 6"/>
          <p:cNvSpPr txBox="1">
            <a:spLocks noChangeArrowheads="1"/>
          </p:cNvSpPr>
          <p:nvPr/>
        </p:nvSpPr>
        <p:spPr bwMode="auto">
          <a:xfrm>
            <a:off x="4280916" y="2815614"/>
            <a:ext cx="926592" cy="369332"/>
          </a:xfrm>
          <a:prstGeom prst="rect">
            <a:avLst/>
          </a:prstGeom>
          <a:noFill/>
          <a:ln w="9525">
            <a:noFill/>
            <a:miter lim="800000"/>
            <a:headEnd/>
            <a:tailEnd/>
          </a:ln>
        </p:spPr>
        <p:txBody>
          <a:bodyPr wrap="square">
            <a:spAutoFit/>
          </a:bodyPr>
          <a:lstStyle/>
          <a:p>
            <a:pPr algn="ctr"/>
            <a:r>
              <a:rPr lang="en-US" b="1" dirty="0" smtClean="0">
                <a:solidFill>
                  <a:srgbClr val="00B0F0"/>
                </a:solidFill>
              </a:rPr>
              <a:t>OECD</a:t>
            </a:r>
            <a:endParaRPr lang="en-US" b="1" dirty="0">
              <a:solidFill>
                <a:srgbClr val="00B0F0"/>
              </a:solidFill>
            </a:endParaRPr>
          </a:p>
        </p:txBody>
      </p:sp>
      <p:sp>
        <p:nvSpPr>
          <p:cNvPr id="8" name="TextBox 6"/>
          <p:cNvSpPr txBox="1">
            <a:spLocks noChangeArrowheads="1"/>
          </p:cNvSpPr>
          <p:nvPr/>
        </p:nvSpPr>
        <p:spPr bwMode="auto">
          <a:xfrm>
            <a:off x="2714244" y="4148243"/>
            <a:ext cx="2057400" cy="369332"/>
          </a:xfrm>
          <a:prstGeom prst="rect">
            <a:avLst/>
          </a:prstGeom>
          <a:noFill/>
          <a:ln w="9525">
            <a:noFill/>
            <a:miter lim="800000"/>
            <a:headEnd/>
            <a:tailEnd/>
          </a:ln>
        </p:spPr>
        <p:txBody>
          <a:bodyPr wrap="square">
            <a:spAutoFit/>
          </a:bodyPr>
          <a:lstStyle/>
          <a:p>
            <a:pPr algn="ctr"/>
            <a:r>
              <a:rPr lang="en-US" b="1" dirty="0" smtClean="0">
                <a:ln>
                  <a:solidFill>
                    <a:schemeClr val="accent1"/>
                  </a:solidFill>
                </a:ln>
                <a:solidFill>
                  <a:srgbClr val="FFFF00"/>
                </a:solidFill>
              </a:rPr>
              <a:t>ME and Africa</a:t>
            </a:r>
            <a:endParaRPr lang="en-US" b="1" dirty="0">
              <a:ln>
                <a:solidFill>
                  <a:schemeClr val="accent1"/>
                </a:solidFill>
              </a:ln>
              <a:solidFill>
                <a:srgbClr val="FFFF00"/>
              </a:solidFill>
            </a:endParaRPr>
          </a:p>
        </p:txBody>
      </p:sp>
      <p:sp>
        <p:nvSpPr>
          <p:cNvPr id="9" name="TextBox 6"/>
          <p:cNvSpPr txBox="1">
            <a:spLocks noChangeArrowheads="1"/>
          </p:cNvSpPr>
          <p:nvPr/>
        </p:nvSpPr>
        <p:spPr bwMode="auto">
          <a:xfrm>
            <a:off x="5474208" y="2667000"/>
            <a:ext cx="609600" cy="369332"/>
          </a:xfrm>
          <a:prstGeom prst="rect">
            <a:avLst/>
          </a:prstGeom>
          <a:noFill/>
          <a:ln w="9525">
            <a:noFill/>
            <a:miter lim="800000"/>
            <a:headEnd/>
            <a:tailEnd/>
          </a:ln>
        </p:spPr>
        <p:txBody>
          <a:bodyPr wrap="square">
            <a:spAutoFit/>
          </a:bodyPr>
          <a:lstStyle/>
          <a:p>
            <a:pPr algn="ctr"/>
            <a:r>
              <a:rPr lang="en-US" b="1" dirty="0" smtClean="0">
                <a:solidFill>
                  <a:srgbClr val="FF0000"/>
                </a:solidFill>
              </a:rPr>
              <a:t>US</a:t>
            </a:r>
            <a:endParaRPr lang="en-US" b="1" dirty="0">
              <a:solidFill>
                <a:srgbClr val="FF0000"/>
              </a:solidFill>
            </a:endParaRPr>
          </a:p>
        </p:txBody>
      </p:sp>
      <p:sp>
        <p:nvSpPr>
          <p:cNvPr id="10" name="TextBox 6"/>
          <p:cNvSpPr txBox="1">
            <a:spLocks noChangeArrowheads="1"/>
          </p:cNvSpPr>
          <p:nvPr/>
        </p:nvSpPr>
        <p:spPr bwMode="auto">
          <a:xfrm>
            <a:off x="7336536" y="2242185"/>
            <a:ext cx="2054352" cy="369332"/>
          </a:xfrm>
          <a:prstGeom prst="rect">
            <a:avLst/>
          </a:prstGeom>
          <a:noFill/>
          <a:ln w="9525">
            <a:noFill/>
            <a:miter lim="800000"/>
            <a:headEnd/>
            <a:tailEnd/>
          </a:ln>
        </p:spPr>
        <p:txBody>
          <a:bodyPr wrap="square">
            <a:spAutoFit/>
          </a:bodyPr>
          <a:lstStyle/>
          <a:p>
            <a:pPr algn="ctr"/>
            <a:r>
              <a:rPr lang="en-US" b="1" dirty="0" smtClean="0">
                <a:solidFill>
                  <a:srgbClr val="FFC000"/>
                </a:solidFill>
              </a:rPr>
              <a:t>Latin America</a:t>
            </a:r>
            <a:endParaRPr lang="en-US" b="1" dirty="0">
              <a:solidFill>
                <a:srgbClr val="FFC000"/>
              </a:solidFill>
            </a:endParaRPr>
          </a:p>
        </p:txBody>
      </p:sp>
    </p:spTree>
    <p:extLst>
      <p:ext uri="{BB962C8B-B14F-4D97-AF65-F5344CB8AC3E}">
        <p14:creationId xmlns:p14="http://schemas.microsoft.com/office/powerpoint/2010/main" val="1175140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r>
              <a:rPr lang="en-US" smtClean="0"/>
              <a:t>Solutions to Problems of Development</a:t>
            </a:r>
          </a:p>
        </p:txBody>
      </p:sp>
      <p:sp>
        <p:nvSpPr>
          <p:cNvPr id="18435" name="Content Placeholder 2"/>
          <p:cNvSpPr>
            <a:spLocks noGrp="1"/>
          </p:cNvSpPr>
          <p:nvPr>
            <p:ph idx="1"/>
          </p:nvPr>
        </p:nvSpPr>
        <p:spPr/>
        <p:txBody>
          <a:bodyPr/>
          <a:lstStyle/>
          <a:p>
            <a:r>
              <a:rPr lang="en-US" smtClean="0"/>
              <a:t>Autonomy</a:t>
            </a:r>
          </a:p>
          <a:p>
            <a:r>
              <a:rPr lang="en-US" smtClean="0"/>
              <a:t>International institutions </a:t>
            </a:r>
          </a:p>
          <a:p>
            <a:r>
              <a:rPr lang="en-US" smtClean="0"/>
              <a:t>Collective bargaining </a:t>
            </a:r>
          </a:p>
          <a:p>
            <a:r>
              <a:rPr lang="en-US" smtClean="0"/>
              <a:t>Socialist revolution and NIEO</a:t>
            </a:r>
          </a:p>
          <a:p>
            <a:r>
              <a:rPr lang="en-US" smtClean="0"/>
              <a:t>Liberal orthodoxy</a:t>
            </a:r>
          </a:p>
          <a:p>
            <a:r>
              <a:rPr lang="en-US" smtClean="0"/>
              <a:t>Structural adjustment policies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Structural Adjustment</a:t>
            </a:r>
          </a:p>
        </p:txBody>
      </p:sp>
      <p:sp>
        <p:nvSpPr>
          <p:cNvPr id="19459" name="Content Placeholder 2"/>
          <p:cNvSpPr>
            <a:spLocks noGrp="1"/>
          </p:cNvSpPr>
          <p:nvPr>
            <p:ph idx="1"/>
          </p:nvPr>
        </p:nvSpPr>
        <p:spPr/>
        <p:txBody>
          <a:bodyPr/>
          <a:lstStyle/>
          <a:p>
            <a:r>
              <a:rPr lang="en-US" sz="2800"/>
              <a:t>What’s involved?</a:t>
            </a:r>
          </a:p>
          <a:p>
            <a:pPr lvl="1"/>
            <a:r>
              <a:rPr lang="en-US"/>
              <a:t>Devaluing currency.</a:t>
            </a:r>
          </a:p>
          <a:p>
            <a:pPr lvl="1"/>
            <a:r>
              <a:rPr lang="en-US"/>
              <a:t>Reducing trade and FDI barriers </a:t>
            </a:r>
          </a:p>
          <a:p>
            <a:pPr lvl="1"/>
            <a:r>
              <a:rPr lang="en-US"/>
              <a:t>Government reform of state enterprises</a:t>
            </a:r>
          </a:p>
          <a:p>
            <a:pPr lvl="1"/>
            <a:r>
              <a:rPr lang="en-US"/>
              <a:t>Reduce or eliminate budget deficits</a:t>
            </a:r>
          </a:p>
          <a:p>
            <a:pPr lvl="1"/>
            <a:r>
              <a:rPr lang="en-US"/>
              <a:t>Get government out of marketplace</a:t>
            </a:r>
          </a:p>
          <a:p>
            <a:r>
              <a:rPr lang="en-US" sz="2800"/>
              <a:t>How rich impose structural adjustment on poor</a:t>
            </a:r>
          </a:p>
          <a:p>
            <a:r>
              <a:rPr lang="en-US" sz="2800"/>
              <a:t>IMF loans impose structural adjustment as a condition of loan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59650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smtClean="0"/>
              <a:t>1: Access to Clean Water?</a:t>
            </a:r>
            <a:br>
              <a:rPr lang="en-US" smtClean="0"/>
            </a:br>
            <a:r>
              <a:rPr lang="en-US" smtClean="0"/>
              <a:t>Two groups</a:t>
            </a:r>
            <a:endParaRPr lang="en-US"/>
          </a:p>
        </p:txBody>
      </p:sp>
      <p:sp>
        <p:nvSpPr>
          <p:cNvPr id="4099" name="Rectangle 3"/>
          <p:cNvSpPr>
            <a:spLocks noGrp="1" noChangeArrowheads="1"/>
          </p:cNvSpPr>
          <p:nvPr>
            <p:ph idx="1"/>
          </p:nvPr>
        </p:nvSpPr>
        <p:spPr/>
        <p:txBody>
          <a:bodyPr/>
          <a:lstStyle/>
          <a:p>
            <a:r>
              <a:rPr lang="en-US" smtClean="0"/>
              <a:t>Form two groups:</a:t>
            </a:r>
          </a:p>
          <a:p>
            <a:pPr lvl="1"/>
            <a:r>
              <a:rPr lang="en-US" smtClean="0"/>
              <a:t>Yes: &gt; 70%.  Stay put and have clean water.</a:t>
            </a:r>
          </a:p>
          <a:p>
            <a:pPr lvl="1"/>
            <a:r>
              <a:rPr lang="en-US" smtClean="0"/>
              <a:t>No: &lt; 70%. Walk to get dirty water.</a:t>
            </a:r>
          </a:p>
          <a:p>
            <a:r>
              <a:rPr lang="en-US" smtClean="0"/>
              <a:t>Interpretation: % of population in your country with access to clean water. </a:t>
            </a:r>
          </a:p>
          <a:p>
            <a:r>
              <a:rPr lang="en-US" smtClean="0"/>
              <a:t>Globally: approximately 20% of the world population (1.5 billion people) do NOT have access to clean water. Many people must walk over a mile to get water and it is often not clean.</a:t>
            </a:r>
            <a:endParaRPr lang="en-US" dirty="0" smtClean="0"/>
          </a:p>
        </p:txBody>
      </p:sp>
    </p:spTree>
    <p:extLst>
      <p:ext uri="{BB962C8B-B14F-4D97-AF65-F5344CB8AC3E}">
        <p14:creationId xmlns:p14="http://schemas.microsoft.com/office/powerpoint/2010/main" val="2414397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pic>
        <p:nvPicPr>
          <p:cNvPr id="5123" name="Picture 3"/>
          <p:cNvPicPr>
            <a:picLocks noChangeAspect="1" noChangeArrowheads="1"/>
          </p:cNvPicPr>
          <p:nvPr/>
        </p:nvPicPr>
        <p:blipFill>
          <a:blip r:embed="rId2" cstate="print"/>
          <a:srcRect l="5377" t="11186" r="12500" b="10107"/>
          <a:stretch>
            <a:fillRect/>
          </a:stretch>
        </p:blipFill>
        <p:spPr bwMode="auto">
          <a:xfrm>
            <a:off x="1524000" y="255588"/>
            <a:ext cx="9067800" cy="6297612"/>
          </a:xfrm>
          <a:prstGeom prst="rect">
            <a:avLst/>
          </a:prstGeom>
          <a:noFill/>
          <a:ln w="9525">
            <a:noFill/>
            <a:miter lim="800000"/>
            <a:headEnd/>
            <a:tailEnd/>
          </a:ln>
        </p:spPr>
      </p:pic>
    </p:spTree>
    <p:extLst>
      <p:ext uri="{BB962C8B-B14F-4D97-AF65-F5344CB8AC3E}">
        <p14:creationId xmlns:p14="http://schemas.microsoft.com/office/powerpoint/2010/main" val="24945069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smtClean="0"/>
              <a:t>2: Health care?</a:t>
            </a:r>
            <a:br>
              <a:rPr lang="en-US" smtClean="0"/>
            </a:br>
            <a:r>
              <a:rPr lang="en-US" smtClean="0"/>
              <a:t>line from high to low</a:t>
            </a:r>
            <a:endParaRPr lang="en-US"/>
          </a:p>
        </p:txBody>
      </p:sp>
      <p:sp>
        <p:nvSpPr>
          <p:cNvPr id="6147" name="Rectangle 3"/>
          <p:cNvSpPr>
            <a:spLocks noGrp="1" noChangeArrowheads="1"/>
          </p:cNvSpPr>
          <p:nvPr>
            <p:ph idx="1"/>
          </p:nvPr>
        </p:nvSpPr>
        <p:spPr/>
        <p:txBody>
          <a:bodyPr/>
          <a:lstStyle/>
          <a:p>
            <a:r>
              <a:rPr lang="en-US" smtClean="0"/>
              <a:t>Form line from highest to lowest</a:t>
            </a:r>
          </a:p>
          <a:p>
            <a:pPr lvl="1"/>
            <a:r>
              <a:rPr lang="en-US" smtClean="0"/>
              <a:t>Norway, US, Mongolia: 250 doctors/100,000 people</a:t>
            </a:r>
          </a:p>
          <a:p>
            <a:pPr lvl="1"/>
            <a:r>
              <a:rPr lang="en-US" smtClean="0"/>
              <a:t>9 countries: 100 - 250 doctors/100,000 people</a:t>
            </a:r>
          </a:p>
          <a:p>
            <a:pPr lvl="1"/>
            <a:r>
              <a:rPr lang="en-US" smtClean="0"/>
              <a:t>8 countries: 25 - 100 doctors/100,000 people</a:t>
            </a:r>
          </a:p>
          <a:p>
            <a:pPr lvl="1"/>
            <a:r>
              <a:rPr lang="en-US" smtClean="0"/>
              <a:t>8 countries: less than 25 doctors/100,000 people</a:t>
            </a:r>
          </a:p>
          <a:p>
            <a:r>
              <a:rPr lang="en-US" smtClean="0"/>
              <a:t>Interpretation: number of doctors per 100,000 people in your country</a:t>
            </a:r>
          </a:p>
          <a:p>
            <a:r>
              <a:rPr lang="en-US" smtClean="0"/>
              <a:t>Globally: healthcare is FAR more available in developed countries and Latin America than it is in Africa</a:t>
            </a:r>
            <a:endParaRPr lang="en-US"/>
          </a:p>
        </p:txBody>
      </p:sp>
    </p:spTree>
    <p:extLst>
      <p:ext uri="{BB962C8B-B14F-4D97-AF65-F5344CB8AC3E}">
        <p14:creationId xmlns:p14="http://schemas.microsoft.com/office/powerpoint/2010/main" val="8696566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en-US" smtClean="0"/>
          </a:p>
        </p:txBody>
      </p:sp>
      <p:pic>
        <p:nvPicPr>
          <p:cNvPr id="7171" name="Picture 3"/>
          <p:cNvPicPr>
            <a:picLocks noChangeAspect="1" noChangeArrowheads="1"/>
          </p:cNvPicPr>
          <p:nvPr/>
        </p:nvPicPr>
        <p:blipFill>
          <a:blip r:embed="rId2" cstate="print"/>
          <a:srcRect l="6282" t="13329" r="12471" b="6857"/>
          <a:stretch>
            <a:fillRect/>
          </a:stretch>
        </p:blipFill>
        <p:spPr bwMode="auto">
          <a:xfrm>
            <a:off x="1676401" y="228600"/>
            <a:ext cx="8958263" cy="6376988"/>
          </a:xfrm>
          <a:prstGeom prst="rect">
            <a:avLst/>
          </a:prstGeom>
          <a:noFill/>
          <a:ln w="9525">
            <a:noFill/>
            <a:miter lim="800000"/>
            <a:headEnd/>
            <a:tailEnd/>
          </a:ln>
        </p:spPr>
      </p:pic>
    </p:spTree>
    <p:extLst>
      <p:ext uri="{BB962C8B-B14F-4D97-AF65-F5344CB8AC3E}">
        <p14:creationId xmlns:p14="http://schemas.microsoft.com/office/powerpoint/2010/main" val="32405714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smtClean="0"/>
              <a:t>3: Energy?</a:t>
            </a:r>
            <a:br>
              <a:rPr lang="en-US" smtClean="0"/>
            </a:br>
            <a:r>
              <a:rPr lang="en-US" smtClean="0"/>
              <a:t>Three groups</a:t>
            </a:r>
            <a:endParaRPr lang="en-US"/>
          </a:p>
        </p:txBody>
      </p:sp>
      <p:sp>
        <p:nvSpPr>
          <p:cNvPr id="8195" name="Rectangle 3"/>
          <p:cNvSpPr>
            <a:spLocks noGrp="1" noChangeArrowheads="1"/>
          </p:cNvSpPr>
          <p:nvPr>
            <p:ph idx="1"/>
          </p:nvPr>
        </p:nvSpPr>
        <p:spPr/>
        <p:txBody>
          <a:bodyPr/>
          <a:lstStyle/>
          <a:p>
            <a:r>
              <a:rPr lang="en-US" smtClean="0"/>
              <a:t>Form three groups:</a:t>
            </a:r>
          </a:p>
          <a:p>
            <a:pPr lvl="1"/>
            <a:r>
              <a:rPr lang="en-US" smtClean="0"/>
              <a:t>5,000 and up</a:t>
            </a:r>
          </a:p>
          <a:p>
            <a:pPr lvl="1"/>
            <a:r>
              <a:rPr lang="en-US" smtClean="0"/>
              <a:t>500 – 5000</a:t>
            </a:r>
          </a:p>
          <a:p>
            <a:pPr lvl="1"/>
            <a:r>
              <a:rPr lang="en-US" smtClean="0"/>
              <a:t>under 500</a:t>
            </a:r>
          </a:p>
          <a:p>
            <a:r>
              <a:rPr lang="en-US" smtClean="0"/>
              <a:t>Interpretation: sticks represent energy consumption. Number is kilowatt hours of electricity per capita. </a:t>
            </a:r>
          </a:p>
          <a:p>
            <a:r>
              <a:rPr lang="en-US" smtClean="0"/>
              <a:t>Globally: Look at distribution across cards</a:t>
            </a:r>
          </a:p>
          <a:p>
            <a:endParaRPr lang="en-US" smtClean="0"/>
          </a:p>
        </p:txBody>
      </p:sp>
    </p:spTree>
    <p:extLst>
      <p:ext uri="{BB962C8B-B14F-4D97-AF65-F5344CB8AC3E}">
        <p14:creationId xmlns:p14="http://schemas.microsoft.com/office/powerpoint/2010/main" val="31277489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9" name="Picture 3"/>
          <p:cNvPicPr>
            <a:picLocks noChangeAspect="1" noChangeArrowheads="1"/>
          </p:cNvPicPr>
          <p:nvPr/>
        </p:nvPicPr>
        <p:blipFill>
          <a:blip r:embed="rId2" cstate="print"/>
          <a:srcRect l="6282" t="11128" r="13315" b="10092"/>
          <a:stretch>
            <a:fillRect/>
          </a:stretch>
        </p:blipFill>
        <p:spPr bwMode="auto">
          <a:xfrm>
            <a:off x="1687513" y="234951"/>
            <a:ext cx="8875712" cy="6303963"/>
          </a:xfrm>
          <a:prstGeom prst="rect">
            <a:avLst/>
          </a:prstGeom>
          <a:noFill/>
          <a:ln w="9525">
            <a:noFill/>
            <a:miter lim="800000"/>
            <a:headEnd/>
            <a:tailEnd/>
          </a:ln>
        </p:spPr>
      </p:pic>
    </p:spTree>
    <p:extLst>
      <p:ext uri="{BB962C8B-B14F-4D97-AF65-F5344CB8AC3E}">
        <p14:creationId xmlns:p14="http://schemas.microsoft.com/office/powerpoint/2010/main" val="33810286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smtClean="0"/>
              <a:t>4: Per capita income?</a:t>
            </a:r>
            <a:br>
              <a:rPr lang="en-US" smtClean="0"/>
            </a:br>
            <a:r>
              <a:rPr lang="en-US" smtClean="0"/>
              <a:t>Three groups</a:t>
            </a:r>
            <a:endParaRPr lang="en-US"/>
          </a:p>
        </p:txBody>
      </p:sp>
      <p:sp>
        <p:nvSpPr>
          <p:cNvPr id="10243" name="Rectangle 3"/>
          <p:cNvSpPr>
            <a:spLocks noGrp="1" noChangeArrowheads="1"/>
          </p:cNvSpPr>
          <p:nvPr>
            <p:ph idx="1"/>
          </p:nvPr>
        </p:nvSpPr>
        <p:spPr/>
        <p:txBody>
          <a:bodyPr>
            <a:normAutofit fontScale="92500" lnSpcReduction="10000"/>
          </a:bodyPr>
          <a:lstStyle/>
          <a:p>
            <a:r>
              <a:rPr lang="en-US" smtClean="0"/>
              <a:t>Form three groups: </a:t>
            </a:r>
          </a:p>
          <a:p>
            <a:pPr lvl="1"/>
            <a:r>
              <a:rPr lang="en-US" smtClean="0"/>
              <a:t>Group 1 - $10,000 +</a:t>
            </a:r>
          </a:p>
          <a:p>
            <a:pPr lvl="1"/>
            <a:r>
              <a:rPr lang="en-US" smtClean="0"/>
              <a:t>Group 2 - $1,500 - $10,000</a:t>
            </a:r>
          </a:p>
          <a:p>
            <a:pPr lvl="1"/>
            <a:r>
              <a:rPr lang="en-US" smtClean="0"/>
              <a:t>Group 3 -  under $1,000 </a:t>
            </a:r>
          </a:p>
          <a:p>
            <a:r>
              <a:rPr lang="en-US" smtClean="0"/>
              <a:t>Interpretation: average per capita income of people in each country. Average, but a few who have much more, many much less </a:t>
            </a:r>
          </a:p>
          <a:p>
            <a:r>
              <a:rPr lang="en-US" smtClean="0"/>
              <a:t>Globally:</a:t>
            </a:r>
          </a:p>
          <a:p>
            <a:pPr lvl="1"/>
            <a:r>
              <a:rPr lang="en-US" smtClean="0"/>
              <a:t>developed states average = $26,000/person</a:t>
            </a:r>
          </a:p>
          <a:p>
            <a:pPr lvl="1"/>
            <a:r>
              <a:rPr lang="en-US" smtClean="0"/>
              <a:t>Latin America average = $7,000/person</a:t>
            </a:r>
          </a:p>
          <a:p>
            <a:pPr lvl="1"/>
            <a:r>
              <a:rPr lang="en-US" smtClean="0"/>
              <a:t>South Asia average = $2,700/person</a:t>
            </a:r>
          </a:p>
          <a:p>
            <a:pPr lvl="1"/>
            <a:r>
              <a:rPr lang="en-US" smtClean="0"/>
              <a:t>Sub Saharan Africa average = $1,800/person</a:t>
            </a:r>
            <a:endParaRPr lang="en-US"/>
          </a:p>
        </p:txBody>
      </p:sp>
    </p:spTree>
    <p:extLst>
      <p:ext uri="{BB962C8B-B14F-4D97-AF65-F5344CB8AC3E}">
        <p14:creationId xmlns:p14="http://schemas.microsoft.com/office/powerpoint/2010/main" val="29548257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8" name="Picture 4"/>
          <p:cNvPicPr>
            <a:picLocks noChangeAspect="1" noChangeArrowheads="1"/>
          </p:cNvPicPr>
          <p:nvPr/>
        </p:nvPicPr>
        <p:blipFill>
          <a:blip r:embed="rId2" cstate="print"/>
          <a:srcRect l="6282" t="11128" r="12471" b="10092"/>
          <a:stretch>
            <a:fillRect/>
          </a:stretch>
        </p:blipFill>
        <p:spPr bwMode="auto">
          <a:xfrm>
            <a:off x="1676401" y="228601"/>
            <a:ext cx="8958263" cy="6296025"/>
          </a:xfrm>
          <a:prstGeom prst="rect">
            <a:avLst/>
          </a:prstGeom>
          <a:noFill/>
          <a:ln w="9525">
            <a:noFill/>
            <a:miter lim="800000"/>
            <a:headEnd/>
            <a:tailEnd/>
          </a:ln>
        </p:spPr>
      </p:pic>
    </p:spTree>
    <p:extLst>
      <p:ext uri="{BB962C8B-B14F-4D97-AF65-F5344CB8AC3E}">
        <p14:creationId xmlns:p14="http://schemas.microsoft.com/office/powerpoint/2010/main" val="24668797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smtClean="0"/>
              <a:t>5: Nutrition?</a:t>
            </a:r>
            <a:br>
              <a:rPr lang="en-US" smtClean="0"/>
            </a:br>
            <a:r>
              <a:rPr lang="en-US" smtClean="0"/>
              <a:t>Four groups</a:t>
            </a:r>
            <a:endParaRPr lang="en-US"/>
          </a:p>
        </p:txBody>
      </p:sp>
      <p:sp>
        <p:nvSpPr>
          <p:cNvPr id="13315" name="Rectangle 3"/>
          <p:cNvSpPr>
            <a:spLocks noGrp="1" noChangeArrowheads="1"/>
          </p:cNvSpPr>
          <p:nvPr>
            <p:ph idx="1"/>
          </p:nvPr>
        </p:nvSpPr>
        <p:spPr/>
        <p:txBody>
          <a:bodyPr/>
          <a:lstStyle/>
          <a:p>
            <a:r>
              <a:rPr lang="en-US" smtClean="0"/>
              <a:t>Form 4 groups:</a:t>
            </a:r>
          </a:p>
          <a:p>
            <a:pPr lvl="1"/>
            <a:r>
              <a:rPr lang="en-US" smtClean="0"/>
              <a:t>Developed countries</a:t>
            </a:r>
          </a:p>
          <a:p>
            <a:pPr lvl="1"/>
            <a:r>
              <a:rPr lang="en-US" smtClean="0"/>
              <a:t>Latin America</a:t>
            </a:r>
          </a:p>
          <a:p>
            <a:pPr lvl="1"/>
            <a:r>
              <a:rPr lang="en-US" smtClean="0"/>
              <a:t>Asia</a:t>
            </a:r>
          </a:p>
          <a:p>
            <a:pPr lvl="1"/>
            <a:r>
              <a:rPr lang="en-US" smtClean="0"/>
              <a:t>Africa</a:t>
            </a:r>
          </a:p>
          <a:p>
            <a:r>
              <a:rPr lang="en-US" smtClean="0"/>
              <a:t>Interpretation: % of children younger than 5 years old who are underweight.</a:t>
            </a:r>
          </a:p>
          <a:p>
            <a:r>
              <a:rPr lang="en-US" smtClean="0"/>
              <a:t>Globally: Enough food in world but not well distributed. Many children and adults are hungry and malnourished. 900 million undernourished children; 25% of children underweight. </a:t>
            </a:r>
            <a:endParaRPr lang="en-US"/>
          </a:p>
        </p:txBody>
      </p:sp>
    </p:spTree>
    <p:extLst>
      <p:ext uri="{BB962C8B-B14F-4D97-AF65-F5344CB8AC3E}">
        <p14:creationId xmlns:p14="http://schemas.microsoft.com/office/powerpoint/2010/main" val="26642576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14339" name="Picture 3"/>
          <p:cNvPicPr>
            <a:picLocks noChangeAspect="1" noChangeArrowheads="1"/>
          </p:cNvPicPr>
          <p:nvPr/>
        </p:nvPicPr>
        <p:blipFill>
          <a:blip r:embed="rId2" cstate="print"/>
          <a:srcRect l="7033" t="11128" r="12471" b="9058"/>
          <a:stretch>
            <a:fillRect/>
          </a:stretch>
        </p:blipFill>
        <p:spPr bwMode="auto">
          <a:xfrm>
            <a:off x="1768475" y="230189"/>
            <a:ext cx="8866188" cy="6370637"/>
          </a:xfrm>
          <a:prstGeom prst="rect">
            <a:avLst/>
          </a:prstGeom>
          <a:noFill/>
          <a:ln w="9525">
            <a:noFill/>
            <a:miter lim="800000"/>
            <a:headEnd/>
            <a:tailEnd/>
          </a:ln>
        </p:spPr>
      </p:pic>
    </p:spTree>
    <p:extLst>
      <p:ext uri="{BB962C8B-B14F-4D97-AF65-F5344CB8AC3E}">
        <p14:creationId xmlns:p14="http://schemas.microsoft.com/office/powerpoint/2010/main" val="33058780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Default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Default Theme" id="{C6558453-5E68-499E-9DCA-1D01B91741E4}" vid="{6562492D-E544-4F71-9A02-2B537BA8DD67}"/>
    </a:ext>
  </a:extLst>
</a:theme>
</file>

<file path=docProps/app.xml><?xml version="1.0" encoding="utf-8"?>
<Properties xmlns="http://schemas.openxmlformats.org/officeDocument/2006/extended-properties" xmlns:vt="http://schemas.openxmlformats.org/officeDocument/2006/docPropsVTypes">
  <Template>Default</Template>
  <TotalTime>872</TotalTime>
  <Words>1444</Words>
  <Application>Microsoft Office PowerPoint</Application>
  <PresentationFormat>Widescreen</PresentationFormat>
  <Paragraphs>222</Paragraphs>
  <Slides>48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Arial</vt:lpstr>
      <vt:lpstr>Calibri</vt:lpstr>
      <vt:lpstr>Constantia</vt:lpstr>
      <vt:lpstr>Times New Roman</vt:lpstr>
      <vt:lpstr>Wingdings 2</vt:lpstr>
      <vt:lpstr>Default</vt:lpstr>
      <vt:lpstr>Default Theme</vt:lpstr>
      <vt:lpstr>Reading Takehome messages</vt:lpstr>
      <vt:lpstr>Outline</vt:lpstr>
      <vt:lpstr>Intro to Free Trade to Prepare for Guest Lecture</vt:lpstr>
      <vt:lpstr>Exports and Economic Growth go together</vt:lpstr>
      <vt:lpstr>Key point: Increased trade has 3 types of effects</vt:lpstr>
      <vt:lpstr>Overview:  What are “gains from trade”?</vt:lpstr>
      <vt:lpstr>Impacts of free-er trade by sector</vt:lpstr>
      <vt:lpstr>So: Why Does Free Trade Not Happen?</vt:lpstr>
      <vt:lpstr>Obvious effects of free trade</vt:lpstr>
      <vt:lpstr>Political Mobilization &amp; Free Trade</vt:lpstr>
      <vt:lpstr>Protectionism occurs despite gains from trade because import-competing sectors have power</vt:lpstr>
      <vt:lpstr>A real story of tariffs &amp; trade</vt:lpstr>
      <vt:lpstr>Free Trade and  International Organization</vt:lpstr>
      <vt:lpstr>More Trade Agreements</vt:lpstr>
      <vt:lpstr>Institutions: World Trade Organization</vt:lpstr>
      <vt:lpstr>PowerPoint Presentation</vt:lpstr>
      <vt:lpstr>PowerPoint Presentation</vt:lpstr>
      <vt:lpstr>Institutions: International Labor  Organization</vt:lpstr>
      <vt:lpstr>PowerPoint Presentation</vt:lpstr>
      <vt:lpstr>The situation of developing states and its causes</vt:lpstr>
      <vt:lpstr>Globalization</vt:lpstr>
      <vt:lpstr>Globalization as Power Shift</vt:lpstr>
      <vt:lpstr>Life Expectancy</vt:lpstr>
      <vt:lpstr>Income</vt:lpstr>
      <vt:lpstr>Income Inequality</vt:lpstr>
      <vt:lpstr>Economic Growth</vt:lpstr>
      <vt:lpstr>Population Growth</vt:lpstr>
      <vt:lpstr>Maternal Mortality</vt:lpstr>
      <vt:lpstr>Clean Water</vt:lpstr>
      <vt:lpstr>Energy Use</vt:lpstr>
      <vt:lpstr>Internet Use</vt:lpstr>
      <vt:lpstr>The State of Development (as presented by an expert)</vt:lpstr>
      <vt:lpstr>Solutions? to the Problem</vt:lpstr>
      <vt:lpstr>PowerPoint Presentation</vt:lpstr>
      <vt:lpstr>Trends in Terms of Trade </vt:lpstr>
      <vt:lpstr>Solutions to Problems of Development</vt:lpstr>
      <vt:lpstr>Structural Adjustment</vt:lpstr>
      <vt:lpstr>PowerPoint Presentation</vt:lpstr>
      <vt:lpstr>1: Access to Clean Water? Two groups</vt:lpstr>
      <vt:lpstr>PowerPoint Presentation</vt:lpstr>
      <vt:lpstr>2: Health care? line from high to low</vt:lpstr>
      <vt:lpstr>PowerPoint Presentation</vt:lpstr>
      <vt:lpstr>3: Energy? Three groups</vt:lpstr>
      <vt:lpstr>PowerPoint Presentation</vt:lpstr>
      <vt:lpstr>4: Per capita income? Three groups</vt:lpstr>
      <vt:lpstr>PowerPoint Presentation</vt:lpstr>
      <vt:lpstr>5: Nutrition? Four groups</vt:lpstr>
      <vt:lpstr>PowerPoint Presentation</vt:lpstr>
    </vt:vector>
  </TitlesOfParts>
  <Company>UO 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rmitchel</dc:creator>
  <cp:lastModifiedBy>Ronald Mitchell</cp:lastModifiedBy>
  <cp:revision>148</cp:revision>
  <dcterms:created xsi:type="dcterms:W3CDTF">2007-02-10T16:45:39Z</dcterms:created>
  <dcterms:modified xsi:type="dcterms:W3CDTF">2019-05-05T04:09:12Z</dcterms:modified>
</cp:coreProperties>
</file>