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328" r:id="rId2"/>
    <p:sldId id="315" r:id="rId3"/>
    <p:sldId id="340" r:id="rId4"/>
    <p:sldId id="336" r:id="rId5"/>
    <p:sldId id="338" r:id="rId6"/>
    <p:sldId id="341" r:id="rId7"/>
    <p:sldId id="339" r:id="rId8"/>
    <p:sldId id="317" r:id="rId9"/>
    <p:sldId id="318" r:id="rId10"/>
    <p:sldId id="329" r:id="rId11"/>
    <p:sldId id="330" r:id="rId12"/>
    <p:sldId id="319" r:id="rId13"/>
    <p:sldId id="320" r:id="rId14"/>
    <p:sldId id="321" r:id="rId15"/>
    <p:sldId id="322" r:id="rId16"/>
    <p:sldId id="323" r:id="rId17"/>
    <p:sldId id="324" r:id="rId18"/>
    <p:sldId id="331" r:id="rId19"/>
    <p:sldId id="325" r:id="rId20"/>
    <p:sldId id="332" r:id="rId21"/>
    <p:sldId id="333" r:id="rId22"/>
    <p:sldId id="309" r:id="rId23"/>
    <p:sldId id="334" r:id="rId24"/>
    <p:sldId id="310" r:id="rId25"/>
    <p:sldId id="294" r:id="rId26"/>
    <p:sldId id="298" r:id="rId27"/>
    <p:sldId id="299" r:id="rId28"/>
    <p:sldId id="335" r:id="rId29"/>
    <p:sldId id="302" r:id="rId30"/>
    <p:sldId id="303" r:id="rId31"/>
    <p:sldId id="312" r:id="rId32"/>
    <p:sldId id="313" r:id="rId33"/>
    <p:sldId id="304" r:id="rId34"/>
    <p:sldId id="305" r:id="rId35"/>
    <p:sldId id="306" r:id="rId36"/>
    <p:sldId id="314" r:id="rId37"/>
    <p:sldId id="343" r:id="rId38"/>
    <p:sldId id="34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94660"/>
  </p:normalViewPr>
  <p:slideViewPr>
    <p:cSldViewPr>
      <p:cViewPr varScale="1">
        <p:scale>
          <a:sx n="71" d="100"/>
          <a:sy n="71" d="100"/>
        </p:scale>
        <p:origin x="52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241013-CC6D-4D7F-90B6-A208AF37B58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6B0853-D628-4E89-A4FA-72759D0DB01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News items</a:t>
            </a:r>
          </a:p>
          <a:p>
            <a:pPr lvl="1"/>
            <a:r>
              <a:rPr lang="en-US" smtClean="0"/>
              <a:t>Gaza demonstrations &amp; recognition of Jerusalem</a:t>
            </a:r>
          </a:p>
          <a:p>
            <a:pPr lvl="1"/>
            <a:r>
              <a:rPr lang="en-US" smtClean="0"/>
              <a:t>North Korea summit – will its signature matter?</a:t>
            </a:r>
          </a:p>
          <a:p>
            <a:pPr lvl="1"/>
            <a:r>
              <a:rPr lang="en-US" smtClean="0"/>
              <a:t>Iran Nuclear deal – will its demise matter?</a:t>
            </a:r>
          </a:p>
          <a:p>
            <a:r>
              <a:rPr lang="en-US" smtClean="0"/>
              <a:t>The European Union (lecture notes courtesy of Craig Parsons)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56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Takehome</a:t>
            </a:r>
            <a:r>
              <a:rPr lang="en-US" dirty="0" smtClean="0"/>
              <a:t> messages from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Grieco</a:t>
            </a:r>
            <a:r>
              <a:rPr lang="en-US" dirty="0"/>
              <a:t> article - relevance of theory and need to ensure theory helps address facts. If facts change, theory may need to change. Why does the EU seem to challenge realism?</a:t>
            </a:r>
          </a:p>
          <a:p>
            <a:pPr lvl="1"/>
            <a:r>
              <a:rPr lang="en-US" dirty="0"/>
              <a:t>Basically the opposite of realism: voluntary transfers of major sovereignty to institutions with explicit autonomous power</a:t>
            </a:r>
          </a:p>
          <a:p>
            <a:pPr lvl="1"/>
            <a:r>
              <a:rPr lang="en-US" dirty="0"/>
              <a:t>Realist John </a:t>
            </a:r>
            <a:r>
              <a:rPr lang="en-US" dirty="0" err="1"/>
              <a:t>Mearsheimer</a:t>
            </a:r>
            <a:r>
              <a:rPr lang="en-US" dirty="0"/>
              <a:t> predicted intra-European conflict would grow after 1990</a:t>
            </a:r>
            <a:r>
              <a:rPr lang="en-US" dirty="0" smtClean="0"/>
              <a:t>…</a:t>
            </a:r>
          </a:p>
          <a:p>
            <a:r>
              <a:rPr lang="en-US" dirty="0" err="1" smtClean="0"/>
              <a:t>Boholt</a:t>
            </a:r>
            <a:r>
              <a:rPr lang="en-US" dirty="0" smtClean="0"/>
              <a:t>, The European Union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9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EU and Theories of IR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2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Theory and the future of the EU?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Institutionalism</a:t>
            </a:r>
          </a:p>
          <a:p>
            <a:pPr lvl="1"/>
            <a:r>
              <a:rPr lang="en-US" smtClean="0"/>
              <a:t>Greek bailout – major evidence of institutional influence – think counterfactually. Without EU would Greece (177% debt to GDP ratio) receive $75B from and $45B from France.</a:t>
            </a:r>
          </a:p>
          <a:p>
            <a:pPr lvl="1"/>
            <a:r>
              <a:rPr lang="en-US" smtClean="0"/>
              <a:t>Brexit and 2017 French vote reflected sovereignty over EU institutional overreach</a:t>
            </a:r>
          </a:p>
          <a:p>
            <a:r>
              <a:rPr lang="en-US" smtClean="0"/>
              <a:t>Disenfranchised</a:t>
            </a:r>
          </a:p>
          <a:p>
            <a:pPr lvl="1"/>
            <a:r>
              <a:rPr lang="en-US" smtClean="0"/>
              <a:t>Brexit and 2017 French vote reflected migration and racial/ethnic definition of nationalism</a:t>
            </a:r>
          </a:p>
          <a:p>
            <a:pPr lvl="1"/>
            <a:r>
              <a:rPr lang="en-US" smtClean="0"/>
              <a:t>Turkey’s struggle for EU membership reflects concerns related to 98% Muslim population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5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European Union from an institutionalist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Security concerns are central to EU formation but …</a:t>
            </a:r>
          </a:p>
          <a:p>
            <a:r>
              <a:rPr lang="en-US" smtClean="0"/>
              <a:t>States seek security through interdependent economic institutions and the “ties that bind”</a:t>
            </a:r>
          </a:p>
          <a:p>
            <a:r>
              <a:rPr lang="en-US" smtClean="0"/>
              <a:t>States give up much sovereignty to institution</a:t>
            </a:r>
          </a:p>
          <a:p>
            <a:r>
              <a:rPr lang="en-US" smtClean="0"/>
              <a:t>They do so in ways that involve </a:t>
            </a:r>
          </a:p>
          <a:p>
            <a:pPr lvl="1"/>
            <a:r>
              <a:rPr lang="en-US" smtClean="0"/>
              <a:t>short-term risks in exchange for long-term rewards</a:t>
            </a:r>
          </a:p>
          <a:p>
            <a:pPr lvl="1"/>
            <a:r>
              <a:rPr lang="en-US" smtClean="0"/>
              <a:t>interdependent vs. independent decision-making</a:t>
            </a:r>
          </a:p>
          <a:p>
            <a:r>
              <a:rPr lang="en-US" smtClean="0"/>
              <a:t>Individual choices matter a lot </a:t>
            </a:r>
          </a:p>
          <a:p>
            <a:r>
              <a:rPr lang="en-US" smtClean="0"/>
              <a:t>Corporations (non-state actors) matter a lot</a:t>
            </a:r>
          </a:p>
          <a:p>
            <a:r>
              <a:rPr lang="en-US" smtClean="0"/>
              <a:t>Domestic politics matter a lot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419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puzzle of the EU and explaining the EU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8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Puzzles of the EU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Given the tension between free trade </a:t>
            </a:r>
            <a:r>
              <a:rPr lang="en-US" altLang="en-US" dirty="0" smtClean="0"/>
              <a:t>and protectionism, how </a:t>
            </a:r>
            <a:r>
              <a:rPr lang="en-US" altLang="en-US" dirty="0"/>
              <a:t>did the EU </a:t>
            </a:r>
            <a:r>
              <a:rPr lang="en-US" altLang="en-US" dirty="0" smtClean="0"/>
              <a:t>develop?</a:t>
            </a:r>
          </a:p>
          <a:p>
            <a:r>
              <a:rPr lang="en-US" altLang="en-US" dirty="0" smtClean="0"/>
              <a:t>Why </a:t>
            </a:r>
            <a:r>
              <a:rPr lang="en-US" altLang="en-US" dirty="0"/>
              <a:t>is free trade big in Europe but not Southeast Asia &amp; other regions?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6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Basics and 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Unlikely candidate for integration</a:t>
            </a:r>
          </a:p>
          <a:p>
            <a:r>
              <a:rPr lang="en-US" smtClean="0"/>
              <a:t>Monnet: "Faire L'Europe, c'est faire la paix“</a:t>
            </a:r>
          </a:p>
          <a:p>
            <a:pPr lvl="1"/>
            <a:r>
              <a:rPr lang="en-US" smtClean="0"/>
              <a:t>1951: European Coal and Steel Community</a:t>
            </a:r>
          </a:p>
          <a:p>
            <a:pPr lvl="1"/>
            <a:r>
              <a:rPr lang="en-US" smtClean="0"/>
              <a:t>1957: European Economic Community and Euratom</a:t>
            </a:r>
          </a:p>
          <a:p>
            <a:pPr lvl="1"/>
            <a:r>
              <a:rPr lang="en-US" smtClean="0"/>
              <a:t>1967: ECSC, EEC, and Euratom become European Community</a:t>
            </a:r>
          </a:p>
          <a:p>
            <a:pPr lvl="1"/>
            <a:r>
              <a:rPr lang="en-US" smtClean="0"/>
              <a:t>1978: EMS and ERM</a:t>
            </a:r>
          </a:p>
          <a:p>
            <a:pPr lvl="1"/>
            <a:r>
              <a:rPr lang="en-US" smtClean="0"/>
              <a:t>1985: Single European Act with 1992 at common market date</a:t>
            </a:r>
          </a:p>
          <a:p>
            <a:pPr lvl="1"/>
            <a:r>
              <a:rPr lang="en-US" smtClean="0"/>
              <a:t>1985: Schengen Agreement, abolishing internal border controls</a:t>
            </a:r>
          </a:p>
          <a:p>
            <a:pPr lvl="1"/>
            <a:r>
              <a:rPr lang="en-US" smtClean="0"/>
              <a:t>1992: Maastricht European Union. Euro (monetary union), ECB, goal of military/foreign policy union // Single European Market</a:t>
            </a:r>
          </a:p>
          <a:p>
            <a:pPr lvl="1"/>
            <a:r>
              <a:rPr lang="en-US" smtClean="0"/>
              <a:t>2001: Treaty of Nice fix EU institutions to address eastward expansion</a:t>
            </a:r>
          </a:p>
          <a:p>
            <a:pPr lvl="1"/>
            <a:r>
              <a:rPr lang="en-US" smtClean="0"/>
              <a:t>2002: European coins and notes</a:t>
            </a:r>
          </a:p>
          <a:p>
            <a:pPr lvl="1"/>
            <a:r>
              <a:rPr lang="en-US" smtClean="0"/>
              <a:t>2018: Brexit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growth of EU member states over time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1"/>
          <a:stretch/>
        </p:blipFill>
        <p:spPr>
          <a:xfrm>
            <a:off x="1828800" y="1847088"/>
            <a:ext cx="8005291" cy="4858512"/>
          </a:xfrm>
        </p:spPr>
      </p:pic>
    </p:spTree>
    <p:extLst>
      <p:ext uri="{BB962C8B-B14F-4D97-AF65-F5344CB8AC3E}">
        <p14:creationId xmlns:p14="http://schemas.microsoft.com/office/powerpoint/2010/main" val="30201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>
                <a:ea typeface="ＭＳ Ｐゴシック" pitchFamily="34" charset="-128"/>
              </a:rPr>
              <a:t>S</a:t>
            </a:r>
            <a:r>
              <a:rPr lang="en-US" altLang="ja-JP" smtClean="0">
                <a:ea typeface="ＭＳ Ｐゴシック" pitchFamily="34" charset="-128"/>
              </a:rPr>
              <a:t>pillover: </a:t>
            </a:r>
            <a:br>
              <a:rPr lang="en-US" altLang="ja-JP" smtClean="0">
                <a:ea typeface="ＭＳ Ｐゴシック" pitchFamily="34" charset="-128"/>
              </a:rPr>
            </a:br>
            <a:r>
              <a:rPr lang="en-US" altLang="ja-JP" smtClean="0">
                <a:ea typeface="ＭＳ Ｐゴシック" pitchFamily="34" charset="-128"/>
              </a:rPr>
              <a:t>functional and geographic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mtClean="0"/>
              <a:t>Definition: expansion of integration beyond its initial bounds 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From </a:t>
            </a:r>
            <a:r>
              <a:rPr lang="en-US" altLang="en-US" b="1" i="1" smtClean="0"/>
              <a:t>goods</a:t>
            </a:r>
            <a:r>
              <a:rPr lang="en-US" altLang="en-US" smtClean="0"/>
              <a:t> to </a:t>
            </a:r>
            <a:r>
              <a:rPr lang="en-US" altLang="en-US" b="1" i="1" smtClean="0"/>
              <a:t>more goods </a:t>
            </a:r>
            <a:r>
              <a:rPr lang="en-US" altLang="en-US" smtClean="0"/>
              <a:t>to </a:t>
            </a:r>
            <a:r>
              <a:rPr lang="en-US" altLang="en-US" b="1" i="1" smtClean="0"/>
              <a:t>services</a:t>
            </a:r>
            <a:r>
              <a:rPr lang="en-US" altLang="en-US" smtClean="0"/>
              <a:t> to </a:t>
            </a:r>
            <a:r>
              <a:rPr lang="en-US" altLang="en-US" b="1" i="1" smtClean="0"/>
              <a:t>exchange rates </a:t>
            </a:r>
            <a:r>
              <a:rPr lang="en-US" altLang="en-US" smtClean="0"/>
              <a:t>to </a:t>
            </a:r>
            <a:r>
              <a:rPr lang="en-US" altLang="en-US" b="1" i="1" smtClean="0"/>
              <a:t>single currency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From few countries to many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From trade to regulation (in many areas)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EC countries try in 1979 to </a:t>
            </a:r>
            <a:r>
              <a:rPr lang="ja-JP" altLang="en-US" smtClean="0"/>
              <a:t>“</a:t>
            </a:r>
            <a:r>
              <a:rPr lang="en-US" altLang="ja-JP" smtClean="0"/>
              <a:t>peg</a:t>
            </a:r>
            <a:r>
              <a:rPr lang="ja-JP" altLang="en-US" smtClean="0"/>
              <a:t>”</a:t>
            </a:r>
            <a:r>
              <a:rPr lang="en-US" altLang="ja-JP" smtClean="0"/>
              <a:t> currencies in European Monetary System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But hard to maintain against speculation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So…maybe must move to single currency?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Notice that there is an “inherent logic”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Notice that economics trumps politics and security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BUT notice that no military integration!!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25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Spillover: </a:t>
            </a:r>
            <a:br>
              <a:rPr lang="en-US" dirty="0" smtClean="0"/>
            </a:br>
            <a:r>
              <a:rPr lang="en-US" dirty="0" smtClean="0"/>
              <a:t>processes and logics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Functional linkage of tasks (“real” linkages)</a:t>
            </a:r>
          </a:p>
          <a:p>
            <a:r>
              <a:rPr lang="en-US" dirty="0" smtClean="0"/>
              <a:t>“Constructed” linkages and political coalitions (more on that at end of lecture)</a:t>
            </a:r>
          </a:p>
          <a:p>
            <a:r>
              <a:rPr lang="en-US" dirty="0"/>
              <a:t>Elite socialization with ideology and identity appeal</a:t>
            </a:r>
            <a:endParaRPr lang="en-US" dirty="0" smtClean="0"/>
          </a:p>
          <a:p>
            <a:r>
              <a:rPr lang="en-US" dirty="0" smtClean="0"/>
              <a:t>Transnational coalitions, e.g.,: </a:t>
            </a:r>
          </a:p>
          <a:p>
            <a:pPr lvl="1"/>
            <a:r>
              <a:rPr lang="en-US" dirty="0" smtClean="0"/>
              <a:t>Courts, </a:t>
            </a:r>
            <a:r>
              <a:rPr lang="en-US" b="1" u="sng" dirty="0" smtClean="0"/>
              <a:t>international</a:t>
            </a:r>
            <a:r>
              <a:rPr lang="en-US" dirty="0" smtClean="0"/>
              <a:t> norms and “rule of law”</a:t>
            </a:r>
          </a:p>
          <a:p>
            <a:pPr lvl="1"/>
            <a:r>
              <a:rPr lang="en-US" dirty="0" smtClean="0"/>
              <a:t>Business groups want lower costs and level playing field</a:t>
            </a:r>
          </a:p>
          <a:p>
            <a:r>
              <a:rPr lang="en-US" dirty="0" smtClean="0"/>
              <a:t>New technologies make marketing more broadly more economically viable and increase opportunities to reap more economic gains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2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EU?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 body </a:t>
            </a:r>
            <a:r>
              <a:rPr lang="en-US" dirty="0" smtClean="0"/>
              <a:t>– progressively – created by </a:t>
            </a:r>
            <a:r>
              <a:rPr lang="en-US" dirty="0"/>
              <a:t>treaties </a:t>
            </a:r>
            <a:r>
              <a:rPr lang="en-US" dirty="0" smtClean="0"/>
              <a:t>among 28 </a:t>
            </a:r>
            <a:r>
              <a:rPr lang="en-US" dirty="0"/>
              <a:t>national governments</a:t>
            </a:r>
          </a:p>
          <a:p>
            <a:pPr>
              <a:defRPr/>
            </a:pPr>
            <a:r>
              <a:rPr lang="en-US" dirty="0" smtClean="0"/>
              <a:t>States delegate </a:t>
            </a:r>
            <a:r>
              <a:rPr lang="en-US" dirty="0"/>
              <a:t>responsibilities in many policy areas</a:t>
            </a:r>
          </a:p>
          <a:p>
            <a:pPr lvl="1">
              <a:defRPr/>
            </a:pPr>
            <a:r>
              <a:rPr lang="en-US" dirty="0"/>
              <a:t>Treaties give it the power to make own laws and </a:t>
            </a:r>
            <a:r>
              <a:rPr lang="en-US" dirty="0" err="1"/>
              <a:t>regs</a:t>
            </a:r>
            <a:r>
              <a:rPr lang="en-US" dirty="0"/>
              <a:t>…</a:t>
            </a:r>
          </a:p>
          <a:p>
            <a:pPr lvl="1">
              <a:defRPr/>
            </a:pPr>
            <a:r>
              <a:rPr lang="en-US" dirty="0" smtClean="0"/>
              <a:t>Over 100,000 </a:t>
            </a:r>
            <a:r>
              <a:rPr lang="en-US" dirty="0"/>
              <a:t>pages </a:t>
            </a:r>
            <a:r>
              <a:rPr lang="en-US" dirty="0" smtClean="0"/>
              <a:t>so </a:t>
            </a:r>
            <a:r>
              <a:rPr lang="en-US" dirty="0"/>
              <a:t>far</a:t>
            </a:r>
          </a:p>
          <a:p>
            <a:pPr>
              <a:defRPr/>
            </a:pPr>
            <a:r>
              <a:rPr lang="en-US" dirty="0" smtClean="0"/>
              <a:t>Greatest </a:t>
            </a:r>
            <a:r>
              <a:rPr lang="en-US" dirty="0"/>
              <a:t>voluntary transfer of power by states in history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international organization?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IOs created by treaty between states</a:t>
            </a:r>
          </a:p>
          <a:p>
            <a:r>
              <a:rPr lang="en-US" dirty="0"/>
              <a:t>Usually technical, elite (no citizen input)</a:t>
            </a:r>
          </a:p>
          <a:p>
            <a:pPr lvl="1"/>
            <a:r>
              <a:rPr lang="en-US" dirty="0"/>
              <a:t>UN, IMF, WTO, NATO, NAFTA, ASEAN</a:t>
            </a:r>
          </a:p>
          <a:p>
            <a:r>
              <a:rPr lang="en-US" dirty="0"/>
              <a:t>Vary in degree of centralization…</a:t>
            </a:r>
          </a:p>
          <a:p>
            <a:r>
              <a:rPr lang="en-US" dirty="0"/>
              <a:t>But classically IOs for voluntary cooperation</a:t>
            </a:r>
          </a:p>
          <a:p>
            <a:pPr lvl="1"/>
            <a:r>
              <a:rPr lang="en-US" dirty="0"/>
              <a:t>Majority voting rare, often not binding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 with ultimate control of a given territory (sovereignty)</a:t>
            </a:r>
          </a:p>
          <a:p>
            <a:pPr lvl="1"/>
            <a:r>
              <a:rPr lang="en-US" dirty="0"/>
              <a:t>Fixed: not just something you sign up for</a:t>
            </a:r>
          </a:p>
          <a:p>
            <a:r>
              <a:rPr lang="en-US" dirty="0"/>
              <a:t>Central </a:t>
            </a:r>
            <a:r>
              <a:rPr lang="en-US" dirty="0" err="1"/>
              <a:t>gov</a:t>
            </a:r>
            <a:r>
              <a:rPr lang="en-US" dirty="0"/>
              <a:t> and laws trump all others</a:t>
            </a:r>
          </a:p>
          <a:p>
            <a:r>
              <a:rPr lang="en-US" dirty="0"/>
              <a:t>In modern West, democratic (citizen input)</a:t>
            </a:r>
          </a:p>
          <a:p>
            <a:r>
              <a:rPr lang="en-US" dirty="0"/>
              <a:t>Vary in degree of centralization…</a:t>
            </a:r>
          </a:p>
          <a:p>
            <a:r>
              <a:rPr lang="en-US" dirty="0"/>
              <a:t>But seen as given, not voluntary</a:t>
            </a:r>
          </a:p>
          <a:p>
            <a:pPr lvl="1"/>
            <a:r>
              <a:rPr lang="en-US" dirty="0"/>
              <a:t>Binding decisions, majority voting, central </a:t>
            </a:r>
            <a:r>
              <a:rPr lang="en-US" dirty="0" err="1"/>
              <a:t>gov</a:t>
            </a:r>
            <a:r>
              <a:rPr lang="en-US" dirty="0"/>
              <a:t> main </a:t>
            </a:r>
            <a:r>
              <a:rPr lang="en-US" dirty="0" smtClean="0"/>
              <a:t>player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81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does EU resemble more??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IO in origin: </a:t>
            </a:r>
          </a:p>
          <a:p>
            <a:pPr lvl="1"/>
            <a:r>
              <a:rPr lang="en-US" dirty="0"/>
              <a:t>Created by Treaty of Rome (1957) as European Economic Community</a:t>
            </a:r>
          </a:p>
          <a:p>
            <a:pPr lvl="1"/>
            <a:r>
              <a:rPr lang="en-US" dirty="0"/>
              <a:t>Treaties can only be modified by unanimous negotiation among member-states</a:t>
            </a:r>
          </a:p>
          <a:p>
            <a:pPr lvl="1"/>
            <a:r>
              <a:rPr lang="en-US" dirty="0"/>
              <a:t>Membership changes over time (though no one leaves…)</a:t>
            </a:r>
          </a:p>
          <a:p>
            <a:r>
              <a:rPr lang="en-US" dirty="0"/>
              <a:t>And more IO-like than any functioning state</a:t>
            </a:r>
          </a:p>
          <a:p>
            <a:pPr lvl="1"/>
            <a:r>
              <a:rPr lang="en-US" dirty="0"/>
              <a:t>Very decentralized</a:t>
            </a:r>
          </a:p>
          <a:p>
            <a:pPr lvl="1"/>
            <a:r>
              <a:rPr lang="en-US" dirty="0"/>
              <a:t>Member-state leaders most powerful actors</a:t>
            </a:r>
          </a:p>
        </p:txBody>
      </p:sp>
    </p:spTree>
    <p:extLst>
      <p:ext uri="{BB962C8B-B14F-4D97-AF65-F5344CB8AC3E}">
        <p14:creationId xmlns:p14="http://schemas.microsoft.com/office/powerpoint/2010/main" val="7267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by far most state-like IO…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Unusually state-like even at origin</a:t>
            </a:r>
          </a:p>
          <a:p>
            <a:pPr lvl="1"/>
            <a:r>
              <a:rPr lang="en-US" dirty="0"/>
              <a:t>Treaty with no exit clause</a:t>
            </a:r>
          </a:p>
          <a:p>
            <a:pPr lvl="1"/>
            <a:r>
              <a:rPr lang="en-US" dirty="0"/>
              <a:t>Three branches of government…</a:t>
            </a:r>
          </a:p>
          <a:p>
            <a:pPr lvl="1"/>
            <a:r>
              <a:rPr lang="en-US" dirty="0"/>
              <a:t>…including own binding legal system (ECJ)</a:t>
            </a:r>
          </a:p>
          <a:p>
            <a:pPr lvl="2"/>
            <a:r>
              <a:rPr lang="en-US" dirty="0"/>
              <a:t>Soon claims to trump even national constitutions!</a:t>
            </a:r>
          </a:p>
          <a:p>
            <a:pPr lvl="2"/>
            <a:r>
              <a:rPr lang="en-US" dirty="0"/>
              <a:t>Later gains partial “legal personality” (can sign treaties)</a:t>
            </a:r>
          </a:p>
          <a:p>
            <a:r>
              <a:rPr lang="en-US" dirty="0"/>
              <a:t>And gradually gets major power…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0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Power</a:t>
            </a:r>
            <a:endParaRPr lang="en-US" dirty="0"/>
          </a:p>
        </p:txBody>
      </p:sp>
      <p:pic>
        <p:nvPicPr>
          <p:cNvPr id="5" name="Picture 4" descr="ECB tow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62201" y="3276600"/>
            <a:ext cx="1160463" cy="2057400"/>
          </a:xfrm>
          <a:prstGeom prst="rect">
            <a:avLst/>
          </a:prstGeom>
          <a:noFill/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372100" y="457201"/>
            <a:ext cx="4191000" cy="2031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MAIN POWER</a:t>
            </a:r>
            <a:r>
              <a:rPr lang="en-US" dirty="0"/>
              <a:t>: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REGULATION</a:t>
            </a:r>
          </a:p>
          <a:p>
            <a:pPr algn="ctr"/>
            <a:r>
              <a:rPr lang="en-US" dirty="0"/>
              <a:t>A specialized </a:t>
            </a:r>
            <a:r>
              <a:rPr lang="en-US" dirty="0" err="1"/>
              <a:t>gov</a:t>
            </a:r>
            <a:r>
              <a:rPr lang="en-US" dirty="0"/>
              <a:t> set up</a:t>
            </a:r>
          </a:p>
          <a:p>
            <a:pPr algn="ctr"/>
            <a:r>
              <a:rPr lang="en-US" dirty="0"/>
              <a:t>around something like US</a:t>
            </a:r>
          </a:p>
          <a:p>
            <a:pPr algn="ctr"/>
            <a:r>
              <a:rPr lang="en-US" dirty="0"/>
              <a:t>federal Commerce Clause</a:t>
            </a:r>
          </a:p>
          <a:p>
            <a:pPr algn="ctr"/>
            <a:r>
              <a:rPr lang="en-US" dirty="0"/>
              <a:t>(so governs all </a:t>
            </a:r>
            <a:r>
              <a:rPr lang="en-US" dirty="0"/>
              <a:t>trade-related policies</a:t>
            </a:r>
            <a:r>
              <a:rPr lang="en-US" dirty="0"/>
              <a:t>…</a:t>
            </a:r>
          </a:p>
          <a:p>
            <a:pPr algn="ctr"/>
            <a:r>
              <a:rPr lang="en-US" dirty="0"/>
              <a:t>which is most!)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905000" y="1752601"/>
            <a:ext cx="22860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/>
              <a:t>AND: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MONETARY POLICY</a:t>
            </a:r>
          </a:p>
          <a:p>
            <a:pPr algn="ctr"/>
            <a:r>
              <a:rPr lang="en-US" dirty="0"/>
              <a:t>(the euro)</a:t>
            </a:r>
          </a:p>
          <a:p>
            <a:pPr algn="ctr"/>
            <a:r>
              <a:rPr lang="en-US" dirty="0"/>
              <a:t>Just as centralized as US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34000" y="2895600"/>
            <a:ext cx="2133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/>
              <a:t>WEAKER</a:t>
            </a:r>
            <a:r>
              <a:rPr lang="en-US" dirty="0"/>
              <a:t>: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TAX/SPEND</a:t>
            </a:r>
          </a:p>
          <a:p>
            <a:pPr algn="ctr"/>
            <a:r>
              <a:rPr lang="en-US" dirty="0"/>
              <a:t>Budget capped</a:t>
            </a:r>
          </a:p>
          <a:p>
            <a:pPr algn="ctr"/>
            <a:r>
              <a:rPr lang="en-US" dirty="0"/>
              <a:t>at 1.4% of GDP</a:t>
            </a:r>
          </a:p>
          <a:p>
            <a:pPr algn="ctr"/>
            <a:r>
              <a:rPr lang="en-US" dirty="0"/>
              <a:t>(spending mostly</a:t>
            </a:r>
          </a:p>
          <a:p>
            <a:pPr algn="ctr"/>
            <a:r>
              <a:rPr lang="en-US" dirty="0"/>
              <a:t>on agriculture, aid to poorer regions)</a:t>
            </a:r>
          </a:p>
          <a:p>
            <a:pPr algn="ctr"/>
            <a:r>
              <a:rPr lang="en-US" dirty="0"/>
              <a:t>(overall spends about </a:t>
            </a:r>
            <a:r>
              <a:rPr lang="en-US" dirty="0"/>
              <a:t>1/5 </a:t>
            </a:r>
            <a:r>
              <a:rPr lang="en-US" dirty="0"/>
              <a:t>budget </a:t>
            </a:r>
            <a:r>
              <a:rPr lang="en-US" dirty="0"/>
              <a:t>of </a:t>
            </a:r>
            <a:r>
              <a:rPr lang="en-US" dirty="0"/>
              <a:t>UK or France</a:t>
            </a:r>
            <a:r>
              <a:rPr lang="en-US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8505" y="2895600"/>
            <a:ext cx="2314416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/>
              <a:t>WEAKEST</a:t>
            </a:r>
            <a:r>
              <a:rPr lang="en-US" dirty="0"/>
              <a:t>:</a:t>
            </a:r>
          </a:p>
          <a:p>
            <a:pPr algn="ctr">
              <a:defRPr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FOR POL/SECURITY</a:t>
            </a:r>
          </a:p>
          <a:p>
            <a:pPr algn="ctr">
              <a:defRPr/>
            </a:pPr>
            <a:r>
              <a:rPr lang="en-US" dirty="0"/>
              <a:t>Constant coop, but </a:t>
            </a:r>
          </a:p>
          <a:p>
            <a:pPr algn="ctr">
              <a:defRPr/>
            </a:pPr>
            <a:r>
              <a:rPr lang="en-US" dirty="0"/>
              <a:t>member-states still</a:t>
            </a:r>
          </a:p>
          <a:p>
            <a:pPr algn="ctr">
              <a:defRPr/>
            </a:pPr>
            <a:r>
              <a:rPr lang="en-US" dirty="0"/>
              <a:t>act independently</a:t>
            </a:r>
          </a:p>
          <a:p>
            <a:pPr algn="ctr">
              <a:defRPr/>
            </a:pPr>
            <a:r>
              <a:rPr lang="en-US" dirty="0"/>
              <a:t>on many big issues</a:t>
            </a:r>
          </a:p>
        </p:txBody>
      </p:sp>
      <p:pic>
        <p:nvPicPr>
          <p:cNvPr id="10" name="Picture 9" descr="bag of euro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1" y="5895976"/>
            <a:ext cx="9620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Tan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5164" y="4800600"/>
            <a:ext cx="1277937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936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Explaining increased European Union integration in 1980s and 90s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49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 for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difficulties (</a:t>
            </a:r>
            <a:r>
              <a:rPr lang="en-US" dirty="0" err="1" smtClean="0"/>
              <a:t>Eurosclerosis</a:t>
            </a:r>
            <a:r>
              <a:rPr lang="en-US" dirty="0" smtClean="0"/>
              <a:t>) create potential for gains from integration</a:t>
            </a:r>
          </a:p>
          <a:p>
            <a:pPr lvl="1"/>
            <a:r>
              <a:rPr lang="en-US" dirty="0" smtClean="0"/>
              <a:t>And it ends up working (therefore, spillover)</a:t>
            </a:r>
          </a:p>
          <a:p>
            <a:r>
              <a:rPr lang="en-US" dirty="0" smtClean="0"/>
              <a:t>Ideological fragmentation over value of integration</a:t>
            </a:r>
          </a:p>
          <a:p>
            <a:r>
              <a:rPr lang="en-US" dirty="0" smtClean="0"/>
              <a:t>No strong international policy conflicts</a:t>
            </a:r>
          </a:p>
          <a:p>
            <a:r>
              <a:rPr lang="en-US" dirty="0" smtClean="0"/>
              <a:t>No strong cultural divides (despite languages)</a:t>
            </a:r>
          </a:p>
          <a:p>
            <a:r>
              <a:rPr lang="en-US" dirty="0" smtClean="0"/>
              <a:t>Technocrats replace diplomats</a:t>
            </a:r>
          </a:p>
          <a:p>
            <a:r>
              <a:rPr lang="en-US" dirty="0" smtClean="0"/>
              <a:t>Uncontested regional leadership (Germany)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itchFamily="34" charset="-128"/>
              </a:rPr>
              <a:t>EEC Crisis and </a:t>
            </a:r>
            <a:r>
              <a:rPr lang="ja-JP" altLang="en-US" dirty="0"/>
              <a:t>“</a:t>
            </a:r>
            <a:r>
              <a:rPr lang="en-US" altLang="ja-JP" dirty="0" err="1"/>
              <a:t>eurosclerosis</a:t>
            </a:r>
            <a:r>
              <a:rPr lang="ja-JP" altLang="en-US" dirty="0" smtClean="0"/>
              <a:t>”</a:t>
            </a:r>
            <a:r>
              <a:rPr lang="en-US" altLang="ja-JP" dirty="0" smtClean="0"/>
              <a:t>: c</a:t>
            </a:r>
            <a:r>
              <a:rPr lang="en-US" altLang="en-US" dirty="0" smtClean="0">
                <a:ea typeface="ＭＳ Ｐゴシック" pitchFamily="34" charset="-128"/>
              </a:rPr>
              <a:t>onditions have to be right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700" dirty="0">
                <a:ea typeface="ＭＳ Ｐゴシック" pitchFamily="34" charset="-128"/>
              </a:rPr>
              <a:t>EEC formed in 1957 among 6 original states</a:t>
            </a:r>
          </a:p>
          <a:p>
            <a:pPr eaLnBrk="1" hangingPunct="1"/>
            <a:r>
              <a:rPr lang="en-US" altLang="en-US" sz="2700" dirty="0">
                <a:ea typeface="ＭＳ Ｐゴシック" pitchFamily="34" charset="-128"/>
              </a:rPr>
              <a:t>No major steps forward in EEC through 1970s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Pressures against increasing </a:t>
            </a:r>
            <a:r>
              <a:rPr lang="en-US" altLang="en-US" dirty="0" err="1" smtClean="0">
                <a:ea typeface="ＭＳ Ｐゴシック" pitchFamily="34" charset="-128"/>
              </a:rPr>
              <a:t>supranationality</a:t>
            </a:r>
            <a:endParaRPr lang="en-US" alt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2200" dirty="0">
                <a:ea typeface="ＭＳ Ｐゴシック" pitchFamily="34" charset="-128"/>
              </a:rPr>
              <a:t>French remain wary of </a:t>
            </a:r>
            <a:r>
              <a:rPr lang="en-US" altLang="en-US" sz="2200" dirty="0" err="1">
                <a:ea typeface="ＭＳ Ｐゴシック" pitchFamily="34" charset="-128"/>
              </a:rPr>
              <a:t>supranationality</a:t>
            </a:r>
            <a:endParaRPr lang="en-US" altLang="en-US" sz="2200" dirty="0">
              <a:ea typeface="ＭＳ Ｐゴシック" pitchFamily="34" charset="-128"/>
            </a:endParaRPr>
          </a:p>
          <a:p>
            <a:pPr lvl="1" eaLnBrk="1" hangingPunct="1"/>
            <a:r>
              <a:rPr lang="en-US" altLang="en-US" sz="2200" dirty="0">
                <a:ea typeface="ＭＳ Ｐゴシック" pitchFamily="34" charset="-128"/>
              </a:rPr>
              <a:t>A</a:t>
            </a:r>
            <a:r>
              <a:rPr lang="en-US" altLang="en-US" sz="2200" dirty="0">
                <a:ea typeface="ＭＳ Ｐゴシック" pitchFamily="34" charset="-128"/>
              </a:rPr>
              <a:t>nti-supranational Brits join in 1973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Economic crisis of 1970s</a:t>
            </a:r>
          </a:p>
          <a:p>
            <a:pPr lvl="1" eaLnBrk="1" hangingPunct="1"/>
            <a:r>
              <a:rPr lang="en-US" altLang="en-US" sz="2200" dirty="0">
                <a:ea typeface="ＭＳ Ｐゴシック" pitchFamily="34" charset="-128"/>
              </a:rPr>
              <a:t>Leaves little political attention for EEC</a:t>
            </a:r>
          </a:p>
          <a:p>
            <a:pPr lvl="1"/>
            <a:r>
              <a:rPr lang="en-US" altLang="en-US" sz="2300" dirty="0">
                <a:ea typeface="ＭＳ Ｐゴシック" pitchFamily="34" charset="-128"/>
              </a:rPr>
              <a:t>National economies diverge in response to inflation, unemployment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By end of 1970s, EEC largely stagnant</a:t>
            </a:r>
          </a:p>
        </p:txBody>
      </p:sp>
    </p:spTree>
    <p:extLst>
      <p:ext uri="{BB962C8B-B14F-4D97-AF65-F5344CB8AC3E}">
        <p14:creationId xmlns:p14="http://schemas.microsoft.com/office/powerpoint/2010/main" val="88949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Conditions for a possible European deal?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Broad shift toward </a:t>
            </a:r>
            <a:r>
              <a:rPr lang="ja-JP" altLang="en-US" smtClean="0"/>
              <a:t>“</a:t>
            </a:r>
            <a:r>
              <a:rPr lang="en-US" altLang="ja-JP" smtClean="0"/>
              <a:t>neoliberal</a:t>
            </a:r>
            <a:r>
              <a:rPr lang="ja-JP" altLang="en-US" smtClean="0"/>
              <a:t>”</a:t>
            </a:r>
            <a:r>
              <a:rPr lang="en-US" altLang="ja-JP" smtClean="0"/>
              <a:t> policies starts in 1980s</a:t>
            </a:r>
          </a:p>
          <a:p>
            <a:pPr lvl="1"/>
            <a:r>
              <a:rPr lang="en-US" altLang="en-US" smtClean="0"/>
              <a:t>Ronald Reagan in US </a:t>
            </a:r>
          </a:p>
          <a:p>
            <a:pPr lvl="1"/>
            <a:r>
              <a:rPr lang="en-US" altLang="en-US" smtClean="0"/>
              <a:t>Thatcher in Britain</a:t>
            </a:r>
          </a:p>
          <a:p>
            <a:pPr lvl="1"/>
            <a:r>
              <a:rPr lang="en-US" altLang="en-US" smtClean="0"/>
              <a:t>Even French moving this way by 1984</a:t>
            </a:r>
            <a:endParaRPr lang="en-US" altLang="ja-JP" smtClean="0"/>
          </a:p>
          <a:p>
            <a:r>
              <a:rPr lang="en-US" altLang="en-US" smtClean="0"/>
              <a:t>European business wants bigger, freer market</a:t>
            </a:r>
          </a:p>
          <a:p>
            <a:pPr lvl="1"/>
            <a:r>
              <a:rPr lang="en-US" altLang="en-US" smtClean="0"/>
              <a:t>EEC treaty removed formal barriers but need other things for a single market</a:t>
            </a:r>
          </a:p>
          <a:p>
            <a:pPr lvl="1"/>
            <a:r>
              <a:rPr lang="en-US" altLang="en-US" smtClean="0"/>
              <a:t>Some inherent pressures from opening Pandora’s box of free trade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686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Interests are not enough </a:t>
            </a:r>
            <a:br>
              <a:rPr lang="en-US" dirty="0" smtClean="0"/>
            </a:br>
            <a:r>
              <a:rPr lang="en-US" dirty="0" smtClean="0"/>
              <a:t>to explain the Single European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interests (of export sector and consumers) are generally too weak to prompt </a:t>
            </a:r>
            <a:r>
              <a:rPr lang="en-US" i="1" dirty="0" smtClean="0"/>
              <a:t>enough </a:t>
            </a:r>
            <a:r>
              <a:rPr lang="en-US" dirty="0" smtClean="0"/>
              <a:t>pressure to get free trade</a:t>
            </a:r>
          </a:p>
          <a:p>
            <a:r>
              <a:rPr lang="en-US" dirty="0" smtClean="0"/>
              <a:t>How do we know?</a:t>
            </a:r>
          </a:p>
          <a:p>
            <a:pPr lvl="1"/>
            <a:r>
              <a:rPr lang="en-US" dirty="0" smtClean="0"/>
              <a:t>Countries don’t do it unilaterally, e.g., Japan</a:t>
            </a:r>
          </a:p>
          <a:p>
            <a:pPr lvl="1"/>
            <a:r>
              <a:rPr lang="en-US" dirty="0" smtClean="0"/>
              <a:t>Even countries that are committed to free trade “backslide,” e.g., US regularly imposes steel tariffs</a:t>
            </a:r>
          </a:p>
          <a:p>
            <a:pPr lvl="1"/>
            <a:r>
              <a:rPr lang="en-US" dirty="0" smtClean="0"/>
              <a:t>We don’t see free trade in agricultural goods (even with respect to Europe!)</a:t>
            </a:r>
          </a:p>
          <a:p>
            <a:r>
              <a:rPr lang="en-US" dirty="0" smtClean="0"/>
              <a:t>So, there must be politics in the story of EU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3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108204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ja-JP" altLang="en-US"/>
              <a:t>“</a:t>
            </a:r>
            <a:r>
              <a:rPr lang="en-US" altLang="ja-JP"/>
              <a:t>Relaunch</a:t>
            </a:r>
            <a:r>
              <a:rPr lang="ja-JP" altLang="en-US"/>
              <a:t>”</a:t>
            </a:r>
            <a:r>
              <a:rPr lang="en-US" altLang="ja-JP"/>
              <a:t>: Even if conditions are right, you need leadership</a:t>
            </a:r>
            <a:endParaRPr lang="en-US" alt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1676400"/>
            <a:ext cx="8116706" cy="52578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altLang="en-US" smtClean="0"/>
              <a:t>Thatcher, British conservative, PM (1979)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Ideologue broke with prior centrist consensus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Supports free markets and free trade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Hates centralization, regulation, and supranationality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Mitterand, Socialist, French President (1981)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Supports EEC and French socialism 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Economic crisis prompts “U-turn” in 1983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Looking to relaunch EEC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Delors, French socialist, Euro Commission Pres (1985)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Supports free-markets and supranationality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Looking to relaunch EEC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Kohl, German center-right, Chancellor (1982)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Supports supranationality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Open to free markets 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Wants “statesmen” legacy; becomes friends with Mitterrand</a:t>
            </a:r>
            <a:endParaRPr lang="en-US" altLang="en-US" dirty="0"/>
          </a:p>
        </p:txBody>
      </p:sp>
      <p:pic>
        <p:nvPicPr>
          <p:cNvPr id="5" name="Picture 5" descr="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551" y="1676400"/>
            <a:ext cx="914400" cy="115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rance.Mitterrand.photo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501" y="2948868"/>
            <a:ext cx="914400" cy="114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elor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269350"/>
            <a:ext cx="914400" cy="114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154" y="5486400"/>
            <a:ext cx="914400" cy="125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18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EU is free trade but a whole lot more some of which some don’t 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EU is free trade PLUS regulations that are not free market</a:t>
            </a:r>
          </a:p>
          <a:p>
            <a:r>
              <a:rPr lang="en-US" smtClean="0"/>
              <a:t>Thatcher/Britain: like freer trade and less government in markets; accept supranationality in exchange</a:t>
            </a:r>
          </a:p>
          <a:p>
            <a:r>
              <a:rPr lang="en-US" smtClean="0"/>
              <a:t>Delors/Mitterand/French: like supranationality, idea of Europe, and socialist regulation; accept liberalization in exchange</a:t>
            </a:r>
          </a:p>
          <a:p>
            <a:r>
              <a:rPr lang="en-US" smtClean="0"/>
              <a:t>Kohl/Germans:  Germans in middle on SEA: support free trade more than French and supranationality more than British </a:t>
            </a:r>
          </a:p>
          <a:p>
            <a:r>
              <a:rPr lang="en-US" smtClean="0"/>
              <a:t>“A certain idea of Europe” matters: Mitterand accepts more free market because he wants 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dirty="0" err="1">
                <a:ea typeface="ＭＳ Ｐゴシック" pitchFamily="34" charset="-128"/>
              </a:rPr>
              <a:t>Delors</a:t>
            </a:r>
            <a:r>
              <a:rPr lang="en-US" altLang="en-US" sz="4000" dirty="0">
                <a:ea typeface="ＭＳ Ｐゴシック" pitchFamily="34" charset="-128"/>
              </a:rPr>
              <a:t> crafts a deal:</a:t>
            </a:r>
            <a:br>
              <a:rPr lang="en-US" altLang="en-US" sz="4000" dirty="0">
                <a:ea typeface="ＭＳ Ｐゴシック" pitchFamily="34" charset="-128"/>
              </a:rPr>
            </a:br>
            <a:r>
              <a:rPr lang="en-US" altLang="en-US" sz="4000" dirty="0">
                <a:ea typeface="ＭＳ Ｐゴシック" pitchFamily="34" charset="-128"/>
              </a:rPr>
              <a:t>Neoliberalism </a:t>
            </a:r>
            <a:r>
              <a:rPr lang="en-US" altLang="en-US" sz="4000" dirty="0">
                <a:ea typeface="ＭＳ Ｐゴシック" pitchFamily="34" charset="-128"/>
              </a:rPr>
              <a:t>for </a:t>
            </a:r>
            <a:r>
              <a:rPr lang="en-US" altLang="en-US" sz="4000" dirty="0" err="1">
                <a:ea typeface="ＭＳ Ｐゴシック" pitchFamily="34" charset="-128"/>
              </a:rPr>
              <a:t>supranationality</a:t>
            </a:r>
            <a:endParaRPr lang="en-US" altLang="en-US" sz="4000" dirty="0">
              <a:ea typeface="ＭＳ Ｐゴシック" pitchFamily="34" charset="-128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1987: </a:t>
            </a:r>
            <a:r>
              <a:rPr lang="en-US" altLang="en-US" b="1" u="sng" dirty="0" smtClean="0"/>
              <a:t>Single European Act </a:t>
            </a:r>
            <a:r>
              <a:rPr lang="en-US" altLang="en-US" dirty="0" smtClean="0"/>
              <a:t>to combine 300 free market rules in 1 package based on “mutual recognition” and on horse-trading where individual rules had failed</a:t>
            </a:r>
          </a:p>
          <a:p>
            <a:pPr eaLnBrk="1" hangingPunct="1"/>
            <a:r>
              <a:rPr lang="en-US" altLang="en-US" dirty="0" smtClean="0"/>
              <a:t>Neutral frame as </a:t>
            </a:r>
            <a:r>
              <a:rPr lang="ja-JP" altLang="en-US" dirty="0" smtClean="0"/>
              <a:t>“</a:t>
            </a:r>
            <a:r>
              <a:rPr lang="en-US" altLang="ja-JP" i="1" dirty="0"/>
              <a:t>completing</a:t>
            </a:r>
            <a:r>
              <a:rPr lang="en-US" altLang="ja-JP" dirty="0"/>
              <a:t> </a:t>
            </a:r>
            <a:r>
              <a:rPr lang="en-US" altLang="ja-JP" dirty="0" smtClean="0"/>
              <a:t>Single </a:t>
            </a:r>
            <a:r>
              <a:rPr lang="en-US" altLang="ja-JP" dirty="0"/>
              <a:t>Market</a:t>
            </a:r>
            <a:r>
              <a:rPr lang="ja-JP" altLang="en-US" dirty="0" smtClean="0"/>
              <a:t>” </a:t>
            </a:r>
            <a:r>
              <a:rPr lang="en-US" altLang="ja-JP" dirty="0" smtClean="0"/>
              <a:t>by 1992</a:t>
            </a:r>
          </a:p>
          <a:p>
            <a:pPr eaLnBrk="1" hangingPunct="1"/>
            <a:r>
              <a:rPr lang="en-US" altLang="en-US" dirty="0" smtClean="0"/>
              <a:t>Goes beyond prior government agreements</a:t>
            </a:r>
          </a:p>
          <a:p>
            <a:r>
              <a:rPr lang="en-US" altLang="en-US" dirty="0" err="1" smtClean="0"/>
              <a:t>Delors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EurCom</a:t>
            </a:r>
            <a:r>
              <a:rPr lang="en-US" altLang="en-US" dirty="0" smtClean="0"/>
              <a:t> President’s) deal:</a:t>
            </a:r>
          </a:p>
          <a:p>
            <a:pPr lvl="1"/>
            <a:r>
              <a:rPr lang="en-US" altLang="en-US" dirty="0" smtClean="0"/>
              <a:t>Persuades Mitterrand</a:t>
            </a:r>
            <a:r>
              <a:rPr lang="en-US" altLang="en-US" dirty="0"/>
              <a:t>, Kohl </a:t>
            </a:r>
            <a:r>
              <a:rPr lang="en-US" altLang="en-US" dirty="0" smtClean="0"/>
              <a:t>to focus </a:t>
            </a:r>
            <a:r>
              <a:rPr lang="ja-JP" altLang="en-US" dirty="0" smtClean="0"/>
              <a:t>“</a:t>
            </a:r>
            <a:r>
              <a:rPr lang="en-US" altLang="ja-JP" dirty="0"/>
              <a:t>relaunch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dirty="0" smtClean="0"/>
              <a:t>on </a:t>
            </a:r>
            <a:r>
              <a:rPr lang="ja-JP" altLang="en-US" dirty="0"/>
              <a:t>“</a:t>
            </a:r>
            <a:r>
              <a:rPr lang="en-US" altLang="ja-JP" dirty="0"/>
              <a:t>single market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pPr lvl="1"/>
            <a:r>
              <a:rPr lang="en-US" altLang="en-US" dirty="0" smtClean="0"/>
              <a:t>Persuades </a:t>
            </a:r>
            <a:r>
              <a:rPr lang="en-US" altLang="en-US" dirty="0"/>
              <a:t>Thatcher and neoliberals to accept EEC Treaty revision to get Europe-wide </a:t>
            </a:r>
            <a:r>
              <a:rPr lang="en-US" altLang="en-US" dirty="0" smtClean="0"/>
              <a:t>deregulation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05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 on the ground</a:t>
            </a:r>
            <a:endParaRPr lang="en-US" alt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smtClean="0"/>
              <a:t>Huge burst of legislative activity</a:t>
            </a:r>
          </a:p>
          <a:p>
            <a:pPr lvl="1"/>
            <a:r>
              <a:rPr lang="en-US" altLang="en-US" smtClean="0"/>
              <a:t>In late 1980s, majority of national-level legislation is pass-through of EU directives</a:t>
            </a:r>
          </a:p>
          <a:p>
            <a:r>
              <a:rPr lang="en-US" altLang="en-US" smtClean="0"/>
              <a:t>Barriers to European market drop</a:t>
            </a:r>
          </a:p>
          <a:p>
            <a:pPr lvl="1"/>
            <a:r>
              <a:rPr lang="en-US" altLang="en-US" smtClean="0"/>
              <a:t>Standards for goods harmonized or mutually-recognized</a:t>
            </a:r>
          </a:p>
          <a:p>
            <a:pPr lvl="1"/>
            <a:r>
              <a:rPr lang="en-US" altLang="en-US" smtClean="0"/>
              <a:t>Full capital mobility established</a:t>
            </a:r>
          </a:p>
          <a:p>
            <a:r>
              <a:rPr lang="en-US" altLang="en-US" smtClean="0"/>
              <a:t>Firms react: cross-border mergers &amp; acquisitions soar </a:t>
            </a:r>
          </a:p>
          <a:p>
            <a:r>
              <a:rPr lang="en-US" altLang="en-US" smtClean="0"/>
              <a:t>Major development of non-economic EC policies</a:t>
            </a:r>
          </a:p>
          <a:p>
            <a:pPr lvl="1"/>
            <a:r>
              <a:rPr lang="en-US" altLang="en-US" smtClean="0"/>
              <a:t>Environment</a:t>
            </a:r>
          </a:p>
          <a:p>
            <a:pPr lvl="1"/>
            <a:r>
              <a:rPr lang="en-US" altLang="en-US" smtClean="0"/>
              <a:t>Education</a:t>
            </a:r>
          </a:p>
          <a:p>
            <a:pPr lvl="1"/>
            <a:r>
              <a:rPr lang="en-US" altLang="en-US" smtClean="0"/>
              <a:t>Culture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23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And </a:t>
            </a:r>
            <a:r>
              <a:rPr lang="ja-JP" altLang="en-US" smtClean="0"/>
              <a:t>“</a:t>
            </a:r>
            <a:r>
              <a:rPr lang="en-US" altLang="ja-JP" smtClean="0"/>
              <a:t>spillover</a:t>
            </a:r>
            <a:r>
              <a:rPr lang="ja-JP" altLang="en-US" smtClean="0"/>
              <a:t>”</a:t>
            </a:r>
            <a:r>
              <a:rPr lang="en-US" altLang="ja-JP" smtClean="0"/>
              <a:t>?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Inherent pressures continue</a:t>
            </a:r>
          </a:p>
          <a:p>
            <a:r>
              <a:rPr lang="en-US" altLang="en-US" smtClean="0"/>
              <a:t>Late 1980s people start talking about next step:</a:t>
            </a:r>
          </a:p>
          <a:p>
            <a:pPr lvl="1"/>
            <a:r>
              <a:rPr lang="en-US" altLang="ja-JP" smtClean="0"/>
              <a:t>“Monetary union</a:t>
            </a:r>
            <a:r>
              <a:rPr lang="ja-JP" altLang="en-US" smtClean="0"/>
              <a:t>”</a:t>
            </a:r>
            <a:endParaRPr lang="en-US" altLang="ja-JP" smtClean="0"/>
          </a:p>
          <a:p>
            <a:r>
              <a:rPr lang="en-US" altLang="en-US" smtClean="0"/>
              <a:t>Basic problem: fluctuating exchange rates since 1971 distort single market</a:t>
            </a:r>
          </a:p>
          <a:p>
            <a:pPr lvl="1"/>
            <a:r>
              <a:rPr lang="en-US" altLang="en-US" smtClean="0"/>
              <a:t>Expanding financial markets make it worse</a:t>
            </a:r>
          </a:p>
          <a:p>
            <a:r>
              <a:rPr lang="en-US" altLang="en-US" smtClean="0"/>
              <a:t>EC countries try in 1979 to </a:t>
            </a:r>
            <a:r>
              <a:rPr lang="ja-JP" altLang="en-US" smtClean="0"/>
              <a:t>“</a:t>
            </a:r>
            <a:r>
              <a:rPr lang="en-US" altLang="ja-JP" smtClean="0"/>
              <a:t>peg</a:t>
            </a:r>
            <a:r>
              <a:rPr lang="ja-JP" altLang="en-US" smtClean="0"/>
              <a:t>”</a:t>
            </a:r>
            <a:r>
              <a:rPr lang="en-US" altLang="ja-JP" smtClean="0"/>
              <a:t> currencies in European Monetary System</a:t>
            </a:r>
          </a:p>
          <a:p>
            <a:pPr lvl="1"/>
            <a:r>
              <a:rPr lang="en-US" altLang="en-US" smtClean="0"/>
              <a:t>But hard to maintain against speculation</a:t>
            </a:r>
          </a:p>
          <a:p>
            <a:pPr lvl="1"/>
            <a:r>
              <a:rPr lang="en-US" altLang="en-US" smtClean="0"/>
              <a:t>So…maybe must move to single currency?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837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Explaining Economic and Monetary Union </a:t>
            </a:r>
            <a:br>
              <a:rPr lang="en-US" smtClean="0"/>
            </a:br>
            <a:r>
              <a:rPr lang="en-US" smtClean="0"/>
              <a:t>(the Euro and beyond)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87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German reunification </a:t>
            </a:r>
            <a:br>
              <a:rPr lang="en-US" altLang="en-US" smtClean="0"/>
            </a:br>
            <a:r>
              <a:rPr lang="en-US" altLang="en-US" smtClean="0"/>
              <a:t>propels European integration</a:t>
            </a:r>
            <a:endParaRPr lang="en-US" alt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Fall of Berlin Wall 1989 ends division of Germany</a:t>
            </a:r>
          </a:p>
          <a:p>
            <a:r>
              <a:rPr lang="en-US" altLang="en-US" smtClean="0"/>
              <a:t>Surprisingly, </a:t>
            </a:r>
            <a:r>
              <a:rPr lang="en-US" altLang="ja-JP" smtClean="0"/>
              <a:t>East &amp; West Germany quickly reunite</a:t>
            </a:r>
          </a:p>
          <a:p>
            <a:r>
              <a:rPr lang="en-US" altLang="en-US" smtClean="0"/>
              <a:t>Fear that reunified Germany will turn back on EC</a:t>
            </a:r>
          </a:p>
          <a:p>
            <a:r>
              <a:rPr lang="en-US" altLang="en-US" smtClean="0"/>
              <a:t>Creates (in Germany and elsewhere) impetus for new commitment to Europe</a:t>
            </a:r>
            <a:endParaRPr lang="en-US" altLang="en-US" dirty="0"/>
          </a:p>
        </p:txBody>
      </p:sp>
      <p:pic>
        <p:nvPicPr>
          <p:cNvPr id="4" name="Picture 5" descr="Germ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2819400" cy="203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08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New </a:t>
            </a:r>
            <a:r>
              <a:rPr lang="en-US" altLang="ja-JP" smtClean="0"/>
              <a:t>efforts to revise European Community with Economic and Monetary Union (EMU)</a:t>
            </a:r>
            <a:endParaRPr lang="en-US" alt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1990-1991: negotiations on </a:t>
            </a:r>
            <a:r>
              <a:rPr lang="ja-JP" altLang="en-US" smtClean="0"/>
              <a:t>“</a:t>
            </a:r>
            <a:r>
              <a:rPr lang="en-US" altLang="ja-JP" smtClean="0"/>
              <a:t>Economic and Monetary Union</a:t>
            </a:r>
            <a:r>
              <a:rPr lang="ja-JP" altLang="en-US" smtClean="0"/>
              <a:t>”</a:t>
            </a:r>
            <a:endParaRPr lang="en-US" altLang="ja-JP" smtClean="0"/>
          </a:p>
          <a:p>
            <a:pPr lvl="1"/>
            <a:r>
              <a:rPr lang="en-US" altLang="en-US" smtClean="0"/>
              <a:t>Freeze exchange rates by 1999</a:t>
            </a:r>
          </a:p>
          <a:p>
            <a:pPr lvl="1"/>
            <a:r>
              <a:rPr lang="en-US" altLang="en-US" smtClean="0"/>
              <a:t>Create new currency</a:t>
            </a:r>
          </a:p>
          <a:p>
            <a:pPr lvl="1"/>
            <a:r>
              <a:rPr lang="en-US" altLang="en-US" smtClean="0"/>
              <a:t>Create European Central Bank (ECB) to manage new currency</a:t>
            </a:r>
          </a:p>
          <a:p>
            <a:pPr lvl="1"/>
            <a:r>
              <a:rPr lang="en-US" altLang="en-US" smtClean="0"/>
              <a:t>Make Euro credible and stable by </a:t>
            </a:r>
            <a:r>
              <a:rPr lang="ja-JP" altLang="en-US" smtClean="0"/>
              <a:t>“</a:t>
            </a:r>
            <a:r>
              <a:rPr lang="en-US" altLang="ja-JP" smtClean="0"/>
              <a:t>criteria</a:t>
            </a:r>
            <a:r>
              <a:rPr lang="ja-JP" altLang="en-US" smtClean="0"/>
              <a:t>”</a:t>
            </a:r>
            <a:r>
              <a:rPr lang="en-US" altLang="ja-JP" smtClean="0"/>
              <a:t> and </a:t>
            </a:r>
            <a:r>
              <a:rPr lang="ja-JP" altLang="en-US" smtClean="0"/>
              <a:t>“</a:t>
            </a:r>
            <a:r>
              <a:rPr lang="en-US" altLang="ja-JP" smtClean="0"/>
              <a:t>Stability and Growth Pact</a:t>
            </a:r>
            <a:r>
              <a:rPr lang="ja-JP" altLang="en-US" smtClean="0"/>
              <a:t>”</a:t>
            </a:r>
            <a:endParaRPr lang="en-US" altLang="ja-JP" smtClean="0"/>
          </a:p>
          <a:p>
            <a:r>
              <a:rPr lang="en-US" altLang="en-US" smtClean="0"/>
              <a:t>But opposition because: single currency generates single interest rate which may be too low for booming countries, and too high for struggling ones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937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Basics of the “monetary deal”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German interests:</a:t>
            </a:r>
          </a:p>
          <a:p>
            <a:pPr lvl="1"/>
            <a:r>
              <a:rPr lang="en-US" smtClean="0"/>
              <a:t>German business benefits from single market and single currency but NOT monetary union (already have strong currency and disciplined monetary policy) </a:t>
            </a:r>
          </a:p>
          <a:p>
            <a:pPr lvl="1"/>
            <a:r>
              <a:rPr lang="en-US" smtClean="0"/>
              <a:t>Tempers currency volatility – fosters economic discipline in other countries</a:t>
            </a:r>
          </a:p>
          <a:p>
            <a:pPr lvl="1"/>
            <a:r>
              <a:rPr lang="en-US" altLang="en-US" smtClean="0"/>
              <a:t>BUT their currency is already good</a:t>
            </a:r>
          </a:p>
          <a:p>
            <a:pPr lvl="1"/>
            <a:r>
              <a:rPr lang="en-US" altLang="en-US" smtClean="0"/>
              <a:t>Help build Europe (Kohl, if not all Germans)</a:t>
            </a:r>
          </a:p>
          <a:p>
            <a:r>
              <a:rPr lang="en-US" altLang="en-US" smtClean="0"/>
              <a:t>French interests:</a:t>
            </a:r>
          </a:p>
          <a:p>
            <a:pPr lvl="1"/>
            <a:r>
              <a:rPr lang="en-US" altLang="en-US" smtClean="0"/>
              <a:t>Bind Germans into Europe</a:t>
            </a:r>
          </a:p>
          <a:p>
            <a:pPr lvl="1"/>
            <a:r>
              <a:rPr lang="en-US" altLang="en-US" smtClean="0"/>
              <a:t>Strengthen currency by coupling with Deutschmark</a:t>
            </a:r>
          </a:p>
          <a:p>
            <a:pPr lvl="1"/>
            <a:r>
              <a:rPr lang="en-US" altLang="en-US" smtClean="0"/>
              <a:t>Continue to build Europe 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8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“Monetary deal”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Other countries’ interests</a:t>
            </a:r>
          </a:p>
          <a:p>
            <a:pPr lvl="1"/>
            <a:r>
              <a:rPr lang="en-US" altLang="en-US" smtClean="0"/>
              <a:t>Bind Germans into Europe</a:t>
            </a:r>
          </a:p>
          <a:p>
            <a:pPr lvl="1"/>
            <a:r>
              <a:rPr lang="en-US" altLang="en-US" smtClean="0"/>
              <a:t>“Bigger is better” for currencies, so many countries benefit</a:t>
            </a:r>
          </a:p>
          <a:p>
            <a:r>
              <a:rPr lang="en-US" altLang="en-US" smtClean="0"/>
              <a:t>UK interests</a:t>
            </a:r>
          </a:p>
          <a:p>
            <a:pPr lvl="1"/>
            <a:r>
              <a:rPr lang="en-US" altLang="en-US" smtClean="0"/>
              <a:t>Stays out of monetary union</a:t>
            </a:r>
          </a:p>
          <a:p>
            <a:pPr lvl="1"/>
            <a:r>
              <a:rPr lang="en-US" altLang="en-US" smtClean="0"/>
              <a:t>Continues to like larger market </a:t>
            </a:r>
          </a:p>
          <a:p>
            <a:pPr lvl="1"/>
            <a:r>
              <a:rPr lang="en-US" altLang="en-US" smtClean="0"/>
              <a:t>Institutional stickiness (once in, hard to get out)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Architects of Maastricht and EMU: Mitterrand and Kohl (plus Delors)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5" descr="Germ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29024"/>
            <a:ext cx="6599238" cy="4870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6" descr="Delors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1600200"/>
            <a:ext cx="4270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84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473076"/>
            <a:ext cx="8153400" cy="822325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pitchFamily="34" charset="-128"/>
              </a:rPr>
              <a:t>Opponents of Maastricht and EMU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362200" y="1524000"/>
            <a:ext cx="3270250" cy="4222750"/>
            <a:chOff x="192" y="1056"/>
            <a:chExt cx="2060" cy="2660"/>
          </a:xfrm>
        </p:grpSpPr>
        <p:pic>
          <p:nvPicPr>
            <p:cNvPr id="40968" name="Picture 5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40"/>
              <a:ext cx="1354" cy="1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9" name="Text Box 6"/>
            <p:cNvSpPr txBox="1">
              <a:spLocks noChangeArrowheads="1"/>
            </p:cNvSpPr>
            <p:nvPr/>
          </p:nvSpPr>
          <p:spPr bwMode="auto">
            <a:xfrm>
              <a:off x="192" y="1056"/>
              <a:ext cx="19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Many in UK, led by Thatcher</a:t>
              </a:r>
            </a:p>
          </p:txBody>
        </p:sp>
        <p:sp>
          <p:nvSpPr>
            <p:cNvPr id="40970" name="Text Box 7"/>
            <p:cNvSpPr txBox="1">
              <a:spLocks noChangeArrowheads="1"/>
            </p:cNvSpPr>
            <p:nvPr/>
          </p:nvSpPr>
          <p:spPr bwMode="auto">
            <a:xfrm>
              <a:off x="240" y="3312"/>
              <a:ext cx="20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UK will sign Maastricht Treaty</a:t>
              </a:r>
            </a:p>
            <a:p>
              <a:pPr eaLnBrk="1" hangingPunct="1"/>
              <a:r>
                <a:rPr lang="en-US" altLang="en-US" sz="1800"/>
                <a:t>but </a:t>
              </a:r>
              <a:r>
                <a:rPr lang="ja-JP" altLang="en-US" sz="1800"/>
                <a:t>“</a:t>
              </a:r>
              <a:r>
                <a:rPr lang="en-US" altLang="ja-JP" sz="1800"/>
                <a:t>opts out</a:t>
              </a:r>
              <a:r>
                <a:rPr lang="ja-JP" altLang="en-US" sz="1800"/>
                <a:t>”</a:t>
              </a:r>
              <a:r>
                <a:rPr lang="en-US" altLang="ja-JP" sz="1800"/>
                <a:t> of EMU deal</a:t>
              </a:r>
              <a:endParaRPr lang="en-US" altLang="en-US" sz="1800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172200" y="1484314"/>
            <a:ext cx="3714750" cy="4262437"/>
            <a:chOff x="2928" y="935"/>
            <a:chExt cx="2340" cy="2685"/>
          </a:xfrm>
        </p:grpSpPr>
        <p:pic>
          <p:nvPicPr>
            <p:cNvPr id="40965" name="Picture 4" descr="Franc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392"/>
              <a:ext cx="1424" cy="1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6" name="Text Box 8"/>
            <p:cNvSpPr txBox="1">
              <a:spLocks noChangeArrowheads="1"/>
            </p:cNvSpPr>
            <p:nvPr/>
          </p:nvSpPr>
          <p:spPr bwMode="auto">
            <a:xfrm>
              <a:off x="2966" y="935"/>
              <a:ext cx="2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Lots of EMU opponents in France</a:t>
              </a:r>
            </a:p>
            <a:p>
              <a:pPr eaLnBrk="1" hangingPunct="1"/>
              <a:r>
                <a:rPr lang="en-US" altLang="en-US" sz="1800"/>
                <a:t>and elsewhere too…</a:t>
              </a:r>
            </a:p>
          </p:txBody>
        </p:sp>
        <p:sp>
          <p:nvSpPr>
            <p:cNvPr id="40967" name="Text Box 9"/>
            <p:cNvSpPr txBox="1">
              <a:spLocks noChangeArrowheads="1"/>
            </p:cNvSpPr>
            <p:nvPr/>
          </p:nvSpPr>
          <p:spPr bwMode="auto">
            <a:xfrm>
              <a:off x="2928" y="3216"/>
              <a:ext cx="23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Jacques Chirac, leader of Gaullists</a:t>
              </a:r>
            </a:p>
            <a:p>
              <a:pPr eaLnBrk="1" hangingPunct="1"/>
              <a:r>
                <a:rPr lang="en-US" altLang="en-US" sz="1800"/>
                <a:t>(French President 1995-2007)</a:t>
              </a:r>
            </a:p>
          </p:txBody>
        </p:sp>
      </p:grp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3352800" y="6019801"/>
            <a:ext cx="518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Plus most economists argue that it is a risky plan!</a:t>
            </a:r>
          </a:p>
        </p:txBody>
      </p:sp>
    </p:spTree>
    <p:extLst>
      <p:ext uri="{BB962C8B-B14F-4D97-AF65-F5344CB8AC3E}">
        <p14:creationId xmlns:p14="http://schemas.microsoft.com/office/powerpoint/2010/main" val="317888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BUT Euro actually happens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Not foregone conclusion!</a:t>
            </a:r>
          </a:p>
          <a:p>
            <a:pPr lvl="1"/>
            <a:r>
              <a:rPr lang="en-US" altLang="en-US" smtClean="0"/>
              <a:t>Many thought in 1991: no way will be implemented</a:t>
            </a:r>
          </a:p>
          <a:p>
            <a:r>
              <a:rPr lang="en-US" altLang="en-US" smtClean="0"/>
              <a:t>Difficulties of transition immense</a:t>
            </a:r>
          </a:p>
          <a:p>
            <a:pPr lvl="1"/>
            <a:r>
              <a:rPr lang="en-US" altLang="en-US" smtClean="0"/>
              <a:t>National convergence: </a:t>
            </a:r>
            <a:r>
              <a:rPr lang="ja-JP" altLang="en-US" smtClean="0"/>
              <a:t>“</a:t>
            </a:r>
            <a:r>
              <a:rPr lang="en-US" altLang="ja-JP" smtClean="0"/>
              <a:t>Maastricht criteria</a:t>
            </a:r>
            <a:r>
              <a:rPr lang="ja-JP" altLang="en-US" smtClean="0"/>
              <a:t>”</a:t>
            </a:r>
            <a:r>
              <a:rPr lang="en-US" altLang="ja-JP" smtClean="0"/>
              <a:t> say must cut national deficits to 3% GDP or less</a:t>
            </a:r>
          </a:p>
          <a:p>
            <a:pPr lvl="1"/>
            <a:r>
              <a:rPr lang="en-US" altLang="en-US" smtClean="0"/>
              <a:t>Must set up new European Central Bank, win confidence of markets</a:t>
            </a:r>
          </a:p>
          <a:p>
            <a:pPr lvl="1"/>
            <a:r>
              <a:rPr lang="en-US" altLang="en-US" smtClean="0"/>
              <a:t>Stick to this through changes in leadership…</a:t>
            </a:r>
          </a:p>
          <a:p>
            <a:pPr lvl="1"/>
            <a:r>
              <a:rPr lang="en-US" altLang="en-US" smtClean="0"/>
              <a:t>And rollout of Euro notes/coins (2002) is a major bureaucratic task that actually works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2022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it has staying power and influences government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Euro has remained a strong currency and weathered various storms</a:t>
            </a:r>
          </a:p>
          <a:p>
            <a:r>
              <a:rPr lang="en-US" dirty="0" smtClean="0"/>
              <a:t>Even the financial crisis of last five years has not led to its demise</a:t>
            </a:r>
          </a:p>
          <a:p>
            <a:r>
              <a:rPr lang="en-US" dirty="0" smtClean="0"/>
              <a:t>Germans (and others) have incurred financial (and political) costs they clearly would not have incurred in the absence of the 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7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then there’s </a:t>
            </a:r>
            <a:r>
              <a:rPr lang="en-US" smtClean="0"/>
              <a:t>Brexit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5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Brexit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Pressures for economic protectionism remain – same dynamics as Trump protection efforts</a:t>
            </a:r>
          </a:p>
          <a:p>
            <a:r>
              <a:rPr lang="en-US" dirty="0" smtClean="0"/>
              <a:t>Pressures of sovereignty and nationalism also remain</a:t>
            </a:r>
          </a:p>
          <a:p>
            <a:r>
              <a:rPr lang="en-US" dirty="0" smtClean="0"/>
              <a:t>Questions is whether this is:</a:t>
            </a:r>
          </a:p>
          <a:p>
            <a:pPr lvl="1"/>
            <a:r>
              <a:rPr lang="en-US" dirty="0" smtClean="0"/>
              <a:t>“28 </a:t>
            </a:r>
            <a:r>
              <a:rPr lang="en-US" dirty="0"/>
              <a:t>steps forward, 1 step </a:t>
            </a:r>
            <a:r>
              <a:rPr lang="en-US" dirty="0" smtClean="0"/>
              <a:t>back”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	OR</a:t>
            </a:r>
          </a:p>
          <a:p>
            <a:pPr lvl="1"/>
            <a:r>
              <a:rPr lang="en-US" dirty="0" smtClean="0"/>
              <a:t>“Step 1 in the great EU unraveling”</a:t>
            </a:r>
          </a:p>
          <a:p>
            <a:r>
              <a:rPr lang="en-US" dirty="0" smtClean="0"/>
              <a:t>What do you think? Two dynamics involved – which will win?</a:t>
            </a:r>
          </a:p>
        </p:txBody>
      </p:sp>
    </p:spTree>
    <p:extLst>
      <p:ext uri="{BB962C8B-B14F-4D97-AF65-F5344CB8AC3E}">
        <p14:creationId xmlns:p14="http://schemas.microsoft.com/office/powerpoint/2010/main" val="103135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566</TotalTime>
  <Words>2138</Words>
  <Application>Microsoft Office PowerPoint</Application>
  <PresentationFormat>Widescreen</PresentationFormat>
  <Paragraphs>273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Arial</vt:lpstr>
      <vt:lpstr>Calibri</vt:lpstr>
      <vt:lpstr>Constantia</vt:lpstr>
      <vt:lpstr>HGP明朝E</vt:lpstr>
      <vt:lpstr>Wingdings 2</vt:lpstr>
      <vt:lpstr>Flow</vt:lpstr>
      <vt:lpstr>Overview</vt:lpstr>
      <vt:lpstr>Takehome messages from readings</vt:lpstr>
      <vt:lpstr>The EU and Theories of IR</vt:lpstr>
      <vt:lpstr>Theory and the future of the EU?</vt:lpstr>
      <vt:lpstr>European Union from an institutionalist perspective</vt:lpstr>
      <vt:lpstr>The puzzle of the EU and explaining the EU</vt:lpstr>
      <vt:lpstr>Puzzles of the EU</vt:lpstr>
      <vt:lpstr>Basics and background </vt:lpstr>
      <vt:lpstr>The growth of EU member states over time</vt:lpstr>
      <vt:lpstr>Spillover:  functional and geographic</vt:lpstr>
      <vt:lpstr>Spillover:  processes and logics</vt:lpstr>
      <vt:lpstr>What IS the EU? </vt:lpstr>
      <vt:lpstr>An international organization?</vt:lpstr>
      <vt:lpstr>A state?</vt:lpstr>
      <vt:lpstr>Which does EU resemble more??</vt:lpstr>
      <vt:lpstr>But by far most state-like IO…</vt:lpstr>
      <vt:lpstr>Real Power</vt:lpstr>
      <vt:lpstr>Explaining increased European Union integration in 1980s and 90s</vt:lpstr>
      <vt:lpstr>Conditions for integration</vt:lpstr>
      <vt:lpstr>EEC Crisis and “eurosclerosis”: conditions have to be right</vt:lpstr>
      <vt:lpstr>Conditions for a possible European deal?</vt:lpstr>
      <vt:lpstr>Interests are not enough  to explain the Single European Act</vt:lpstr>
      <vt:lpstr>“Relaunch”: Even if conditions are right, you need leadership</vt:lpstr>
      <vt:lpstr>EU is free trade but a whole lot more some of which some don’t like</vt:lpstr>
      <vt:lpstr>Delors crafts a deal: Neoliberalism for supranationality</vt:lpstr>
      <vt:lpstr>Results on the ground</vt:lpstr>
      <vt:lpstr>And “spillover”?</vt:lpstr>
      <vt:lpstr>Explaining Economic and Monetary Union  (the Euro and beyond) </vt:lpstr>
      <vt:lpstr>German reunification  propels European integration</vt:lpstr>
      <vt:lpstr>New efforts to revise European Community with Economic and Monetary Union (EMU)</vt:lpstr>
      <vt:lpstr>Basics of the “monetary deal”</vt:lpstr>
      <vt:lpstr>“Monetary deal” continued</vt:lpstr>
      <vt:lpstr>Architects of Maastricht and EMU: Mitterrand and Kohl (plus Delors)</vt:lpstr>
      <vt:lpstr>Opponents of Maastricht and EMU</vt:lpstr>
      <vt:lpstr>BUT Euro actually happens</vt:lpstr>
      <vt:lpstr>And it has staying power and influences government actions</vt:lpstr>
      <vt:lpstr>And then there’s Brexit</vt:lpstr>
      <vt:lpstr>Brexit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 Mitchell</dc:creator>
  <cp:lastModifiedBy>Ronald Mitchell</cp:lastModifiedBy>
  <cp:revision>152</cp:revision>
  <dcterms:created xsi:type="dcterms:W3CDTF">2014-01-10T17:18:42Z</dcterms:created>
  <dcterms:modified xsi:type="dcterms:W3CDTF">2019-05-09T04:36:20Z</dcterms:modified>
</cp:coreProperties>
</file>