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32"/>
  </p:notesMasterIdLst>
  <p:sldIdLst>
    <p:sldId id="281" r:id="rId2"/>
    <p:sldId id="280" r:id="rId3"/>
    <p:sldId id="276" r:id="rId4"/>
    <p:sldId id="277" r:id="rId5"/>
    <p:sldId id="267" r:id="rId6"/>
    <p:sldId id="307" r:id="rId7"/>
    <p:sldId id="269" r:id="rId8"/>
    <p:sldId id="278" r:id="rId9"/>
    <p:sldId id="279" r:id="rId10"/>
    <p:sldId id="309" r:id="rId11"/>
    <p:sldId id="310" r:id="rId12"/>
    <p:sldId id="314" r:id="rId13"/>
    <p:sldId id="270" r:id="rId14"/>
    <p:sldId id="311" r:id="rId15"/>
    <p:sldId id="312" r:id="rId16"/>
    <p:sldId id="313" r:id="rId17"/>
    <p:sldId id="297" r:id="rId18"/>
    <p:sldId id="298" r:id="rId19"/>
    <p:sldId id="299" r:id="rId20"/>
    <p:sldId id="300" r:id="rId21"/>
    <p:sldId id="301" r:id="rId22"/>
    <p:sldId id="302" r:id="rId23"/>
    <p:sldId id="257" r:id="rId24"/>
    <p:sldId id="291" r:id="rId25"/>
    <p:sldId id="292" r:id="rId26"/>
    <p:sldId id="293" r:id="rId27"/>
    <p:sldId id="294" r:id="rId28"/>
    <p:sldId id="295" r:id="rId29"/>
    <p:sldId id="296" r:id="rId30"/>
    <p:sldId id="26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F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77" autoAdjust="0"/>
    <p:restoredTop sz="94660"/>
  </p:normalViewPr>
  <p:slideViewPr>
    <p:cSldViewPr>
      <p:cViewPr varScale="1">
        <p:scale>
          <a:sx n="71" d="100"/>
          <a:sy n="71" d="100"/>
        </p:scale>
        <p:origin x="636" y="6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F947E6-3168-4124-A686-BD1E9B40B9A4}" type="datetimeFigureOut">
              <a:rPr lang="en-US" smtClean="0"/>
              <a:t>5/11/2019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4898E-D264-4355-A11B-BAB4A98E752C}" type="slidenum">
              <a:rPr lang="en-US" smtClean="0"/>
              <a:t>‹#›</a:t>
            </a:fld>
            <a:endParaRPr lang="en-US"/>
          </a:p>
        </p:txBody>
      </p:sp>
    </p:spTree>
    <p:extLst>
      <p:ext uri="{BB962C8B-B14F-4D97-AF65-F5344CB8AC3E}">
        <p14:creationId xmlns:p14="http://schemas.microsoft.com/office/powerpoint/2010/main" val="422341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DFE47CFC-8414-496E-8963-666EBB5FDA50}" type="slidenum">
              <a:rPr lang="en-US"/>
              <a:pPr/>
              <a:t>17</a:t>
            </a:fld>
            <a:endParaRPr lang="en-US"/>
          </a:p>
        </p:txBody>
      </p:sp>
      <p:sp>
        <p:nvSpPr>
          <p:cNvPr id="1843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lnSpcReduction="100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C417D56-74A9-4CF3-A345-BD3FED4301D3}" type="slidenum">
              <a:rPr lang="en-US"/>
              <a:pPr/>
              <a:t>18</a:t>
            </a:fld>
            <a:endParaRPr lang="en-US"/>
          </a:p>
        </p:txBody>
      </p:sp>
      <p:sp>
        <p:nvSpPr>
          <p:cNvPr id="1945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lnSpcReduction="100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29D5959-B91E-44DC-AEBE-776D72E184F8}" type="slidenum">
              <a:rPr lang="en-US"/>
              <a:pPr/>
              <a:t>19</a:t>
            </a:fld>
            <a:endParaRPr lang="en-US"/>
          </a:p>
        </p:txBody>
      </p:sp>
      <p:sp>
        <p:nvSpPr>
          <p:cNvPr id="2048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lnSpcReduction="100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C33EF5C-3983-44E1-80D7-4C84D51AD078}" type="slidenum">
              <a:rPr lang="en-US"/>
              <a:pPr/>
              <a:t>20</a:t>
            </a:fld>
            <a:endParaRPr lang="en-US"/>
          </a:p>
        </p:txBody>
      </p:sp>
      <p:sp>
        <p:nvSpPr>
          <p:cNvPr id="2150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lnSpcReduction="100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17C97AA-18B0-4735-8CA7-5B492CF9E607}" type="slidenum">
              <a:rPr lang="en-US"/>
              <a:pPr/>
              <a:t>21</a:t>
            </a:fld>
            <a:endParaRPr lang="en-US"/>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noFill/>
          <a:ln w="9525" cmpd="sng"/>
        </p:spPr>
        <p:txBody>
          <a:bodyPr lIns="90915" tIns="45458" rIns="90915" bIns="45458">
            <a:normAutofit lnSpcReduction="100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4A40714-C4B2-46CF-9973-159AADB4E587}" type="slidenum">
              <a:rPr lang="en-US"/>
              <a:pPr/>
              <a:t>22</a:t>
            </a:fld>
            <a:endParaRPr lang="en-US"/>
          </a:p>
        </p:txBody>
      </p:sp>
      <p:sp>
        <p:nvSpPr>
          <p:cNvPr id="23555" name="Rectangle 2"/>
          <p:cNvSpPr>
            <a:spLocks noGrp="1" noRot="1" noChangeAspect="1" noChangeArrowheads="1" noTextEdit="1"/>
          </p:cNvSpPr>
          <p:nvPr>
            <p:ph type="sldImg"/>
          </p:nvPr>
        </p:nvSpPr>
        <p:spPr>
          <a:xfrm>
            <a:off x="381000" y="685800"/>
            <a:ext cx="6096000" cy="3429000"/>
          </a:xfrm>
          <a:ln/>
        </p:spPr>
      </p:sp>
      <p:sp>
        <p:nvSpPr>
          <p:cNvPr id="23556" name="Rectangle 3"/>
          <p:cNvSpPr>
            <a:spLocks noGrp="1" noChangeArrowheads="1"/>
          </p:cNvSpPr>
          <p:nvPr>
            <p:ph type="body" idx="1"/>
          </p:nvPr>
        </p:nvSpPr>
        <p:spPr>
          <a:noFill/>
          <a:ln w="9525" cmpd="sng"/>
        </p:spPr>
        <p:txBody>
          <a:bodyPr lIns="90915" tIns="45458" rIns="90915" bIns="45458">
            <a:normAutofit lnSpcReduction="100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2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34290" indent="0" algn="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A72A9420-7A81-4AD6-BC31-BED2480E76EA}" type="slidenum">
              <a:rPr lang="en-US" smtClean="0"/>
              <a:pPr>
                <a:defRPr/>
              </a:pPr>
              <a:t>‹#›</a:t>
            </a:fld>
            <a:endParaRPr lang="en-US"/>
          </a:p>
        </p:txBody>
      </p:sp>
    </p:spTree>
    <p:extLst>
      <p:ext uri="{BB962C8B-B14F-4D97-AF65-F5344CB8AC3E}">
        <p14:creationId xmlns:p14="http://schemas.microsoft.com/office/powerpoint/2010/main" val="25124118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0919FAF-AB20-4593-83A2-B8AA16EC1FBC}" type="slidenum">
              <a:rPr lang="en-US" smtClean="0"/>
              <a:pPr>
                <a:defRPr/>
              </a:pPr>
              <a:t>‹#›</a:t>
            </a:fld>
            <a:endParaRPr lang="en-US"/>
          </a:p>
        </p:txBody>
      </p:sp>
    </p:spTree>
    <p:extLst>
      <p:ext uri="{BB962C8B-B14F-4D97-AF65-F5344CB8AC3E}">
        <p14:creationId xmlns:p14="http://schemas.microsoft.com/office/powerpoint/2010/main" val="1464098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42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165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0A31DBA-BEA1-4E15-B75A-87EFC8BC4DDD}" type="slidenum">
              <a:rPr lang="en-US" smtClean="0"/>
              <a:pPr>
                <a:defRPr/>
              </a:pPr>
              <a:t>‹#›</a:t>
            </a:fld>
            <a:endParaRPr lang="en-US"/>
          </a:p>
        </p:txBody>
      </p:sp>
    </p:spTree>
    <p:extLst>
      <p:ext uri="{BB962C8B-B14F-4D97-AF65-F5344CB8AC3E}">
        <p14:creationId xmlns:p14="http://schemas.microsoft.com/office/powerpoint/2010/main" val="73750914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0BD8111-3762-484B-87A1-F658D26595FC}" type="slidenum">
              <a:rPr lang="en-US" smtClean="0"/>
              <a:pPr>
                <a:defRPr/>
              </a:pPr>
              <a:t>‹#›</a:t>
            </a:fld>
            <a:endParaRPr lang="en-US"/>
          </a:p>
        </p:txBody>
      </p:sp>
    </p:spTree>
    <p:extLst>
      <p:ext uri="{BB962C8B-B14F-4D97-AF65-F5344CB8AC3E}">
        <p14:creationId xmlns:p14="http://schemas.microsoft.com/office/powerpoint/2010/main" val="3676780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4" name="Text Placeholder 3"/>
          <p:cNvSpPr>
            <a:spLocks noGrp="1"/>
          </p:cNvSpPr>
          <p:nvPr>
            <p:ph type="body" sz="half" idx="3"/>
          </p:nvPr>
        </p:nvSpPr>
        <p:spPr>
          <a:xfrm>
            <a:off x="6193369" y="1859760"/>
            <a:ext cx="5389033" cy="654843"/>
          </a:xfrm>
        </p:spPr>
        <p:txBody>
          <a:bodyPr lIns="45720" tIns="0" rIns="45720" bIns="0" anchor="ct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9" y="2514600"/>
            <a:ext cx="5389033"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B591E1F-FC31-4C0C-BA79-ECA6F55EC7FF}" type="slidenum">
              <a:rPr lang="en-US" smtClean="0"/>
              <a:pPr>
                <a:defRPr/>
              </a:pPr>
              <a:t>‹#›</a:t>
            </a:fld>
            <a:endParaRPr lang="en-US"/>
          </a:p>
        </p:txBody>
      </p:sp>
    </p:spTree>
    <p:extLst>
      <p:ext uri="{BB962C8B-B14F-4D97-AF65-F5344CB8AC3E}">
        <p14:creationId xmlns:p14="http://schemas.microsoft.com/office/powerpoint/2010/main" val="262735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7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44B08D6-CB15-47D0-919A-99F6FA7096AD}" type="slidenum">
              <a:rPr lang="en-US" smtClean="0"/>
              <a:pPr>
                <a:defRPr/>
              </a:pPr>
              <a:t>‹#›</a:t>
            </a:fld>
            <a:endParaRPr lang="en-US"/>
          </a:p>
        </p:txBody>
      </p:sp>
    </p:spTree>
    <p:extLst>
      <p:ext uri="{BB962C8B-B14F-4D97-AF65-F5344CB8AC3E}">
        <p14:creationId xmlns:p14="http://schemas.microsoft.com/office/powerpoint/2010/main" val="1919621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3987501-98DA-4246-8C1B-2526B9DE51C4}" type="slidenum">
              <a:rPr lang="en-US" smtClean="0"/>
              <a:pPr>
                <a:defRPr/>
              </a:pPr>
              <a:t>‹#›</a:t>
            </a:fld>
            <a:endParaRPr lang="en-US"/>
          </a:p>
        </p:txBody>
      </p:sp>
    </p:spTree>
    <p:extLst>
      <p:ext uri="{BB962C8B-B14F-4D97-AF65-F5344CB8AC3E}">
        <p14:creationId xmlns:p14="http://schemas.microsoft.com/office/powerpoint/2010/main" val="1534674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19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050"/>
            </a:lvl1pPr>
            <a:lvl2pPr indent="0" algn="l">
              <a:buNone/>
              <a:defRPr sz="900"/>
            </a:lvl2pPr>
            <a:lvl3pPr indent="0" algn="l">
              <a:buNone/>
              <a:defRPr sz="750"/>
            </a:lvl3pPr>
            <a:lvl4pPr indent="0" algn="l">
              <a:buNone/>
              <a:defRPr sz="675"/>
            </a:lvl4pPr>
            <a:lvl5pPr indent="0" algn="l">
              <a:buNone/>
              <a:defRPr sz="675"/>
            </a:lvl5pPr>
          </a:lstStyle>
          <a:p>
            <a:pPr lvl="0" eaLnBrk="1" latinLnBrk="0" hangingPunct="1"/>
            <a:r>
              <a:rPr kumimoji="0" lang="en-US" smtClean="0"/>
              <a:t>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100"/>
            </a:lvl1pPr>
            <a:lvl2pPr>
              <a:defRPr sz="1950"/>
            </a:lvl2pPr>
            <a:lvl3pPr>
              <a:defRPr sz="1800"/>
            </a:lvl3pPr>
            <a:lvl4pPr>
              <a:defRPr sz="150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234F855-7E5B-475F-9D9C-B89C56C8B731}" type="slidenum">
              <a:rPr lang="en-US" smtClean="0"/>
              <a:pPr>
                <a:defRPr/>
              </a:pPr>
              <a:t>‹#›</a:t>
            </a:fld>
            <a:endParaRPr lang="en-US"/>
          </a:p>
        </p:txBody>
      </p:sp>
    </p:spTree>
    <p:extLst>
      <p:ext uri="{BB962C8B-B14F-4D97-AF65-F5344CB8AC3E}">
        <p14:creationId xmlns:p14="http://schemas.microsoft.com/office/powerpoint/2010/main" val="3006553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2" name="Title 1"/>
          <p:cNvSpPr>
            <a:spLocks noGrp="1"/>
          </p:cNvSpPr>
          <p:nvPr>
            <p:ph type="title"/>
          </p:nvPr>
        </p:nvSpPr>
        <p:spPr>
          <a:xfrm>
            <a:off x="812800" y="1176999"/>
            <a:ext cx="2950464" cy="1582621"/>
          </a:xfrm>
        </p:spPr>
        <p:txBody>
          <a:bodyPr vert="horz" lIns="45720" tIns="45720" rIns="45720" bIns="45720" anchor="b"/>
          <a:lstStyle>
            <a:lvl1pPr algn="l">
              <a:buNone/>
              <a:defRPr sz="15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188"/>
              </a:spcBef>
              <a:buFontTx/>
              <a:buNone/>
              <a:defRPr sz="975"/>
            </a:lvl1pPr>
            <a:lvl2pPr>
              <a:defRPr sz="900"/>
            </a:lvl2pPr>
            <a:lvl3pPr>
              <a:defRPr sz="750"/>
            </a:lvl3pPr>
            <a:lvl4pPr>
              <a:defRPr sz="675"/>
            </a:lvl4pPr>
            <a:lvl5pPr>
              <a:defRPr sz="675"/>
            </a:lvl5pPr>
          </a:lstStyle>
          <a:p>
            <a:pPr lvl="0" eaLnBrk="1" latinLnBrk="0" hangingPunct="1"/>
            <a:r>
              <a:rPr kumimoji="0"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10769600" y="6356353"/>
            <a:ext cx="812800" cy="365125"/>
          </a:xfrm>
        </p:spPr>
        <p:txBody>
          <a:bodyPr/>
          <a:lstStyle/>
          <a:p>
            <a:pPr>
              <a:defRPr/>
            </a:pPr>
            <a:fld id="{C3561982-89A6-4352-B3F3-3688A5D70A7E}" type="slidenum">
              <a:rPr lang="en-US" smtClean="0"/>
              <a:pPr>
                <a:defRPr/>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24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11" name="Freeform 10"/>
          <p:cNvSpPr>
            <a:spLocks/>
          </p:cNvSpPr>
          <p:nvPr/>
        </p:nvSpPr>
        <p:spPr bwMode="auto">
          <a:xfrm flipV="1">
            <a:off x="5842000" y="6219828"/>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Tree>
    <p:extLst>
      <p:ext uri="{BB962C8B-B14F-4D97-AF65-F5344CB8AC3E}">
        <p14:creationId xmlns:p14="http://schemas.microsoft.com/office/powerpoint/2010/main" val="1991033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412B1-4376-4199-85F5-DD4B623BE83B}" type="slidenum">
              <a:rPr lang="en-US" smtClean="0"/>
              <a:pPr>
                <a:defRPr/>
              </a:pPr>
              <a:t>‹#›</a:t>
            </a:fld>
            <a:endParaRPr lang="en-US"/>
          </a:p>
        </p:txBody>
      </p:sp>
    </p:spTree>
    <p:extLst>
      <p:ext uri="{BB962C8B-B14F-4D97-AF65-F5344CB8AC3E}">
        <p14:creationId xmlns:p14="http://schemas.microsoft.com/office/powerpoint/2010/main" val="3193294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4BE593C-3428-48C5-B210-0ED61B72D261}" type="slidenum">
              <a:rPr lang="en-US" smtClean="0"/>
              <a:pPr>
                <a:defRPr/>
              </a:pPr>
              <a:t>‹#›</a:t>
            </a:fld>
            <a:endParaRPr lang="en-US"/>
          </a:p>
        </p:txBody>
      </p:sp>
    </p:spTree>
    <p:extLst>
      <p:ext uri="{BB962C8B-B14F-4D97-AF65-F5344CB8AC3E}">
        <p14:creationId xmlns:p14="http://schemas.microsoft.com/office/powerpoint/2010/main" val="1626960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14ECB11-0A9B-45C6-A3ED-50045D611C38}" type="slidenum">
              <a:rPr lang="en-US" smtClean="0"/>
              <a:pPr>
                <a:defRPr/>
              </a:pPr>
              <a:t>‹#›</a:t>
            </a:fld>
            <a:endParaRPr lang="en-US"/>
          </a:p>
        </p:txBody>
      </p:sp>
    </p:spTree>
    <p:extLst>
      <p:ext uri="{BB962C8B-B14F-4D97-AF65-F5344CB8AC3E}">
        <p14:creationId xmlns:p14="http://schemas.microsoft.com/office/powerpoint/2010/main" val="565473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152400"/>
            <a:ext cx="11785600" cy="1371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06400" y="1524000"/>
            <a:ext cx="11379200" cy="5181600"/>
          </a:xfrm>
        </p:spPr>
        <p:txBody>
          <a:bodyPr/>
          <a:lstStyle/>
          <a:p>
            <a:pPr lvl="0"/>
            <a:endParaRPr lang="en-US" noProof="0" smtClean="0"/>
          </a:p>
        </p:txBody>
      </p:sp>
    </p:spTree>
    <p:extLst>
      <p:ext uri="{BB962C8B-B14F-4D97-AF65-F5344CB8AC3E}">
        <p14:creationId xmlns:p14="http://schemas.microsoft.com/office/powerpoint/2010/main" val="2168343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3"/>
            <a:ext cx="28448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3556000" y="6356353"/>
            <a:ext cx="44704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10566400" y="6356353"/>
            <a:ext cx="1016000" cy="365125"/>
          </a:xfrm>
          <a:prstGeom prst="rect">
            <a:avLst/>
          </a:prstGeom>
        </p:spPr>
        <p:txBody>
          <a:bodyPr vert="horz" lIns="0" tIns="0" rIns="0" bIns="0" anchor="b"/>
          <a:lstStyle>
            <a:lvl1pPr algn="r" eaLnBrk="1" latinLnBrk="0" hangingPunct="1">
              <a:defRPr kumimoji="0" sz="1800">
                <a:solidFill>
                  <a:schemeClr val="tx2">
                    <a:shade val="90000"/>
                  </a:schemeClr>
                </a:solidFill>
              </a:defRPr>
            </a:lvl1pPr>
          </a:lstStyle>
          <a:p>
            <a:pPr>
              <a:defRPr/>
            </a:pPr>
            <a:fld id="{A14ECB11-0A9B-45C6-A3ED-50045D611C38}" type="slidenum">
              <a:rPr lang="en-US" smtClean="0"/>
              <a:pPr>
                <a:defRPr/>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grpSp>
    </p:spTree>
    <p:extLst>
      <p:ext uri="{BB962C8B-B14F-4D97-AF65-F5344CB8AC3E}">
        <p14:creationId xmlns:p14="http://schemas.microsoft.com/office/powerpoint/2010/main" val="221267418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rtl="0" eaLnBrk="1" latinLnBrk="0" hangingPunct="1">
        <a:spcBef>
          <a:spcPct val="0"/>
        </a:spcBef>
        <a:buNone/>
        <a:defRPr kumimoji="0" sz="3750" b="0" kern="1200">
          <a:ln>
            <a:noFill/>
          </a:ln>
          <a:solidFill>
            <a:schemeClr val="tx2"/>
          </a:solidFill>
          <a:effectLst/>
          <a:latin typeface="+mj-lt"/>
          <a:ea typeface="+mj-ea"/>
          <a:cs typeface="+mj-cs"/>
        </a:defRPr>
      </a:lvl1pPr>
    </p:titleStyle>
    <p:bodyStyle>
      <a:lvl1pPr marL="205740" indent="-205740" algn="l" rtl="0" eaLnBrk="1" latinLnBrk="0" hangingPunct="1">
        <a:spcBef>
          <a:spcPct val="20000"/>
        </a:spcBef>
        <a:buClr>
          <a:schemeClr val="accent3"/>
        </a:buClr>
        <a:buSzPct val="95000"/>
        <a:buFont typeface="Wingdings 2"/>
        <a:buChar char=""/>
        <a:defRPr kumimoji="0" sz="1950" kern="1200">
          <a:solidFill>
            <a:schemeClr val="tx1"/>
          </a:solidFill>
          <a:latin typeface="+mn-lt"/>
          <a:ea typeface="+mn-ea"/>
          <a:cs typeface="+mn-cs"/>
        </a:defRPr>
      </a:lvl1pPr>
      <a:lvl2pPr marL="480060" indent="-185166" algn="l" rtl="0" eaLnBrk="1" latinLnBrk="0" hangingPunct="1">
        <a:spcBef>
          <a:spcPct val="20000"/>
        </a:spcBef>
        <a:buClr>
          <a:schemeClr val="accent1"/>
        </a:buClr>
        <a:buSzPct val="85000"/>
        <a:buFont typeface="Wingdings 2"/>
        <a:buChar char=""/>
        <a:defRPr kumimoji="0" sz="1800" kern="1200">
          <a:solidFill>
            <a:schemeClr val="tx1"/>
          </a:solidFill>
          <a:latin typeface="+mn-lt"/>
          <a:ea typeface="+mn-ea"/>
          <a:cs typeface="+mn-cs"/>
        </a:defRPr>
      </a:lvl2pPr>
      <a:lvl3pPr marL="685800" indent="-185166" algn="l" rtl="0" eaLnBrk="1" latinLnBrk="0" hangingPunct="1">
        <a:spcBef>
          <a:spcPct val="20000"/>
        </a:spcBef>
        <a:buClr>
          <a:schemeClr val="accent2"/>
        </a:buClr>
        <a:buSzPct val="70000"/>
        <a:buFont typeface="Wingdings 2"/>
        <a:buChar char=""/>
        <a:defRPr kumimoji="0" sz="1575" kern="1200">
          <a:solidFill>
            <a:schemeClr val="tx1"/>
          </a:solidFill>
          <a:latin typeface="+mn-lt"/>
          <a:ea typeface="+mn-ea"/>
          <a:cs typeface="+mn-cs"/>
        </a:defRPr>
      </a:lvl3pPr>
      <a:lvl4pPr marL="891540" indent="-157734" algn="l" rtl="0" eaLnBrk="1" latinLnBrk="0" hangingPunct="1">
        <a:spcBef>
          <a:spcPct val="20000"/>
        </a:spcBef>
        <a:buClr>
          <a:schemeClr val="accent3"/>
        </a:buClr>
        <a:buSzPct val="65000"/>
        <a:buFont typeface="Wingdings 2"/>
        <a:buChar char=""/>
        <a:defRPr kumimoji="0" sz="1500" kern="1200">
          <a:solidFill>
            <a:schemeClr val="tx1"/>
          </a:solidFill>
          <a:latin typeface="+mn-lt"/>
          <a:ea typeface="+mn-ea"/>
          <a:cs typeface="+mn-cs"/>
        </a:defRPr>
      </a:lvl4pPr>
      <a:lvl5pPr marL="1097280" indent="-157734" algn="l" rtl="0" eaLnBrk="1" latinLnBrk="0" hangingPunct="1">
        <a:spcBef>
          <a:spcPct val="20000"/>
        </a:spcBef>
        <a:buClr>
          <a:schemeClr val="accent4"/>
        </a:buClr>
        <a:buSzPct val="65000"/>
        <a:buFont typeface="Wingdings 2"/>
        <a:buChar char=""/>
        <a:defRPr kumimoji="0"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ZWXyFe8_oE0" TargetMode="External"/><Relationship Id="rId2" Type="http://schemas.openxmlformats.org/officeDocument/2006/relationships/hyperlink" Target="https://www.youtube.com/watch?v=VSdxqIBfEA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en.wikipedia.org/wiki/List_of_countries_by_male_to_female_income_ratio"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4.em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4.emf"/><Relationship Id="rId4" Type="http://schemas.openxmlformats.org/officeDocument/2006/relationships/oleObject" Target="../embeddings/oleObject6.bin"/></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Outline</a:t>
            </a:r>
            <a:endParaRPr lang="en-US" dirty="0"/>
          </a:p>
        </p:txBody>
      </p:sp>
      <p:sp>
        <p:nvSpPr>
          <p:cNvPr id="3" name="Content Placeholder 2"/>
          <p:cNvSpPr>
            <a:spLocks noGrp="1"/>
          </p:cNvSpPr>
          <p:nvPr>
            <p:ph idx="1"/>
          </p:nvPr>
        </p:nvSpPr>
        <p:spPr/>
        <p:txBody>
          <a:bodyPr/>
          <a:lstStyle/>
          <a:p>
            <a:r>
              <a:rPr lang="en-US" smtClean="0"/>
              <a:t>“International institutions” readings takehomes</a:t>
            </a:r>
          </a:p>
          <a:p>
            <a:r>
              <a:rPr lang="en-US" smtClean="0"/>
              <a:t>International Institutions/Regimes</a:t>
            </a:r>
          </a:p>
          <a:p>
            <a:pPr lvl="1"/>
            <a:r>
              <a:rPr lang="en-US" smtClean="0"/>
              <a:t>What they are</a:t>
            </a:r>
          </a:p>
          <a:p>
            <a:pPr lvl="1"/>
            <a:r>
              <a:rPr lang="en-US" smtClean="0"/>
              <a:t>Two competing views of their influence</a:t>
            </a:r>
          </a:p>
          <a:p>
            <a:pPr lvl="1"/>
            <a:r>
              <a:rPr lang="en-US" smtClean="0"/>
              <a:t>Types of problems they resolve</a:t>
            </a:r>
          </a:p>
          <a:p>
            <a:pPr lvl="1"/>
            <a:r>
              <a:rPr lang="en-US" smtClean="0"/>
              <a:t>Evaluating their effectiveness</a:t>
            </a:r>
          </a:p>
          <a:p>
            <a:pPr lvl="1"/>
            <a:r>
              <a:rPr lang="en-US" smtClean="0"/>
              <a:t>Strategies for influencing state behavior</a:t>
            </a:r>
          </a:p>
          <a:p>
            <a:pPr lvl="1"/>
            <a:endParaRPr lang="en-US" smtClean="0"/>
          </a:p>
          <a:p>
            <a:endParaRPr lang="en-US" dirty="0"/>
          </a:p>
        </p:txBody>
      </p:sp>
    </p:spTree>
    <p:extLst>
      <p:ext uri="{BB962C8B-B14F-4D97-AF65-F5344CB8AC3E}">
        <p14:creationId xmlns:p14="http://schemas.microsoft.com/office/powerpoint/2010/main" val="2865366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Readings: Takehome Messages</a:t>
            </a:r>
            <a:endParaRPr lang="en-US" dirty="0"/>
          </a:p>
        </p:txBody>
      </p:sp>
      <p:sp>
        <p:nvSpPr>
          <p:cNvPr id="3" name="Content Placeholder 2"/>
          <p:cNvSpPr>
            <a:spLocks noGrp="1"/>
          </p:cNvSpPr>
          <p:nvPr>
            <p:ph idx="1"/>
          </p:nvPr>
        </p:nvSpPr>
        <p:spPr/>
        <p:txBody>
          <a:bodyPr/>
          <a:lstStyle/>
          <a:p>
            <a:r>
              <a:rPr lang="en-US" smtClean="0"/>
              <a:t>Young &amp; Osherenko, “Theories of regime formation”</a:t>
            </a:r>
          </a:p>
          <a:p>
            <a:pPr lvl="1"/>
            <a:r>
              <a:rPr lang="en-US" smtClean="0"/>
              <a:t>Example of research in social sciences</a:t>
            </a:r>
          </a:p>
          <a:p>
            <a:pPr lvl="1"/>
            <a:r>
              <a:rPr lang="en-US" smtClean="0"/>
              <a:t>Three types of hypotheses: power-based; interest-based; knowledge-based</a:t>
            </a:r>
          </a:p>
          <a:p>
            <a:r>
              <a:rPr lang="en-US" smtClean="0"/>
              <a:t>Mearsheimer, “False promise of int’l institutions”</a:t>
            </a:r>
          </a:p>
          <a:p>
            <a:pPr lvl="1"/>
            <a:r>
              <a:rPr lang="en-US" smtClean="0"/>
              <a:t>States always concerned about relative gains; evidence doesn’t support institutional claims</a:t>
            </a:r>
          </a:p>
          <a:p>
            <a:pPr lvl="1"/>
            <a:r>
              <a:rPr lang="en-US" smtClean="0"/>
              <a:t>Rejecting BoP makes war more likely</a:t>
            </a:r>
          </a:p>
          <a:p>
            <a:pPr lvl="1"/>
            <a:r>
              <a:rPr lang="en-US" smtClean="0"/>
              <a:t>Compare Mearsheimer today to Grieco on Thursday – both are realists but responses to institutions are quite different</a:t>
            </a:r>
            <a:endParaRPr lang="en-US" dirty="0"/>
          </a:p>
        </p:txBody>
      </p:sp>
    </p:spTree>
    <p:extLst>
      <p:ext uri="{BB962C8B-B14F-4D97-AF65-F5344CB8AC3E}">
        <p14:creationId xmlns:p14="http://schemas.microsoft.com/office/powerpoint/2010/main" val="768243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International Institutions</a:t>
            </a:r>
            <a:endParaRPr lang="en-US" dirty="0"/>
          </a:p>
        </p:txBody>
      </p:sp>
      <p:sp>
        <p:nvSpPr>
          <p:cNvPr id="3" name="Content Placeholder 2"/>
          <p:cNvSpPr>
            <a:spLocks noGrp="1"/>
          </p:cNvSpPr>
          <p:nvPr>
            <p:ph idx="1"/>
          </p:nvPr>
        </p:nvSpPr>
        <p:spPr/>
        <p:txBody>
          <a:bodyPr/>
          <a:lstStyle/>
          <a:p>
            <a:r>
              <a:rPr lang="en-US" smtClean="0"/>
              <a:t>Institutions and Regimes (synonyms)</a:t>
            </a:r>
          </a:p>
          <a:p>
            <a:pPr lvl="1"/>
            <a:r>
              <a:rPr lang="en-US" smtClean="0"/>
              <a:t>"Norms, procedures, rules agreed to … to regulate an issue area" (Haas 1980, 397).</a:t>
            </a:r>
          </a:p>
          <a:p>
            <a:pPr lvl="1"/>
            <a:r>
              <a:rPr lang="en-US" smtClean="0"/>
              <a:t>Cooperative effort by states to overcome collective action problems</a:t>
            </a:r>
          </a:p>
          <a:p>
            <a:r>
              <a:rPr lang="en-US" smtClean="0"/>
              <a:t>International example: human rights</a:t>
            </a:r>
            <a:endParaRPr lang="en-US" dirty="0" smtClean="0"/>
          </a:p>
        </p:txBody>
      </p:sp>
    </p:spTree>
    <p:extLst>
      <p:ext uri="{BB962C8B-B14F-4D97-AF65-F5344CB8AC3E}">
        <p14:creationId xmlns:p14="http://schemas.microsoft.com/office/powerpoint/2010/main" val="1320345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International Institutions </a:t>
            </a:r>
            <a:endParaRPr lang="en-US" dirty="0"/>
          </a:p>
        </p:txBody>
      </p:sp>
      <p:sp>
        <p:nvSpPr>
          <p:cNvPr id="3" name="Content Placeholder 2"/>
          <p:cNvSpPr>
            <a:spLocks noGrp="1"/>
          </p:cNvSpPr>
          <p:nvPr>
            <p:ph idx="1"/>
          </p:nvPr>
        </p:nvSpPr>
        <p:spPr/>
        <p:txBody>
          <a:bodyPr/>
          <a:lstStyle/>
          <a:p>
            <a:r>
              <a:rPr lang="en-US" smtClean="0"/>
              <a:t>International institutions are more than just the rules (just like democracy is more than just the Constitution)</a:t>
            </a:r>
          </a:p>
          <a:p>
            <a:pPr lvl="1"/>
            <a:r>
              <a:rPr lang="en-US" smtClean="0"/>
              <a:t>Written rules are PART of it, but only part</a:t>
            </a:r>
          </a:p>
          <a:p>
            <a:pPr lvl="1"/>
            <a:r>
              <a:rPr lang="en-US" smtClean="0"/>
              <a:t>General norms</a:t>
            </a:r>
          </a:p>
          <a:p>
            <a:pPr lvl="1"/>
            <a:r>
              <a:rPr lang="en-US" smtClean="0"/>
              <a:t>Actors involved</a:t>
            </a:r>
          </a:p>
          <a:p>
            <a:pPr lvl="1"/>
            <a:r>
              <a:rPr lang="en-US" smtClean="0"/>
              <a:t>Processes</a:t>
            </a:r>
          </a:p>
          <a:p>
            <a:pPr lvl="1"/>
            <a:r>
              <a:rPr lang="en-US" smtClean="0"/>
              <a:t>Expectations</a:t>
            </a:r>
            <a:endParaRPr lang="en-US" dirty="0"/>
          </a:p>
        </p:txBody>
      </p:sp>
    </p:spTree>
    <p:extLst>
      <p:ext uri="{BB962C8B-B14F-4D97-AF65-F5344CB8AC3E}">
        <p14:creationId xmlns:p14="http://schemas.microsoft.com/office/powerpoint/2010/main" val="1000587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Which is the REALIST View of Influence of Int’l Institutions</a:t>
            </a:r>
            <a:endParaRPr lang="en-US" dirty="0"/>
          </a:p>
        </p:txBody>
      </p:sp>
      <p:sp>
        <p:nvSpPr>
          <p:cNvPr id="3" name="Content Placeholder 2"/>
          <p:cNvSpPr>
            <a:spLocks noGrp="1"/>
          </p:cNvSpPr>
          <p:nvPr>
            <p:ph idx="1"/>
          </p:nvPr>
        </p:nvSpPr>
        <p:spPr>
          <a:xfrm>
            <a:off x="1981200" y="1600201"/>
            <a:ext cx="8686800" cy="4525963"/>
          </a:xfrm>
        </p:spPr>
        <p:txBody>
          <a:bodyPr>
            <a:normAutofit/>
          </a:bodyPr>
          <a:lstStyle/>
          <a:p>
            <a:pPr marL="0" indent="0">
              <a:buNone/>
            </a:pPr>
            <a:endParaRPr lang="en-US" sz="2400" smtClean="0"/>
          </a:p>
          <a:p>
            <a:pPr marL="0" indent="0">
              <a:buNone/>
            </a:pPr>
            <a:endParaRPr lang="en-US" sz="2400" smtClean="0"/>
          </a:p>
          <a:p>
            <a:pPr marL="0" indent="0">
              <a:buNone/>
            </a:pPr>
            <a:r>
              <a:rPr lang="en-US" sz="4800" smtClean="0"/>
              <a:t>A</a:t>
            </a:r>
          </a:p>
          <a:p>
            <a:endParaRPr lang="en-US" smtClean="0"/>
          </a:p>
          <a:p>
            <a:r>
              <a:rPr lang="en-US" sz="4200" smtClean="0"/>
              <a:t>-----------------------------------------</a:t>
            </a:r>
            <a:endParaRPr lang="en-US" smtClean="0"/>
          </a:p>
          <a:p>
            <a:pPr marL="0" indent="0">
              <a:buNone/>
            </a:pPr>
            <a:r>
              <a:rPr lang="en-US" sz="4800" smtClean="0"/>
              <a:t>B</a:t>
            </a:r>
            <a:endParaRPr lang="en-US" sz="4800" dirty="0"/>
          </a:p>
        </p:txBody>
      </p:sp>
      <p:cxnSp>
        <p:nvCxnSpPr>
          <p:cNvPr id="20" name="Straight Arrow Connector 19"/>
          <p:cNvCxnSpPr>
            <a:stCxn id="23" idx="3"/>
            <a:endCxn id="24" idx="1"/>
          </p:cNvCxnSpPr>
          <p:nvPr/>
        </p:nvCxnSpPr>
        <p:spPr>
          <a:xfrm>
            <a:off x="4103512" y="2874497"/>
            <a:ext cx="2503308" cy="8382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23" idx="3"/>
            <a:endCxn id="25" idx="1"/>
          </p:cNvCxnSpPr>
          <p:nvPr/>
        </p:nvCxnSpPr>
        <p:spPr>
          <a:xfrm flipV="1">
            <a:off x="4103512" y="2456767"/>
            <a:ext cx="2460976" cy="417731"/>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4" idx="0"/>
            <a:endCxn id="25" idx="2"/>
          </p:cNvCxnSpPr>
          <p:nvPr/>
        </p:nvCxnSpPr>
        <p:spPr>
          <a:xfrm flipV="1">
            <a:off x="7570610" y="2779931"/>
            <a:ext cx="16934" cy="6096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67000" y="2551332"/>
            <a:ext cx="1436512" cy="646331"/>
          </a:xfrm>
          <a:prstGeom prst="rect">
            <a:avLst/>
          </a:prstGeom>
          <a:noFill/>
          <a:ln w="25400">
            <a:solidFill>
              <a:srgbClr val="002060"/>
            </a:solidFill>
          </a:ln>
        </p:spPr>
        <p:txBody>
          <a:bodyPr wrap="square" rtlCol="0">
            <a:spAutoFit/>
          </a:bodyPr>
          <a:lstStyle/>
          <a:p>
            <a:pPr algn="ctr"/>
            <a:r>
              <a:rPr lang="en-US" b="1" dirty="0"/>
              <a:t>Power and Interests</a:t>
            </a:r>
          </a:p>
        </p:txBody>
      </p:sp>
      <p:sp>
        <p:nvSpPr>
          <p:cNvPr id="24" name="TextBox 23"/>
          <p:cNvSpPr txBox="1"/>
          <p:nvPr/>
        </p:nvSpPr>
        <p:spPr>
          <a:xfrm>
            <a:off x="6606821" y="3389532"/>
            <a:ext cx="1927579" cy="646331"/>
          </a:xfrm>
          <a:prstGeom prst="rect">
            <a:avLst/>
          </a:prstGeom>
          <a:noFill/>
          <a:ln w="25400">
            <a:solidFill>
              <a:schemeClr val="tx1"/>
            </a:solidFill>
          </a:ln>
        </p:spPr>
        <p:txBody>
          <a:bodyPr wrap="square" rtlCol="0">
            <a:spAutoFit/>
          </a:bodyPr>
          <a:lstStyle/>
          <a:p>
            <a:pPr algn="ctr"/>
            <a:r>
              <a:rPr lang="en-US" b="1" dirty="0"/>
              <a:t>International Institutions</a:t>
            </a:r>
          </a:p>
        </p:txBody>
      </p:sp>
      <p:sp>
        <p:nvSpPr>
          <p:cNvPr id="25" name="TextBox 24"/>
          <p:cNvSpPr txBox="1"/>
          <p:nvPr/>
        </p:nvSpPr>
        <p:spPr>
          <a:xfrm>
            <a:off x="6564488" y="2133601"/>
            <a:ext cx="2046112" cy="646331"/>
          </a:xfrm>
          <a:prstGeom prst="rect">
            <a:avLst/>
          </a:prstGeom>
          <a:noFill/>
          <a:ln w="25400">
            <a:solidFill>
              <a:schemeClr val="tx1"/>
            </a:solidFill>
          </a:ln>
        </p:spPr>
        <p:txBody>
          <a:bodyPr wrap="square" rtlCol="0">
            <a:spAutoFit/>
          </a:bodyPr>
          <a:lstStyle/>
          <a:p>
            <a:pPr algn="ctr"/>
            <a:r>
              <a:rPr lang="en-US" b="1" dirty="0"/>
              <a:t>Behavior and Outcomes</a:t>
            </a:r>
          </a:p>
        </p:txBody>
      </p:sp>
      <p:grpSp>
        <p:nvGrpSpPr>
          <p:cNvPr id="26" name="Group 25"/>
          <p:cNvGrpSpPr/>
          <p:nvPr/>
        </p:nvGrpSpPr>
        <p:grpSpPr>
          <a:xfrm>
            <a:off x="7342009" y="2895600"/>
            <a:ext cx="457200" cy="457200"/>
            <a:chOff x="5638800" y="2873022"/>
            <a:chExt cx="457200" cy="457200"/>
          </a:xfrm>
        </p:grpSpPr>
        <p:sp>
          <p:nvSpPr>
            <p:cNvPr id="27" name="Oval 26"/>
            <p:cNvSpPr/>
            <p:nvPr/>
          </p:nvSpPr>
          <p:spPr>
            <a:xfrm>
              <a:off x="5638800" y="2873022"/>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5683956" y="2983089"/>
              <a:ext cx="381000" cy="2286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9" name="Straight Arrow Connector 28"/>
          <p:cNvCxnSpPr>
            <a:stCxn id="33" idx="3"/>
            <a:endCxn id="35" idx="1"/>
          </p:cNvCxnSpPr>
          <p:nvPr/>
        </p:nvCxnSpPr>
        <p:spPr>
          <a:xfrm>
            <a:off x="4103512" y="5315635"/>
            <a:ext cx="2503308" cy="8382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33" idx="3"/>
            <a:endCxn id="36" idx="1"/>
          </p:cNvCxnSpPr>
          <p:nvPr/>
        </p:nvCxnSpPr>
        <p:spPr>
          <a:xfrm flipV="1">
            <a:off x="4103512" y="4897905"/>
            <a:ext cx="2460976" cy="417731"/>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35" idx="0"/>
            <a:endCxn id="36" idx="2"/>
          </p:cNvCxnSpPr>
          <p:nvPr/>
        </p:nvCxnSpPr>
        <p:spPr>
          <a:xfrm flipV="1">
            <a:off x="7570610" y="5221069"/>
            <a:ext cx="16934" cy="6096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667000" y="4992470"/>
            <a:ext cx="1436512" cy="646331"/>
          </a:xfrm>
          <a:prstGeom prst="rect">
            <a:avLst/>
          </a:prstGeom>
          <a:noFill/>
          <a:ln w="25400">
            <a:solidFill>
              <a:srgbClr val="002060"/>
            </a:solidFill>
          </a:ln>
        </p:spPr>
        <p:txBody>
          <a:bodyPr wrap="square" rtlCol="0">
            <a:spAutoFit/>
          </a:bodyPr>
          <a:lstStyle/>
          <a:p>
            <a:pPr algn="ctr"/>
            <a:r>
              <a:rPr lang="en-US" b="1" dirty="0"/>
              <a:t>Power and Interests</a:t>
            </a:r>
          </a:p>
        </p:txBody>
      </p:sp>
      <p:sp>
        <p:nvSpPr>
          <p:cNvPr id="35" name="TextBox 34"/>
          <p:cNvSpPr txBox="1"/>
          <p:nvPr/>
        </p:nvSpPr>
        <p:spPr>
          <a:xfrm>
            <a:off x="6606821" y="5830670"/>
            <a:ext cx="1927579" cy="646331"/>
          </a:xfrm>
          <a:prstGeom prst="rect">
            <a:avLst/>
          </a:prstGeom>
          <a:noFill/>
          <a:ln w="25400">
            <a:solidFill>
              <a:schemeClr val="tx1"/>
            </a:solidFill>
          </a:ln>
        </p:spPr>
        <p:txBody>
          <a:bodyPr wrap="square" rtlCol="0">
            <a:spAutoFit/>
          </a:bodyPr>
          <a:lstStyle/>
          <a:p>
            <a:pPr algn="ctr"/>
            <a:r>
              <a:rPr lang="en-US" b="1" dirty="0"/>
              <a:t>International Institutions</a:t>
            </a:r>
          </a:p>
        </p:txBody>
      </p:sp>
      <p:sp>
        <p:nvSpPr>
          <p:cNvPr id="36" name="TextBox 35"/>
          <p:cNvSpPr txBox="1"/>
          <p:nvPr/>
        </p:nvSpPr>
        <p:spPr>
          <a:xfrm>
            <a:off x="6564488" y="4574739"/>
            <a:ext cx="2046112" cy="646331"/>
          </a:xfrm>
          <a:prstGeom prst="rect">
            <a:avLst/>
          </a:prstGeom>
          <a:noFill/>
          <a:ln w="25400">
            <a:solidFill>
              <a:schemeClr val="tx1"/>
            </a:solidFill>
          </a:ln>
        </p:spPr>
        <p:txBody>
          <a:bodyPr wrap="square" rtlCol="0">
            <a:spAutoFit/>
          </a:bodyPr>
          <a:lstStyle/>
          <a:p>
            <a:pPr algn="ctr"/>
            <a:r>
              <a:rPr lang="en-US" b="1" dirty="0"/>
              <a:t>Behavior and Outcomes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Theoretical Views of the Importance of Institutions</a:t>
            </a:r>
            <a:endParaRPr lang="en-US" dirty="0"/>
          </a:p>
        </p:txBody>
      </p:sp>
      <p:sp>
        <p:nvSpPr>
          <p:cNvPr id="3" name="Content Placeholder 2"/>
          <p:cNvSpPr>
            <a:spLocks noGrp="1"/>
          </p:cNvSpPr>
          <p:nvPr>
            <p:ph idx="1"/>
          </p:nvPr>
        </p:nvSpPr>
        <p:spPr>
          <a:xfrm>
            <a:off x="609600" y="1600200"/>
            <a:ext cx="10972800" cy="4389120"/>
          </a:xfrm>
        </p:spPr>
        <p:txBody>
          <a:bodyPr/>
          <a:lstStyle/>
          <a:p>
            <a:r>
              <a:rPr lang="en-US" dirty="0" smtClean="0"/>
              <a:t>Realist view: no influence of institutions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Institutionalist view: institutions may influence</a:t>
            </a:r>
          </a:p>
          <a:p>
            <a:endParaRPr lang="en-US" dirty="0" smtClean="0"/>
          </a:p>
          <a:p>
            <a:endParaRPr lang="en-US" dirty="0" smtClean="0"/>
          </a:p>
          <a:p>
            <a:endParaRPr lang="en-US" dirty="0" smtClean="0"/>
          </a:p>
          <a:p>
            <a:endParaRPr lang="en-US" dirty="0" smtClean="0"/>
          </a:p>
        </p:txBody>
      </p:sp>
      <p:cxnSp>
        <p:nvCxnSpPr>
          <p:cNvPr id="20" name="Straight Arrow Connector 19"/>
          <p:cNvCxnSpPr>
            <a:stCxn id="23" idx="3"/>
            <a:endCxn id="24" idx="1"/>
          </p:cNvCxnSpPr>
          <p:nvPr/>
        </p:nvCxnSpPr>
        <p:spPr>
          <a:xfrm>
            <a:off x="4103512" y="2874497"/>
            <a:ext cx="2503308" cy="8382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23" idx="3"/>
            <a:endCxn id="25" idx="1"/>
          </p:cNvCxnSpPr>
          <p:nvPr/>
        </p:nvCxnSpPr>
        <p:spPr>
          <a:xfrm flipV="1">
            <a:off x="4103512" y="2456767"/>
            <a:ext cx="2460976" cy="417731"/>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4" idx="0"/>
            <a:endCxn id="25" idx="2"/>
          </p:cNvCxnSpPr>
          <p:nvPr/>
        </p:nvCxnSpPr>
        <p:spPr>
          <a:xfrm flipV="1">
            <a:off x="7570610" y="2779931"/>
            <a:ext cx="16934" cy="6096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67000" y="2551332"/>
            <a:ext cx="1436512" cy="646331"/>
          </a:xfrm>
          <a:prstGeom prst="rect">
            <a:avLst/>
          </a:prstGeom>
          <a:noFill/>
          <a:ln w="25400">
            <a:solidFill>
              <a:srgbClr val="002060"/>
            </a:solidFill>
          </a:ln>
        </p:spPr>
        <p:txBody>
          <a:bodyPr wrap="square" rtlCol="0">
            <a:spAutoFit/>
          </a:bodyPr>
          <a:lstStyle/>
          <a:p>
            <a:pPr algn="ctr"/>
            <a:r>
              <a:rPr lang="en-US" b="1" dirty="0"/>
              <a:t>Power and Interests</a:t>
            </a:r>
          </a:p>
        </p:txBody>
      </p:sp>
      <p:sp>
        <p:nvSpPr>
          <p:cNvPr id="24" name="TextBox 23"/>
          <p:cNvSpPr txBox="1"/>
          <p:nvPr/>
        </p:nvSpPr>
        <p:spPr>
          <a:xfrm>
            <a:off x="6606821" y="3389532"/>
            <a:ext cx="1927579" cy="646331"/>
          </a:xfrm>
          <a:prstGeom prst="rect">
            <a:avLst/>
          </a:prstGeom>
          <a:noFill/>
          <a:ln w="25400">
            <a:solidFill>
              <a:schemeClr val="tx1"/>
            </a:solidFill>
          </a:ln>
        </p:spPr>
        <p:txBody>
          <a:bodyPr wrap="square" rtlCol="0">
            <a:spAutoFit/>
          </a:bodyPr>
          <a:lstStyle/>
          <a:p>
            <a:pPr algn="ctr"/>
            <a:r>
              <a:rPr lang="en-US" b="1" dirty="0"/>
              <a:t>International Institutions</a:t>
            </a:r>
          </a:p>
        </p:txBody>
      </p:sp>
      <p:sp>
        <p:nvSpPr>
          <p:cNvPr id="25" name="TextBox 24"/>
          <p:cNvSpPr txBox="1"/>
          <p:nvPr/>
        </p:nvSpPr>
        <p:spPr>
          <a:xfrm>
            <a:off x="6564488" y="2133601"/>
            <a:ext cx="2046112" cy="646331"/>
          </a:xfrm>
          <a:prstGeom prst="rect">
            <a:avLst/>
          </a:prstGeom>
          <a:noFill/>
          <a:ln w="25400">
            <a:solidFill>
              <a:schemeClr val="tx1"/>
            </a:solidFill>
          </a:ln>
        </p:spPr>
        <p:txBody>
          <a:bodyPr wrap="square" rtlCol="0">
            <a:spAutoFit/>
          </a:bodyPr>
          <a:lstStyle/>
          <a:p>
            <a:pPr algn="ctr"/>
            <a:r>
              <a:rPr lang="en-US" b="1" dirty="0"/>
              <a:t>Behavior and Outcomes</a:t>
            </a:r>
          </a:p>
        </p:txBody>
      </p:sp>
      <p:grpSp>
        <p:nvGrpSpPr>
          <p:cNvPr id="26" name="Group 25"/>
          <p:cNvGrpSpPr/>
          <p:nvPr/>
        </p:nvGrpSpPr>
        <p:grpSpPr>
          <a:xfrm>
            <a:off x="7342009" y="2895600"/>
            <a:ext cx="457200" cy="457200"/>
            <a:chOff x="5638800" y="2873022"/>
            <a:chExt cx="457200" cy="457200"/>
          </a:xfrm>
        </p:grpSpPr>
        <p:sp>
          <p:nvSpPr>
            <p:cNvPr id="27" name="Oval 26"/>
            <p:cNvSpPr/>
            <p:nvPr/>
          </p:nvSpPr>
          <p:spPr>
            <a:xfrm>
              <a:off x="5638800" y="2873022"/>
              <a:ext cx="4572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5683956" y="2983089"/>
              <a:ext cx="381000" cy="2286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9" name="Straight Arrow Connector 28"/>
          <p:cNvCxnSpPr>
            <a:stCxn id="33" idx="3"/>
            <a:endCxn id="35" idx="1"/>
          </p:cNvCxnSpPr>
          <p:nvPr/>
        </p:nvCxnSpPr>
        <p:spPr>
          <a:xfrm>
            <a:off x="4103512" y="5315635"/>
            <a:ext cx="2503308" cy="8382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33" idx="3"/>
            <a:endCxn id="36" idx="1"/>
          </p:cNvCxnSpPr>
          <p:nvPr/>
        </p:nvCxnSpPr>
        <p:spPr>
          <a:xfrm flipV="1">
            <a:off x="4103512" y="4897905"/>
            <a:ext cx="2460976" cy="417731"/>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35" idx="0"/>
            <a:endCxn id="36" idx="2"/>
          </p:cNvCxnSpPr>
          <p:nvPr/>
        </p:nvCxnSpPr>
        <p:spPr>
          <a:xfrm flipV="1">
            <a:off x="7570610" y="5221069"/>
            <a:ext cx="16934" cy="609600"/>
          </a:xfrm>
          <a:prstGeom prst="straightConnector1">
            <a:avLst/>
          </a:prstGeom>
          <a:ln w="635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667000" y="4992470"/>
            <a:ext cx="1436512" cy="646331"/>
          </a:xfrm>
          <a:prstGeom prst="rect">
            <a:avLst/>
          </a:prstGeom>
          <a:noFill/>
          <a:ln w="25400">
            <a:solidFill>
              <a:srgbClr val="002060"/>
            </a:solidFill>
          </a:ln>
        </p:spPr>
        <p:txBody>
          <a:bodyPr wrap="square" rtlCol="0">
            <a:spAutoFit/>
          </a:bodyPr>
          <a:lstStyle/>
          <a:p>
            <a:pPr algn="ctr"/>
            <a:r>
              <a:rPr lang="en-US" b="1" dirty="0"/>
              <a:t>Power and Interests</a:t>
            </a:r>
          </a:p>
        </p:txBody>
      </p:sp>
      <p:sp>
        <p:nvSpPr>
          <p:cNvPr id="35" name="TextBox 34"/>
          <p:cNvSpPr txBox="1"/>
          <p:nvPr/>
        </p:nvSpPr>
        <p:spPr>
          <a:xfrm>
            <a:off x="6606821" y="5830670"/>
            <a:ext cx="1927579" cy="646331"/>
          </a:xfrm>
          <a:prstGeom prst="rect">
            <a:avLst/>
          </a:prstGeom>
          <a:noFill/>
          <a:ln w="25400">
            <a:solidFill>
              <a:schemeClr val="tx1"/>
            </a:solidFill>
          </a:ln>
        </p:spPr>
        <p:txBody>
          <a:bodyPr wrap="square" rtlCol="0">
            <a:spAutoFit/>
          </a:bodyPr>
          <a:lstStyle/>
          <a:p>
            <a:pPr algn="ctr"/>
            <a:r>
              <a:rPr lang="en-US" b="1" dirty="0"/>
              <a:t>International Institutions</a:t>
            </a:r>
          </a:p>
        </p:txBody>
      </p:sp>
      <p:sp>
        <p:nvSpPr>
          <p:cNvPr id="36" name="TextBox 35"/>
          <p:cNvSpPr txBox="1"/>
          <p:nvPr/>
        </p:nvSpPr>
        <p:spPr>
          <a:xfrm>
            <a:off x="6564488" y="4574739"/>
            <a:ext cx="2046112" cy="646331"/>
          </a:xfrm>
          <a:prstGeom prst="rect">
            <a:avLst/>
          </a:prstGeom>
          <a:noFill/>
          <a:ln w="25400">
            <a:solidFill>
              <a:schemeClr val="tx1"/>
            </a:solidFill>
          </a:ln>
        </p:spPr>
        <p:txBody>
          <a:bodyPr wrap="square" rtlCol="0">
            <a:spAutoFit/>
          </a:bodyPr>
          <a:lstStyle/>
          <a:p>
            <a:pPr algn="ctr"/>
            <a:r>
              <a:rPr lang="en-US" b="1" dirty="0"/>
              <a:t>Behavior and Outcomes</a:t>
            </a:r>
          </a:p>
        </p:txBody>
      </p:sp>
    </p:spTree>
    <p:extLst>
      <p:ext uri="{BB962C8B-B14F-4D97-AF65-F5344CB8AC3E}">
        <p14:creationId xmlns:p14="http://schemas.microsoft.com/office/powerpoint/2010/main" val="3658507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Four Types of Problems</a:t>
            </a:r>
            <a:br>
              <a:rPr lang="en-US" smtClean="0"/>
            </a:br>
            <a:r>
              <a:rPr lang="en-US" smtClean="0"/>
              <a:t>Institutions Arise to Address</a:t>
            </a:r>
            <a:endParaRPr lang="en-US" dirty="0"/>
          </a:p>
        </p:txBody>
      </p:sp>
      <p:sp>
        <p:nvSpPr>
          <p:cNvPr id="3" name="Content Placeholder 2"/>
          <p:cNvSpPr>
            <a:spLocks noGrp="1"/>
          </p:cNvSpPr>
          <p:nvPr>
            <p:ph idx="1"/>
          </p:nvPr>
        </p:nvSpPr>
        <p:spPr>
          <a:xfrm>
            <a:off x="609600" y="1935480"/>
            <a:ext cx="10972800" cy="4693920"/>
          </a:xfrm>
        </p:spPr>
        <p:txBody>
          <a:bodyPr>
            <a:normAutofit/>
          </a:bodyPr>
          <a:lstStyle/>
          <a:p>
            <a:r>
              <a:rPr lang="en-US" dirty="0" smtClean="0"/>
              <a:t>Coordination games</a:t>
            </a:r>
          </a:p>
          <a:p>
            <a:pPr lvl="1"/>
            <a:r>
              <a:rPr lang="en-US" dirty="0" smtClean="0">
                <a:hlinkClick r:id="rId2"/>
              </a:rPr>
              <a:t>Humorous version</a:t>
            </a:r>
            <a:r>
              <a:rPr lang="en-US" dirty="0" smtClean="0"/>
              <a:t> / </a:t>
            </a:r>
            <a:r>
              <a:rPr lang="en-US" dirty="0" smtClean="0">
                <a:hlinkClick r:id="rId3"/>
              </a:rPr>
              <a:t>non-humorous version</a:t>
            </a:r>
            <a:endParaRPr lang="en-US" dirty="0" smtClean="0"/>
          </a:p>
          <a:p>
            <a:pPr lvl="1"/>
            <a:r>
              <a:rPr lang="en-US" dirty="0" smtClean="0"/>
              <a:t>When German Army integrated Czech and Romanian units, chose English as common language (~2015)</a:t>
            </a:r>
          </a:p>
          <a:p>
            <a:pPr lvl="1"/>
            <a:r>
              <a:rPr lang="en-US" b="1" i="1" dirty="0" smtClean="0"/>
              <a:t>Once rules agreed to, no reason to cheat</a:t>
            </a:r>
          </a:p>
          <a:p>
            <a:pPr lvl="1"/>
            <a:r>
              <a:rPr lang="en-US" dirty="0" smtClean="0"/>
              <a:t>E.g., air traffic control, sea lanes</a:t>
            </a:r>
          </a:p>
          <a:p>
            <a:r>
              <a:rPr lang="en-US" dirty="0" smtClean="0"/>
              <a:t>Collaboration games</a:t>
            </a:r>
          </a:p>
          <a:p>
            <a:pPr lvl="1"/>
            <a:r>
              <a:rPr lang="en-US" b="1" i="1" dirty="0" smtClean="0"/>
              <a:t>Ongoing incentives to cheat</a:t>
            </a:r>
          </a:p>
          <a:p>
            <a:pPr lvl="1"/>
            <a:r>
              <a:rPr lang="en-US" dirty="0" smtClean="0"/>
              <a:t>E.g., trade, arms control, environment</a:t>
            </a:r>
          </a:p>
          <a:p>
            <a:r>
              <a:rPr lang="en-US" dirty="0" smtClean="0"/>
              <a:t>Upstream-downstream problems</a:t>
            </a:r>
          </a:p>
          <a:p>
            <a:pPr lvl="1"/>
            <a:r>
              <a:rPr lang="en-US" b="1" i="1" dirty="0"/>
              <a:t>Ongoing incentives to cheat</a:t>
            </a:r>
          </a:p>
          <a:p>
            <a:pPr lvl="1"/>
            <a:r>
              <a:rPr lang="en-US" dirty="0" smtClean="0"/>
              <a:t>Upstream state has no incentive to act</a:t>
            </a:r>
          </a:p>
          <a:p>
            <a:r>
              <a:rPr lang="en-US" dirty="0" smtClean="0"/>
              <a:t>Normative “problems”</a:t>
            </a:r>
          </a:p>
          <a:p>
            <a:pPr lvl="1"/>
            <a:r>
              <a:rPr lang="en-US" dirty="0" smtClean="0"/>
              <a:t>One/more state wants others to adopt their view</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b="1" dirty="0" smtClean="0">
                <a:solidFill>
                  <a:srgbClr val="FF0000"/>
                </a:solidFill>
              </a:rPr>
              <a:t>Collaboration (Prisoners Dilemma) </a:t>
            </a:r>
            <a:r>
              <a:rPr lang="en-US" b="1" dirty="0">
                <a:solidFill>
                  <a:schemeClr val="tx1"/>
                </a:solidFill>
              </a:rPr>
              <a:t>Problems/Games</a:t>
            </a:r>
            <a:r>
              <a:rPr lang="en-US" b="1" dirty="0" smtClean="0">
                <a:solidFill>
                  <a:schemeClr val="tx1"/>
                </a:solidFill>
              </a:rPr>
              <a:t/>
            </a:r>
            <a:br>
              <a:rPr lang="en-US" b="1" dirty="0" smtClean="0">
                <a:solidFill>
                  <a:schemeClr val="tx1"/>
                </a:solidFill>
              </a:rPr>
            </a:br>
            <a:r>
              <a:rPr lang="en-US" b="1" dirty="0" smtClean="0">
                <a:solidFill>
                  <a:schemeClr val="tx1"/>
                </a:solidFill>
              </a:rPr>
              <a:t>International Trade</a:t>
            </a:r>
            <a:endParaRPr lang="en-US" dirty="0" smtClean="0">
              <a:solidFill>
                <a:schemeClr val="tx1"/>
              </a:solidFill>
            </a:endParaRPr>
          </a:p>
        </p:txBody>
      </p:sp>
      <p:graphicFrame>
        <p:nvGraphicFramePr>
          <p:cNvPr id="21507" name="Group 3"/>
          <p:cNvGraphicFramePr>
            <a:graphicFrameLocks noGrp="1"/>
          </p:cNvGraphicFramePr>
          <p:nvPr>
            <p:extLst>
              <p:ext uri="{D42A27DB-BD31-4B8C-83A1-F6EECF244321}">
                <p14:modId xmlns:p14="http://schemas.microsoft.com/office/powerpoint/2010/main" val="1517205482"/>
              </p:ext>
            </p:extLst>
          </p:nvPr>
        </p:nvGraphicFramePr>
        <p:xfrm>
          <a:off x="2057400" y="1618822"/>
          <a:ext cx="8153400" cy="5026439"/>
        </p:xfrm>
        <a:graphic>
          <a:graphicData uri="http://schemas.openxmlformats.org/drawingml/2006/table">
            <a:tbl>
              <a:tblPr/>
              <a:tblGrid>
                <a:gridCol w="1016582">
                  <a:extLst>
                    <a:ext uri="{9D8B030D-6E8A-4147-A177-3AD203B41FA5}">
                      <a16:colId xmlns:a16="http://schemas.microsoft.com/office/drawing/2014/main" val="20000"/>
                    </a:ext>
                  </a:extLst>
                </a:gridCol>
                <a:gridCol w="2641018">
                  <a:extLst>
                    <a:ext uri="{9D8B030D-6E8A-4147-A177-3AD203B41FA5}">
                      <a16:colId xmlns:a16="http://schemas.microsoft.com/office/drawing/2014/main" val="20001"/>
                    </a:ext>
                  </a:extLst>
                </a:gridCol>
                <a:gridCol w="2049435">
                  <a:extLst>
                    <a:ext uri="{9D8B030D-6E8A-4147-A177-3AD203B41FA5}">
                      <a16:colId xmlns:a16="http://schemas.microsoft.com/office/drawing/2014/main" val="20002"/>
                    </a:ext>
                  </a:extLst>
                </a:gridCol>
                <a:gridCol w="2446365">
                  <a:extLst>
                    <a:ext uri="{9D8B030D-6E8A-4147-A177-3AD203B41FA5}">
                      <a16:colId xmlns:a16="http://schemas.microsoft.com/office/drawing/2014/main" val="20003"/>
                    </a:ext>
                  </a:extLst>
                </a:gridCol>
              </a:tblGrid>
              <a:tr h="470431">
                <a:tc rowSpan="2"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24FC4D"/>
                          </a:solidFill>
                        </a:rPr>
                        <a:t>Key Points: </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FF0000"/>
                          </a:solidFill>
                        </a:rPr>
                        <a:t>Symmetry</a:t>
                      </a:r>
                      <a:r>
                        <a:rPr lang="en-US" b="1" dirty="0" smtClean="0">
                          <a:solidFill>
                            <a:srgbClr val="24FC4D"/>
                          </a:solidFill>
                        </a:rPr>
                        <a:t> of actions &amp; affects</a:t>
                      </a:r>
                      <a:endParaRPr lang="en-US" b="1" baseline="0" dirty="0" smtClean="0">
                        <a:solidFill>
                          <a:srgbClr val="24FC4D"/>
                        </a:solidFill>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baseline="0" dirty="0" smtClean="0">
                          <a:solidFill>
                            <a:srgbClr val="24FC4D"/>
                          </a:solidFill>
                        </a:rPr>
                        <a:t>Agreement requires </a:t>
                      </a:r>
                      <a:r>
                        <a:rPr lang="en-US" b="1" baseline="0" dirty="0" smtClean="0">
                          <a:solidFill>
                            <a:srgbClr val="FF0000"/>
                          </a:solidFill>
                        </a:rPr>
                        <a:t>reciprocity</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FF0000"/>
                          </a:solidFill>
                          <a:effectLst/>
                          <a:latin typeface="+mn-lt"/>
                        </a:rPr>
                        <a:t>Strong</a:t>
                      </a:r>
                      <a:r>
                        <a:rPr kumimoji="0" lang="en-US" sz="1800" b="1" i="0" u="none" strike="noStrike" cap="none" normalizeH="0" baseline="0" dirty="0" smtClean="0">
                          <a:ln>
                            <a:noFill/>
                          </a:ln>
                          <a:solidFill>
                            <a:srgbClr val="24FC4D"/>
                          </a:solidFill>
                          <a:effectLst/>
                          <a:latin typeface="+mn-lt"/>
                        </a:rPr>
                        <a:t> incentives to cheat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Monitoring </a:t>
                      </a:r>
                      <a:r>
                        <a:rPr kumimoji="0" lang="en-US" sz="1800" b="1" i="0" u="none" strike="noStrike" cap="none" normalizeH="0" baseline="0" dirty="0" smtClean="0">
                          <a:ln>
                            <a:noFill/>
                          </a:ln>
                          <a:solidFill>
                            <a:srgbClr val="FF0000"/>
                          </a:solidFill>
                          <a:effectLst/>
                          <a:latin typeface="+mn-lt"/>
                        </a:rPr>
                        <a:t>HARD</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Enforce </a:t>
                      </a:r>
                      <a:r>
                        <a:rPr kumimoji="0" lang="en-US" sz="1800" b="1" i="0" u="none" strike="noStrike" cap="none" normalizeH="0" baseline="0" dirty="0" smtClean="0">
                          <a:ln>
                            <a:noFill/>
                          </a:ln>
                          <a:solidFill>
                            <a:srgbClr val="FF0000"/>
                          </a:solidFill>
                          <a:effectLst/>
                          <a:latin typeface="+mn-lt"/>
                        </a:rPr>
                        <a:t>important</a:t>
                      </a:r>
                      <a:endParaRPr kumimoji="0" lang="en-US" sz="1800" b="0" i="0" u="none" strike="noStrike" cap="none" normalizeH="0" baseline="0" dirty="0" smtClean="0">
                        <a:ln>
                          <a:noFill/>
                        </a:ln>
                        <a:solidFill>
                          <a:srgbClr val="FF0000"/>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COLUMN</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296789">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Decrease</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Tariffs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Increase</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Tariffs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0938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ROW</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Decrease</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Tariffs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 gets SOLID</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 gets SOLID</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 gets HIGH</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 gets LOW</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0537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Increase</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Tariffs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 gets LOW</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 gets HIGH</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 gets SLOW</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 gets SLOW</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growth</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5346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b="1" dirty="0" smtClean="0">
                <a:solidFill>
                  <a:srgbClr val="FF0000"/>
                </a:solidFill>
              </a:rPr>
              <a:t>Coordination</a:t>
            </a:r>
            <a:r>
              <a:rPr lang="en-US" b="1" dirty="0" smtClean="0">
                <a:solidFill>
                  <a:schemeClr val="tx1"/>
                </a:solidFill>
              </a:rPr>
              <a:t> </a:t>
            </a:r>
            <a:r>
              <a:rPr lang="en-US" b="1" dirty="0">
                <a:solidFill>
                  <a:schemeClr val="tx1"/>
                </a:solidFill>
              </a:rPr>
              <a:t>Problems/Games</a:t>
            </a:r>
            <a:r>
              <a:rPr lang="en-US" b="1" dirty="0" smtClean="0">
                <a:solidFill>
                  <a:schemeClr val="tx1"/>
                </a:solidFill>
              </a:rPr>
              <a:t/>
            </a:r>
            <a:br>
              <a:rPr lang="en-US" b="1" dirty="0" smtClean="0">
                <a:solidFill>
                  <a:schemeClr val="tx1"/>
                </a:solidFill>
              </a:rPr>
            </a:br>
            <a:r>
              <a:rPr lang="en-US" b="1" dirty="0" smtClean="0">
                <a:solidFill>
                  <a:schemeClr val="tx1"/>
                </a:solidFill>
              </a:rPr>
              <a:t>Air traffic control, Sea Lanes</a:t>
            </a:r>
            <a:endParaRPr lang="en-US" dirty="0" smtClean="0">
              <a:solidFill>
                <a:schemeClr val="tx1"/>
              </a:solidFill>
            </a:endParaRPr>
          </a:p>
        </p:txBody>
      </p:sp>
      <p:graphicFrame>
        <p:nvGraphicFramePr>
          <p:cNvPr id="21507" name="Group 3"/>
          <p:cNvGraphicFramePr>
            <a:graphicFrameLocks noGrp="1"/>
          </p:cNvGraphicFramePr>
          <p:nvPr>
            <p:extLst>
              <p:ext uri="{D42A27DB-BD31-4B8C-83A1-F6EECF244321}">
                <p14:modId xmlns:p14="http://schemas.microsoft.com/office/powerpoint/2010/main" val="921890923"/>
              </p:ext>
            </p:extLst>
          </p:nvPr>
        </p:nvGraphicFramePr>
        <p:xfrm>
          <a:off x="2057400" y="1618822"/>
          <a:ext cx="8153400" cy="5026439"/>
        </p:xfrm>
        <a:graphic>
          <a:graphicData uri="http://schemas.openxmlformats.org/drawingml/2006/table">
            <a:tbl>
              <a:tblPr/>
              <a:tblGrid>
                <a:gridCol w="1016582">
                  <a:extLst>
                    <a:ext uri="{9D8B030D-6E8A-4147-A177-3AD203B41FA5}">
                      <a16:colId xmlns:a16="http://schemas.microsoft.com/office/drawing/2014/main" val="20000"/>
                    </a:ext>
                  </a:extLst>
                </a:gridCol>
                <a:gridCol w="2564818">
                  <a:extLst>
                    <a:ext uri="{9D8B030D-6E8A-4147-A177-3AD203B41FA5}">
                      <a16:colId xmlns:a16="http://schemas.microsoft.com/office/drawing/2014/main" val="20001"/>
                    </a:ext>
                  </a:extLst>
                </a:gridCol>
                <a:gridCol w="2125635">
                  <a:extLst>
                    <a:ext uri="{9D8B030D-6E8A-4147-A177-3AD203B41FA5}">
                      <a16:colId xmlns:a16="http://schemas.microsoft.com/office/drawing/2014/main" val="20002"/>
                    </a:ext>
                  </a:extLst>
                </a:gridCol>
                <a:gridCol w="2446365">
                  <a:extLst>
                    <a:ext uri="{9D8B030D-6E8A-4147-A177-3AD203B41FA5}">
                      <a16:colId xmlns:a16="http://schemas.microsoft.com/office/drawing/2014/main" val="20003"/>
                    </a:ext>
                  </a:extLst>
                </a:gridCol>
              </a:tblGrid>
              <a:tr h="470431">
                <a:tc rowSpan="2"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24FC4D"/>
                          </a:solidFill>
                        </a:rPr>
                        <a:t>Key Points: </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FF0000"/>
                          </a:solidFill>
                        </a:rPr>
                        <a:t>Symmetry</a:t>
                      </a:r>
                      <a:r>
                        <a:rPr lang="en-US" b="1" dirty="0" smtClean="0">
                          <a:solidFill>
                            <a:srgbClr val="24FC4D"/>
                          </a:solidFill>
                        </a:rPr>
                        <a:t> of actions &amp; affects</a:t>
                      </a:r>
                      <a:endParaRPr lang="en-US" b="1" baseline="0" dirty="0" smtClean="0">
                        <a:solidFill>
                          <a:srgbClr val="24FC4D"/>
                        </a:solidFill>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baseline="0" dirty="0" smtClean="0">
                          <a:solidFill>
                            <a:srgbClr val="24FC4D"/>
                          </a:solidFill>
                        </a:rPr>
                        <a:t>Agreement requires </a:t>
                      </a:r>
                      <a:r>
                        <a:rPr lang="en-US" b="1" baseline="0" dirty="0" smtClean="0">
                          <a:solidFill>
                            <a:srgbClr val="FF0000"/>
                          </a:solidFill>
                        </a:rPr>
                        <a:t>reciprocity</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FF0000"/>
                          </a:solidFill>
                          <a:effectLst/>
                          <a:latin typeface="+mn-lt"/>
                        </a:rPr>
                        <a:t>Weak </a:t>
                      </a:r>
                      <a:r>
                        <a:rPr kumimoji="0" lang="en-US" sz="1800" b="1" i="0" u="none" strike="noStrike" cap="none" normalizeH="0" baseline="0" dirty="0" smtClean="0">
                          <a:ln>
                            <a:noFill/>
                          </a:ln>
                          <a:solidFill>
                            <a:srgbClr val="24FC4D"/>
                          </a:solidFill>
                          <a:effectLst/>
                          <a:latin typeface="+mn-lt"/>
                        </a:rPr>
                        <a:t>incentives to cheat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Monitoring </a:t>
                      </a:r>
                      <a:r>
                        <a:rPr kumimoji="0" lang="en-US" sz="1800" b="1" i="0" u="none" strike="noStrike" cap="none" normalizeH="0" baseline="0" dirty="0" smtClean="0">
                          <a:ln>
                            <a:noFill/>
                          </a:ln>
                          <a:solidFill>
                            <a:srgbClr val="FF0000"/>
                          </a:solidFill>
                          <a:effectLst/>
                          <a:latin typeface="+mn-lt"/>
                        </a:rPr>
                        <a:t>EASY</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Enforce </a:t>
                      </a:r>
                      <a:r>
                        <a:rPr kumimoji="0" lang="en-US" sz="1800" b="1" i="0" u="none" strike="noStrike" cap="none" normalizeH="0" baseline="0" dirty="0" smtClean="0">
                          <a:ln>
                            <a:noFill/>
                          </a:ln>
                          <a:solidFill>
                            <a:srgbClr val="FF0000"/>
                          </a:solidFill>
                          <a:effectLst/>
                          <a:latin typeface="+mn-lt"/>
                        </a:rPr>
                        <a:t>NOT </a:t>
                      </a:r>
                      <a:r>
                        <a:rPr kumimoji="0" lang="en-US" sz="1800" b="1" i="0" u="none" strike="noStrike" cap="none" normalizeH="0" baseline="0" dirty="0" smtClean="0">
                          <a:ln>
                            <a:noFill/>
                          </a:ln>
                          <a:solidFill>
                            <a:srgbClr val="24FC4D"/>
                          </a:solidFill>
                          <a:effectLst/>
                          <a:latin typeface="+mn-lt"/>
                        </a:rPr>
                        <a:t>important</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FRANCE</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296789">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Pilots and ATC</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Speak </a:t>
                      </a:r>
                      <a:r>
                        <a:rPr kumimoji="0" lang="en-US" sz="1800" b="1" i="0" u="sng"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English</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Pilots and ATC</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Speak </a:t>
                      </a:r>
                      <a:r>
                        <a:rPr kumimoji="0" lang="en-US" sz="1800" b="1" i="0" u="sng"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French</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0938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US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Pilots and ATC</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Speak </a:t>
                      </a:r>
                      <a:r>
                        <a:rPr kumimoji="0" lang="en-US" sz="1800" b="1" i="0" u="sng"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English</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Crashes BUT</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High Training Costs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Crashes AND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Training Costs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Crashes AND</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High Training Costs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Crashes AND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Training Costs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0537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Pilots and ATC</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Speak </a:t>
                      </a:r>
                      <a:r>
                        <a:rPr kumimoji="0" lang="en-US" sz="1800" b="1" i="0" u="sng"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French</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Crashes AND</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Training Costs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Crashes AND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High Training Costs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Crashes AND</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Training Costs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Crashes BUT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High Training Costs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21194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eaLnBrk="1" hangingPunct="1"/>
            <a:r>
              <a:rPr lang="en-US" b="1" dirty="0" smtClean="0">
                <a:solidFill>
                  <a:srgbClr val="FF0000"/>
                </a:solidFill>
              </a:rPr>
              <a:t>Upstream/Downstream</a:t>
            </a:r>
            <a:r>
              <a:rPr lang="en-US" b="1" dirty="0" smtClean="0">
                <a:solidFill>
                  <a:schemeClr val="tx1"/>
                </a:solidFill>
              </a:rPr>
              <a:t> Problems/Games</a:t>
            </a:r>
            <a:br>
              <a:rPr lang="en-US" b="1" dirty="0" smtClean="0">
                <a:solidFill>
                  <a:schemeClr val="tx1"/>
                </a:solidFill>
              </a:rPr>
            </a:br>
            <a:r>
              <a:rPr lang="en-US" b="1" dirty="0" smtClean="0">
                <a:solidFill>
                  <a:schemeClr val="tx1"/>
                </a:solidFill>
              </a:rPr>
              <a:t>River Pollution, Air Pollution</a:t>
            </a:r>
            <a:endParaRPr lang="en-US" dirty="0" smtClean="0">
              <a:solidFill>
                <a:schemeClr val="tx1"/>
              </a:solidFill>
            </a:endParaRPr>
          </a:p>
        </p:txBody>
      </p:sp>
      <p:graphicFrame>
        <p:nvGraphicFramePr>
          <p:cNvPr id="21507" name="Group 3"/>
          <p:cNvGraphicFramePr>
            <a:graphicFrameLocks noGrp="1"/>
          </p:cNvGraphicFramePr>
          <p:nvPr>
            <p:extLst>
              <p:ext uri="{D42A27DB-BD31-4B8C-83A1-F6EECF244321}">
                <p14:modId xmlns:p14="http://schemas.microsoft.com/office/powerpoint/2010/main" val="1679371997"/>
              </p:ext>
            </p:extLst>
          </p:nvPr>
        </p:nvGraphicFramePr>
        <p:xfrm>
          <a:off x="2057400" y="1618822"/>
          <a:ext cx="8153400" cy="5026439"/>
        </p:xfrm>
        <a:graphic>
          <a:graphicData uri="http://schemas.openxmlformats.org/drawingml/2006/table">
            <a:tbl>
              <a:tblPr/>
              <a:tblGrid>
                <a:gridCol w="21336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70431">
                <a:tc rowSpan="2"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24FC4D"/>
                          </a:solidFill>
                        </a:rPr>
                        <a:t>Key Points: </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FF0000"/>
                          </a:solidFill>
                        </a:rPr>
                        <a:t>NO </a:t>
                      </a:r>
                      <a:r>
                        <a:rPr lang="en-US" b="1" dirty="0" smtClean="0">
                          <a:solidFill>
                            <a:srgbClr val="24FC4D"/>
                          </a:solidFill>
                        </a:rPr>
                        <a:t>Symmetry of action</a:t>
                      </a:r>
                      <a:r>
                        <a:rPr lang="en-US" b="1" baseline="0" dirty="0" smtClean="0">
                          <a:solidFill>
                            <a:srgbClr val="24FC4D"/>
                          </a:solidFill>
                        </a:rPr>
                        <a:t> </a:t>
                      </a:r>
                      <a:r>
                        <a:rPr lang="en-US" b="1" dirty="0" smtClean="0">
                          <a:solidFill>
                            <a:srgbClr val="24FC4D"/>
                          </a:solidFill>
                        </a:rPr>
                        <a:t>&amp; affect</a:t>
                      </a:r>
                      <a:endParaRPr lang="en-US" b="1" baseline="0" dirty="0" smtClean="0">
                        <a:solidFill>
                          <a:srgbClr val="24FC4D"/>
                        </a:solidFill>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baseline="0" dirty="0" smtClean="0">
                          <a:solidFill>
                            <a:srgbClr val="24FC4D"/>
                          </a:solidFill>
                        </a:rPr>
                        <a:t>Agreement requires </a:t>
                      </a:r>
                      <a:r>
                        <a:rPr lang="en-US" b="1" baseline="0" dirty="0" smtClean="0">
                          <a:solidFill>
                            <a:srgbClr val="FF0000"/>
                          </a:solidFill>
                        </a:rPr>
                        <a:t>payment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FF0000"/>
                          </a:solidFill>
                          <a:effectLst/>
                          <a:latin typeface="+mn-lt"/>
                        </a:rPr>
                        <a:t>Strong </a:t>
                      </a:r>
                      <a:r>
                        <a:rPr kumimoji="0" lang="en-US" sz="1800" b="1" i="0" u="none" strike="noStrike" cap="none" normalizeH="0" baseline="0" dirty="0" smtClean="0">
                          <a:ln>
                            <a:noFill/>
                          </a:ln>
                          <a:solidFill>
                            <a:srgbClr val="24FC4D"/>
                          </a:solidFill>
                          <a:effectLst/>
                          <a:latin typeface="+mn-lt"/>
                        </a:rPr>
                        <a:t>incentives to cheat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Monitoring </a:t>
                      </a:r>
                      <a:r>
                        <a:rPr kumimoji="0" lang="en-US" sz="1800" b="1" i="0" u="none" strike="noStrike" cap="none" normalizeH="0" baseline="0" dirty="0" smtClean="0">
                          <a:ln>
                            <a:noFill/>
                          </a:ln>
                          <a:solidFill>
                            <a:srgbClr val="FF0000"/>
                          </a:solidFill>
                          <a:effectLst/>
                          <a:latin typeface="+mn-lt"/>
                        </a:rPr>
                        <a:t>EASY</a:t>
                      </a:r>
                      <a:endParaRPr kumimoji="0" lang="en-US" sz="1800" b="1" i="0" u="none" strike="noStrike" cap="none" normalizeH="0" baseline="0" dirty="0" smtClean="0">
                        <a:ln>
                          <a:noFill/>
                        </a:ln>
                        <a:solidFill>
                          <a:srgbClr val="24FC4D"/>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Enforcement </a:t>
                      </a:r>
                      <a:r>
                        <a:rPr kumimoji="0" lang="en-US" sz="1800" b="1" i="0" u="none" strike="noStrike" cap="none" normalizeH="0" baseline="0" dirty="0" smtClean="0">
                          <a:ln>
                            <a:noFill/>
                          </a:ln>
                          <a:solidFill>
                            <a:srgbClr val="FF0000"/>
                          </a:solidFill>
                          <a:effectLst/>
                          <a:latin typeface="+mn-lt"/>
                        </a:rPr>
                        <a:t>important</a:t>
                      </a:r>
                      <a:endParaRPr kumimoji="0" lang="en-US" sz="1800" b="0" i="0" u="none" strike="noStrike" cap="none" normalizeH="0" baseline="0" dirty="0" smtClean="0">
                        <a:ln>
                          <a:noFill/>
                        </a:ln>
                        <a:solidFill>
                          <a:srgbClr val="FF0000"/>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FRANCE (Upstream State)</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296789">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Do NOT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0938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NETHERLANDS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(Downstream State)</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 Manufacturing Strong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Manufacturing Strong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Weak Agriculture</a:t>
                      </a:r>
                      <a:endParaRPr kumimoji="0" lang="en-US" sz="16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Manufacturing Weak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Manufacturing Strong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PLUS Strong Agriculture</a:t>
                      </a:r>
                      <a:endParaRPr kumimoji="0" lang="en-US" sz="16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0537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Do NOT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 Manufacturing Strong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Weak Manufacturing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Weak Agriculture</a:t>
                      </a:r>
                      <a:endParaRPr kumimoji="0" lang="en-US" sz="16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Manufacturing Weak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Manufacturing Strong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PLUS Strong Agriculture</a:t>
                      </a:r>
                      <a:endParaRPr kumimoji="0" lang="en-US" sz="16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33266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423256"/>
            <a:ext cx="8229600" cy="61722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3467100"/>
            <a:ext cx="2667000" cy="1778000"/>
          </a:xfrm>
          <a:prstGeom prst="rect">
            <a:avLst/>
          </a:prstGeom>
        </p:spPr>
      </p:pic>
      <p:cxnSp>
        <p:nvCxnSpPr>
          <p:cNvPr id="7" name="Straight Arrow Connector 6"/>
          <p:cNvCxnSpPr/>
          <p:nvPr/>
        </p:nvCxnSpPr>
        <p:spPr>
          <a:xfrm>
            <a:off x="4419600" y="4610100"/>
            <a:ext cx="2819400" cy="19050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524000" y="5641646"/>
            <a:ext cx="4953000" cy="923330"/>
          </a:xfrm>
          <a:prstGeom prst="rect">
            <a:avLst/>
          </a:prstGeom>
        </p:spPr>
        <p:txBody>
          <a:bodyPr wrap="square">
            <a:spAutoFit/>
          </a:bodyPr>
          <a:lstStyle/>
          <a:p>
            <a:r>
              <a:rPr lang="en-US" b="1" dirty="0">
                <a:solidFill>
                  <a:srgbClr val="FF0000"/>
                </a:solidFill>
              </a:rPr>
              <a:t>Mountain of table salt (from potash mining and processing) in Germany </a:t>
            </a:r>
          </a:p>
          <a:p>
            <a:r>
              <a:rPr lang="en-US" b="1" dirty="0">
                <a:solidFill>
                  <a:srgbClr val="FF0000"/>
                </a:solidFill>
              </a:rPr>
              <a:t>https://i.imgur.com/PX5tcwC.jpg</a:t>
            </a:r>
          </a:p>
        </p:txBody>
      </p:sp>
    </p:spTree>
    <p:extLst>
      <p:ext uri="{BB962C8B-B14F-4D97-AF65-F5344CB8AC3E}">
        <p14:creationId xmlns:p14="http://schemas.microsoft.com/office/powerpoint/2010/main" val="3042125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Normative</a:t>
            </a:r>
            <a:r>
              <a:rPr lang="en-US" b="1" dirty="0" smtClean="0">
                <a:solidFill>
                  <a:schemeClr val="tx1"/>
                </a:solidFill>
              </a:rPr>
              <a:t> Problems/Games</a:t>
            </a:r>
            <a:r>
              <a:rPr lang="en-US" b="1" dirty="0">
                <a:solidFill>
                  <a:schemeClr val="tx1"/>
                </a:solidFill>
              </a:rPr>
              <a:t/>
            </a:r>
            <a:br>
              <a:rPr lang="en-US" b="1" dirty="0">
                <a:solidFill>
                  <a:schemeClr val="tx1"/>
                </a:solidFill>
              </a:rPr>
            </a:br>
            <a:r>
              <a:rPr lang="en-US" b="1" dirty="0" smtClean="0">
                <a:solidFill>
                  <a:schemeClr val="tx1"/>
                </a:solidFill>
              </a:rPr>
              <a:t>Human </a:t>
            </a:r>
            <a:r>
              <a:rPr lang="en-US" b="1" dirty="0" smtClean="0">
                <a:solidFill>
                  <a:schemeClr val="tx1"/>
                </a:solidFill>
              </a:rPr>
              <a:t>Rights – </a:t>
            </a:r>
            <a:r>
              <a:rPr lang="en-US" b="1" dirty="0" smtClean="0">
                <a:solidFill>
                  <a:srgbClr val="0070C0"/>
                </a:solidFill>
                <a:hlinkClick r:id="rId2"/>
              </a:rPr>
              <a:t>Gender Wage Gap</a:t>
            </a:r>
            <a:r>
              <a:rPr lang="en-US" b="1" dirty="0" smtClean="0">
                <a:solidFill>
                  <a:srgbClr val="0070C0"/>
                </a:solidFill>
              </a:rPr>
              <a:t> (by country)</a:t>
            </a:r>
            <a:endParaRPr lang="en-US" dirty="0">
              <a:solidFill>
                <a:srgbClr val="0070C0"/>
              </a:solidFill>
            </a:endParaRPr>
          </a:p>
        </p:txBody>
      </p:sp>
      <p:graphicFrame>
        <p:nvGraphicFramePr>
          <p:cNvPr id="6" name="Group 3"/>
          <p:cNvGraphicFramePr>
            <a:graphicFrameLocks noGrp="1"/>
          </p:cNvGraphicFramePr>
          <p:nvPr>
            <p:extLst>
              <p:ext uri="{D42A27DB-BD31-4B8C-83A1-F6EECF244321}">
                <p14:modId xmlns:p14="http://schemas.microsoft.com/office/powerpoint/2010/main" val="1440036965"/>
              </p:ext>
            </p:extLst>
          </p:nvPr>
        </p:nvGraphicFramePr>
        <p:xfrm>
          <a:off x="1447800" y="1755361"/>
          <a:ext cx="9296400" cy="5026439"/>
        </p:xfrm>
        <a:graphic>
          <a:graphicData uri="http://schemas.openxmlformats.org/drawingml/2006/table">
            <a:tbl>
              <a:tblPr/>
              <a:tblGrid>
                <a:gridCol w="1159094">
                  <a:extLst>
                    <a:ext uri="{9D8B030D-6E8A-4147-A177-3AD203B41FA5}">
                      <a16:colId xmlns:a16="http://schemas.microsoft.com/office/drawing/2014/main" val="20000"/>
                    </a:ext>
                  </a:extLst>
                </a:gridCol>
                <a:gridCol w="2727106">
                  <a:extLst>
                    <a:ext uri="{9D8B030D-6E8A-4147-A177-3AD203B41FA5}">
                      <a16:colId xmlns:a16="http://schemas.microsoft.com/office/drawing/2014/main" val="20001"/>
                    </a:ext>
                  </a:extLst>
                </a:gridCol>
                <a:gridCol w="2803733">
                  <a:extLst>
                    <a:ext uri="{9D8B030D-6E8A-4147-A177-3AD203B41FA5}">
                      <a16:colId xmlns:a16="http://schemas.microsoft.com/office/drawing/2014/main" val="20002"/>
                    </a:ext>
                  </a:extLst>
                </a:gridCol>
                <a:gridCol w="2606467">
                  <a:extLst>
                    <a:ext uri="{9D8B030D-6E8A-4147-A177-3AD203B41FA5}">
                      <a16:colId xmlns:a16="http://schemas.microsoft.com/office/drawing/2014/main" val="20003"/>
                    </a:ext>
                  </a:extLst>
                </a:gridCol>
              </a:tblGrid>
              <a:tr h="470431">
                <a:tc rowSpan="2"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24FC4D"/>
                          </a:solidFill>
                        </a:rPr>
                        <a:t>Key Points: </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dirty="0" smtClean="0">
                          <a:solidFill>
                            <a:srgbClr val="FF0000"/>
                          </a:solidFill>
                        </a:rPr>
                        <a:t>Asymmetry</a:t>
                      </a:r>
                      <a:r>
                        <a:rPr lang="en-US" b="1" dirty="0" smtClean="0">
                          <a:solidFill>
                            <a:srgbClr val="24FC4D"/>
                          </a:solidFill>
                        </a:rPr>
                        <a:t> of actions &amp; affects</a:t>
                      </a:r>
                      <a:endParaRPr lang="en-US" b="1" baseline="0" dirty="0" smtClean="0">
                        <a:solidFill>
                          <a:srgbClr val="24FC4D"/>
                        </a:solidFill>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b="1" baseline="0" dirty="0" smtClean="0">
                          <a:solidFill>
                            <a:srgbClr val="24FC4D"/>
                          </a:solidFill>
                        </a:rPr>
                        <a:t>Agreement requires </a:t>
                      </a:r>
                      <a:r>
                        <a:rPr lang="en-US" b="1" baseline="0" dirty="0" smtClean="0">
                          <a:solidFill>
                            <a:srgbClr val="FF0000"/>
                          </a:solidFill>
                        </a:rPr>
                        <a:t>pressure</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FF0000"/>
                          </a:solidFill>
                          <a:effectLst/>
                          <a:latin typeface="+mn-lt"/>
                        </a:rPr>
                        <a:t>Strong </a:t>
                      </a:r>
                      <a:r>
                        <a:rPr kumimoji="0" lang="en-US" sz="1800" b="1" i="0" u="none" strike="noStrike" cap="none" normalizeH="0" baseline="0" dirty="0" smtClean="0">
                          <a:ln>
                            <a:noFill/>
                          </a:ln>
                          <a:solidFill>
                            <a:srgbClr val="24FC4D"/>
                          </a:solidFill>
                          <a:effectLst/>
                          <a:latin typeface="+mn-lt"/>
                        </a:rPr>
                        <a:t>incentives to cheat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Monitoring </a:t>
                      </a:r>
                      <a:r>
                        <a:rPr kumimoji="0" lang="en-US" sz="1800" b="1" i="0" u="none" strike="noStrike" cap="none" normalizeH="0" baseline="0" dirty="0" smtClean="0">
                          <a:ln>
                            <a:noFill/>
                          </a:ln>
                          <a:solidFill>
                            <a:srgbClr val="FF0000"/>
                          </a:solidFill>
                          <a:effectLst/>
                          <a:latin typeface="+mn-lt"/>
                        </a:rPr>
                        <a:t>MAY BE EASY</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1" i="0" u="none" strike="noStrike" cap="none" normalizeH="0" baseline="0" dirty="0" smtClean="0">
                          <a:ln>
                            <a:noFill/>
                          </a:ln>
                          <a:solidFill>
                            <a:srgbClr val="24FC4D"/>
                          </a:solidFill>
                          <a:effectLst/>
                          <a:latin typeface="+mn-lt"/>
                        </a:rPr>
                        <a:t>Enforce </a:t>
                      </a:r>
                      <a:r>
                        <a:rPr kumimoji="0" lang="en-US" sz="1800" b="1" i="0" u="none" strike="noStrike" cap="none" normalizeH="0" baseline="0" dirty="0" smtClean="0">
                          <a:ln>
                            <a:noFill/>
                          </a:ln>
                          <a:solidFill>
                            <a:srgbClr val="FF0000"/>
                          </a:solidFill>
                          <a:effectLst/>
                          <a:latin typeface="+mn-lt"/>
                        </a:rPr>
                        <a:t>Hard to Impose</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US &amp; Other States already meeting rules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296789">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dirty="0" smtClean="0"/>
                        <a:t>Reduce </a:t>
                      </a:r>
                      <a:br>
                        <a:rPr lang="en-US" dirty="0" smtClean="0"/>
                      </a:br>
                      <a:r>
                        <a:rPr lang="en-US" dirty="0" smtClean="0"/>
                        <a:t>Gender </a:t>
                      </a:r>
                      <a:r>
                        <a:rPr lang="en-US" baseline="0" dirty="0" smtClean="0"/>
                        <a:t>Wage Gap so</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dirty="0" smtClean="0"/>
                        <a:t>Do NOT</a:t>
                      </a:r>
                      <a:r>
                        <a:rPr lang="en-US" baseline="0" dirty="0" smtClean="0"/>
                        <a:t> </a:t>
                      </a:r>
                      <a:r>
                        <a:rPr lang="en-US" dirty="0" smtClean="0"/>
                        <a:t>Reduce </a:t>
                      </a:r>
                      <a:br>
                        <a:rPr lang="en-US" dirty="0" smtClean="0"/>
                      </a:br>
                      <a:r>
                        <a:rPr lang="en-US" dirty="0" smtClean="0"/>
                        <a:t>Gender </a:t>
                      </a:r>
                      <a:r>
                        <a:rPr lang="en-US" baseline="0" dirty="0" smtClean="0"/>
                        <a:t>Wage Gap so</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0938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US &amp; Other States already meeting rules</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dirty="0" smtClean="0"/>
                        <a:t>Reduce </a:t>
                      </a:r>
                      <a:br>
                        <a:rPr lang="en-US" dirty="0" smtClean="0"/>
                      </a:br>
                      <a:r>
                        <a:rPr lang="en-US" dirty="0" smtClean="0"/>
                        <a:t>Gender </a:t>
                      </a:r>
                      <a:r>
                        <a:rPr lang="en-US" baseline="0" dirty="0" smtClean="0"/>
                        <a:t>Wage Gap so</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endParaRPr lang="en-US" baseline="0" dirty="0" smtClean="0"/>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Costly at home but</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Some International Benefits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Change </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Required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Maintain Status quo; pressed by other countries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Change </a:t>
                      </a:r>
                      <a:b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Required</a:t>
                      </a:r>
                      <a:endParaRPr kumimoji="0" lang="en-US" sz="18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150537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dirty="0" smtClean="0"/>
                        <a:t>Do NOT Reduce Gender </a:t>
                      </a:r>
                      <a:r>
                        <a:rPr lang="en-US" baseline="0" dirty="0" smtClean="0"/>
                        <a:t>Wage Gap so</a:t>
                      </a:r>
                      <a:endPar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Costly at home but</a:t>
                      </a:r>
                      <a:b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Some International Benefits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Wage Gap Driven</a:t>
                      </a:r>
                      <a:b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by Other Factors</a:t>
                      </a:r>
                      <a:endParaRPr kumimoji="0" lang="en-US" sz="1800" b="0" i="0" u="none" strike="noStrike" cap="none" normalizeH="0" baseline="0" dirty="0" smtClean="0">
                        <a:ln>
                          <a:noFill/>
                        </a:ln>
                        <a:solidFill>
                          <a:schemeClr val="bg1">
                            <a:lumMod val="75000"/>
                          </a:schemeClr>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50000"/>
                      </a:scheme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Maintain Status quo; pressed by other countries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Wage Gap Driven</a:t>
                      </a:r>
                      <a:b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br>
                      <a:r>
                        <a:rPr kumimoji="0" lang="en-US" sz="18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by Other Factors</a:t>
                      </a:r>
                      <a:endParaRPr kumimoji="0" lang="en-US" sz="1800" b="0" i="0" u="none" strike="noStrike" cap="none" normalizeH="0" baseline="0" dirty="0" smtClean="0">
                        <a:ln>
                          <a:noFill/>
                        </a:ln>
                        <a:solidFill>
                          <a:schemeClr val="bg1">
                            <a:lumMod val="75000"/>
                          </a:schemeClr>
                        </a:solidFill>
                        <a:effectLst/>
                        <a:latin typeface="Arial"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36412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Functions of Institutions</a:t>
            </a:r>
            <a:endParaRPr lang="en-US" dirty="0"/>
          </a:p>
        </p:txBody>
      </p:sp>
      <p:sp>
        <p:nvSpPr>
          <p:cNvPr id="3" name="Content Placeholder 2"/>
          <p:cNvSpPr>
            <a:spLocks noGrp="1"/>
          </p:cNvSpPr>
          <p:nvPr>
            <p:ph idx="1"/>
          </p:nvPr>
        </p:nvSpPr>
        <p:spPr/>
        <p:txBody>
          <a:bodyPr/>
          <a:lstStyle/>
          <a:p>
            <a:r>
              <a:rPr lang="en-US" smtClean="0"/>
              <a:t>Manage complexity</a:t>
            </a:r>
          </a:p>
          <a:p>
            <a:r>
              <a:rPr lang="en-US" smtClean="0"/>
              <a:t>Reduce transaction costs</a:t>
            </a:r>
          </a:p>
          <a:p>
            <a:r>
              <a:rPr lang="en-US" smtClean="0"/>
              <a:t>Create rules</a:t>
            </a:r>
          </a:p>
          <a:p>
            <a:r>
              <a:rPr lang="en-US" smtClean="0"/>
              <a:t>Increase reciprocity</a:t>
            </a:r>
          </a:p>
          <a:p>
            <a:r>
              <a:rPr lang="en-US" smtClean="0"/>
              <a:t>Improve information</a:t>
            </a:r>
          </a:p>
          <a:p>
            <a:r>
              <a:rPr lang="en-US" smtClean="0"/>
              <a:t>Create/strengthen norms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Assessing the Effectiveness of</a:t>
            </a:r>
            <a:br>
              <a:rPr lang="en-US" dirty="0" smtClean="0"/>
            </a:br>
            <a:r>
              <a:rPr lang="en-US" dirty="0" smtClean="0"/>
              <a:t>International Institutions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421818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Institutional Effectiveness Matters</a:t>
            </a:r>
            <a:endParaRPr lang="en-US" dirty="0"/>
          </a:p>
        </p:txBody>
      </p:sp>
      <p:sp>
        <p:nvSpPr>
          <p:cNvPr id="5" name="Content Placeholder 4"/>
          <p:cNvSpPr>
            <a:spLocks noGrp="1"/>
          </p:cNvSpPr>
          <p:nvPr>
            <p:ph idx="1"/>
          </p:nvPr>
        </p:nvSpPr>
        <p:spPr/>
        <p:txBody>
          <a:bodyPr/>
          <a:lstStyle/>
          <a:p>
            <a:r>
              <a:rPr lang="en-US" smtClean="0"/>
              <a:t>Realists don’t think they matter</a:t>
            </a:r>
          </a:p>
          <a:p>
            <a:r>
              <a:rPr lang="en-US" smtClean="0"/>
              <a:t>Institutionalists think they do</a:t>
            </a:r>
          </a:p>
          <a:p>
            <a:r>
              <a:rPr lang="en-US" smtClean="0"/>
              <a:t>Disenfranchised think they matter for more powerful groups but not for less powerful groups</a:t>
            </a:r>
          </a:p>
          <a:p>
            <a:endParaRPr lang="en-US" smtClean="0"/>
          </a:p>
          <a:p>
            <a:r>
              <a:rPr lang="en-US" smtClean="0"/>
              <a:t>We CARE whether they matter in real life, but DO they?</a:t>
            </a:r>
          </a:p>
          <a:p>
            <a:pPr lvl="1"/>
            <a:r>
              <a:rPr lang="en-US" smtClean="0"/>
              <a:t>Free Trade Agreements</a:t>
            </a:r>
          </a:p>
          <a:p>
            <a:pPr lvl="1"/>
            <a:r>
              <a:rPr lang="en-US" smtClean="0"/>
              <a:t>North Korea // Iran Nuclear Deal // Nuclear Weapons Ban Treaty</a:t>
            </a:r>
          </a:p>
          <a:p>
            <a:pPr lvl="1"/>
            <a:r>
              <a:rPr lang="en-US" smtClean="0"/>
              <a:t>Paris Climate Agreement // Fisheries Treaties // Endangered Species</a:t>
            </a:r>
          </a:p>
          <a:p>
            <a:pPr lvl="1"/>
            <a:r>
              <a:rPr lang="en-US" smtClean="0"/>
              <a:t>Equal Pay for Equal Work // Human Rights </a:t>
            </a:r>
            <a:endParaRPr lang="en-US" dirty="0" smtClean="0"/>
          </a:p>
        </p:txBody>
      </p:sp>
    </p:spTree>
    <p:extLst>
      <p:ext uri="{BB962C8B-B14F-4D97-AF65-F5344CB8AC3E}">
        <p14:creationId xmlns:p14="http://schemas.microsoft.com/office/powerpoint/2010/main" val="620958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smtClean="0"/>
              <a:t>Evaluating Institutional Effectiveness</a:t>
            </a:r>
            <a:endParaRPr lang="en-US" dirty="0" smtClean="0"/>
          </a:p>
        </p:txBody>
      </p:sp>
      <p:sp>
        <p:nvSpPr>
          <p:cNvPr id="2051" name="Rectangle 3"/>
          <p:cNvSpPr>
            <a:spLocks noGrp="1" noChangeArrowheads="1"/>
          </p:cNvSpPr>
          <p:nvPr>
            <p:ph idx="1"/>
          </p:nvPr>
        </p:nvSpPr>
        <p:spPr/>
        <p:txBody>
          <a:bodyPr/>
          <a:lstStyle/>
          <a:p>
            <a:r>
              <a:rPr lang="en-US" dirty="0" smtClean="0"/>
              <a:t>Institutions can always be evaluated against TWO definitions of success</a:t>
            </a:r>
          </a:p>
          <a:p>
            <a:pPr lvl="1"/>
            <a:r>
              <a:rPr lang="en-US" dirty="0" smtClean="0"/>
              <a:t>Goal achievement: Compare actual behavior (or outcomes) </a:t>
            </a:r>
            <a:r>
              <a:rPr lang="en-US" b="1" u="sng" dirty="0" smtClean="0"/>
              <a:t>to stated goal</a:t>
            </a:r>
          </a:p>
          <a:p>
            <a:pPr lvl="1"/>
            <a:r>
              <a:rPr lang="en-US" dirty="0" smtClean="0"/>
              <a:t>Counterfactual: Compare actual behavior (or outcomes) </a:t>
            </a:r>
            <a:r>
              <a:rPr lang="en-US" b="1" u="sng" dirty="0" smtClean="0"/>
              <a:t>to what would have occurred otherwise</a:t>
            </a:r>
          </a:p>
        </p:txBody>
      </p:sp>
    </p:spTree>
    <p:extLst>
      <p:ext uri="{BB962C8B-B14F-4D97-AF65-F5344CB8AC3E}">
        <p14:creationId xmlns:p14="http://schemas.microsoft.com/office/powerpoint/2010/main" val="2601636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5199" name="Worksheet" r:id="rId4" imgW="6656040" imgH="4465080" progId="Excel.Sheet.8">
                  <p:embed/>
                </p:oleObj>
              </mc:Choice>
              <mc:Fallback>
                <p:oleObj name="Worksheet" r:id="rId4" imgW="6656040" imgH="446508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9859" name="Rectangle 3"/>
          <p:cNvSpPr>
            <a:spLocks noGrp="1" noChangeArrowheads="1"/>
          </p:cNvSpPr>
          <p:nvPr>
            <p:ph type="title"/>
          </p:nvPr>
        </p:nvSpPr>
        <p:spPr/>
        <p:txBody>
          <a:bodyPr>
            <a:normAutofit/>
          </a:bodyPr>
          <a:lstStyle/>
          <a:p>
            <a:pPr>
              <a:defRPr/>
            </a:pPr>
            <a:r>
              <a:rPr lang="en-US" dirty="0" smtClean="0"/>
              <a:t>Pollution Agreements:</a:t>
            </a:r>
            <a:br>
              <a:rPr lang="en-US" dirty="0" smtClean="0"/>
            </a:br>
            <a:r>
              <a:rPr lang="en-US" dirty="0" smtClean="0"/>
              <a:t>Evaluating Effectiveness</a:t>
            </a:r>
          </a:p>
        </p:txBody>
      </p:sp>
      <p:grpSp>
        <p:nvGrpSpPr>
          <p:cNvPr id="1028" name="Group 4"/>
          <p:cNvGrpSpPr>
            <a:grpSpLocks/>
          </p:cNvGrpSpPr>
          <p:nvPr/>
        </p:nvGrpSpPr>
        <p:grpSpPr bwMode="auto">
          <a:xfrm>
            <a:off x="5257800" y="2600325"/>
            <a:ext cx="1371600" cy="2743200"/>
            <a:chOff x="2352" y="1272"/>
            <a:chExt cx="864" cy="1728"/>
          </a:xfrm>
        </p:grpSpPr>
        <p:sp>
          <p:nvSpPr>
            <p:cNvPr id="249861"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1036"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t>Treaty In Force</a:t>
              </a:r>
              <a:endParaRPr lang="en-US" sz="3200"/>
            </a:p>
          </p:txBody>
        </p:sp>
      </p:grpSp>
      <p:sp>
        <p:nvSpPr>
          <p:cNvPr id="249863"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249864"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249865"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249866" name="Rectangle 10"/>
          <p:cNvSpPr>
            <a:spLocks noChangeArrowheads="1"/>
          </p:cNvSpPr>
          <p:nvPr/>
        </p:nvSpPr>
        <p:spPr bwMode="auto">
          <a:xfrm>
            <a:off x="61595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249867" name="Line 11"/>
          <p:cNvSpPr>
            <a:spLocks noChangeShapeType="1"/>
          </p:cNvSpPr>
          <p:nvPr/>
        </p:nvSpPr>
        <p:spPr bwMode="auto">
          <a:xfrm>
            <a:off x="5410200" y="3733800"/>
            <a:ext cx="3810000" cy="914400"/>
          </a:xfrm>
          <a:prstGeom prst="line">
            <a:avLst/>
          </a:prstGeom>
          <a:noFill/>
          <a:ln w="127000">
            <a:solidFill>
              <a:srgbClr val="C0C0C0"/>
            </a:solidFill>
            <a:round/>
            <a:headEnd/>
            <a:tailEnd/>
          </a:ln>
          <a:effectLst/>
        </p:spPr>
        <p:txBody>
          <a:bodyPr/>
          <a:lstStyle/>
          <a:p>
            <a:pPr>
              <a:defRPr/>
            </a:pPr>
            <a:endParaRPr lang="en-US"/>
          </a:p>
        </p:txBody>
      </p:sp>
      <p:sp>
        <p:nvSpPr>
          <p:cNvPr id="1034" name="Text Box 12"/>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p>
          <a:p>
            <a:pPr>
              <a:spcBef>
                <a:spcPct val="50000"/>
              </a:spcBef>
              <a:buFontTx/>
              <a:buNone/>
            </a:pPr>
            <a:endParaRPr lang="en-US" sz="1600"/>
          </a:p>
        </p:txBody>
      </p:sp>
    </p:spTree>
    <p:extLst>
      <p:ext uri="{BB962C8B-B14F-4D97-AF65-F5344CB8AC3E}">
        <p14:creationId xmlns:p14="http://schemas.microsoft.com/office/powerpoint/2010/main" val="20898784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6223" name="Worksheet" r:id="rId4" imgW="6656040" imgH="4465080" progId="Excel.Sheet.8">
                  <p:embed/>
                </p:oleObj>
              </mc:Choice>
              <mc:Fallback>
                <p:oleObj name="Worksheet" r:id="rId4" imgW="6656040" imgH="446508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883"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2052" name="Group 4"/>
          <p:cNvGrpSpPr>
            <a:grpSpLocks/>
          </p:cNvGrpSpPr>
          <p:nvPr/>
        </p:nvGrpSpPr>
        <p:grpSpPr bwMode="auto">
          <a:xfrm>
            <a:off x="5257800" y="2600325"/>
            <a:ext cx="1371600" cy="2743200"/>
            <a:chOff x="2352" y="1272"/>
            <a:chExt cx="864" cy="1728"/>
          </a:xfrm>
        </p:grpSpPr>
        <p:sp>
          <p:nvSpPr>
            <p:cNvPr id="378885"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2059"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t>Treaty In Force</a:t>
              </a:r>
              <a:endParaRPr lang="en-US" sz="3200"/>
            </a:p>
          </p:txBody>
        </p:sp>
      </p:grpSp>
      <p:sp>
        <p:nvSpPr>
          <p:cNvPr id="378887"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78888"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78889"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78890" name="Rectangle 10"/>
          <p:cNvSpPr>
            <a:spLocks noChangeArrowheads="1"/>
          </p:cNvSpPr>
          <p:nvPr/>
        </p:nvSpPr>
        <p:spPr bwMode="auto">
          <a:xfrm>
            <a:off x="61595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2057" name="Text Box 11"/>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p>
          <a:p>
            <a:pPr>
              <a:spcBef>
                <a:spcPct val="50000"/>
              </a:spcBef>
              <a:buFontTx/>
              <a:buNone/>
            </a:pPr>
            <a:endParaRPr lang="en-US" sz="1600"/>
          </a:p>
        </p:txBody>
      </p:sp>
    </p:spTree>
    <p:extLst>
      <p:ext uri="{BB962C8B-B14F-4D97-AF65-F5344CB8AC3E}">
        <p14:creationId xmlns:p14="http://schemas.microsoft.com/office/powerpoint/2010/main" val="1577445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7247" name="Worksheet" r:id="rId4" imgW="6656040" imgH="4465080" progId="Excel.Sheet.8">
                  <p:embed/>
                </p:oleObj>
              </mc:Choice>
              <mc:Fallback>
                <p:oleObj name="Worksheet" r:id="rId4" imgW="6656040" imgH="446508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1907"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3076" name="Group 4"/>
          <p:cNvGrpSpPr>
            <a:grpSpLocks/>
          </p:cNvGrpSpPr>
          <p:nvPr/>
        </p:nvGrpSpPr>
        <p:grpSpPr bwMode="auto">
          <a:xfrm>
            <a:off x="5257800" y="2600325"/>
            <a:ext cx="1371600" cy="2743200"/>
            <a:chOff x="2352" y="1272"/>
            <a:chExt cx="864" cy="1728"/>
          </a:xfrm>
        </p:grpSpPr>
        <p:sp>
          <p:nvSpPr>
            <p:cNvPr id="251909"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3081"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t>Treaty In Force</a:t>
              </a:r>
              <a:endParaRPr lang="en-US" sz="3200"/>
            </a:p>
          </p:txBody>
        </p:sp>
      </p:grpSp>
      <p:sp>
        <p:nvSpPr>
          <p:cNvPr id="251911" name="Rectangle 7"/>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078" name="Text Box 9"/>
          <p:cNvSpPr txBox="1">
            <a:spLocks noChangeArrowheads="1"/>
          </p:cNvSpPr>
          <p:nvPr/>
        </p:nvSpPr>
        <p:spPr bwMode="auto">
          <a:xfrm>
            <a:off x="6781800" y="2562225"/>
            <a:ext cx="2590800" cy="861774"/>
          </a:xfrm>
          <a:prstGeom prst="rect">
            <a:avLst/>
          </a:prstGeom>
          <a:noFill/>
          <a:ln w="25400" algn="ctr">
            <a:noFill/>
            <a:miter lim="800000"/>
            <a:headEnd/>
            <a:tailEnd/>
          </a:ln>
        </p:spPr>
        <p:txBody>
          <a:bodyPr lIns="0" tIns="0" rIns="0" bIns="0">
            <a:spAutoFit/>
          </a:bodyPr>
          <a:lstStyle/>
          <a:p>
            <a:pPr marL="742950" indent="-285750">
              <a:spcBef>
                <a:spcPct val="50000"/>
              </a:spcBef>
            </a:pPr>
            <a:r>
              <a:rPr lang="en-US" sz="1400" b="1"/>
              <a:t>COUNTERFACTUAL:</a:t>
            </a:r>
            <a:br>
              <a:rPr lang="en-US" sz="1400" b="1"/>
            </a:br>
            <a:r>
              <a:rPr lang="en-US" sz="1400" b="1"/>
              <a:t>Predicted Emissions if Treaty Wasn’t Signed</a:t>
            </a:r>
          </a:p>
        </p:txBody>
      </p:sp>
      <p:sp>
        <p:nvSpPr>
          <p:cNvPr id="3079" name="Text Box 10"/>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p>
          <a:p>
            <a:pPr>
              <a:spcBef>
                <a:spcPct val="50000"/>
              </a:spcBef>
              <a:buFontTx/>
              <a:buNone/>
            </a:pPr>
            <a:endParaRPr lang="en-US" sz="1600"/>
          </a:p>
        </p:txBody>
      </p:sp>
    </p:spTree>
    <p:extLst>
      <p:ext uri="{BB962C8B-B14F-4D97-AF65-F5344CB8AC3E}">
        <p14:creationId xmlns:p14="http://schemas.microsoft.com/office/powerpoint/2010/main" val="2211630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8271" name="Worksheet" r:id="rId4" imgW="6656040" imgH="4465080" progId="Excel.Sheet.8">
                  <p:embed/>
                </p:oleObj>
              </mc:Choice>
              <mc:Fallback>
                <p:oleObj name="Worksheet" r:id="rId4" imgW="6656040" imgH="446508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3955"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4100" name="Group 4"/>
          <p:cNvGrpSpPr>
            <a:grpSpLocks/>
          </p:cNvGrpSpPr>
          <p:nvPr/>
        </p:nvGrpSpPr>
        <p:grpSpPr bwMode="auto">
          <a:xfrm>
            <a:off x="5257800" y="2600325"/>
            <a:ext cx="1371600" cy="2743200"/>
            <a:chOff x="2352" y="1272"/>
            <a:chExt cx="864" cy="1728"/>
          </a:xfrm>
        </p:grpSpPr>
        <p:sp>
          <p:nvSpPr>
            <p:cNvPr id="253957"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4107"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t>Treaty In Force</a:t>
              </a:r>
              <a:endParaRPr lang="en-US" sz="3200"/>
            </a:p>
          </p:txBody>
        </p:sp>
      </p:grpSp>
      <p:sp>
        <p:nvSpPr>
          <p:cNvPr id="253959" name="Rectangle 7"/>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253964" name="AutoShape 12"/>
          <p:cNvSpPr>
            <a:spLocks noChangeArrowheads="1"/>
          </p:cNvSpPr>
          <p:nvPr/>
        </p:nvSpPr>
        <p:spPr bwMode="auto">
          <a:xfrm rot="16200000">
            <a:off x="6489701" y="1917701"/>
            <a:ext cx="1641475" cy="3667125"/>
          </a:xfrm>
          <a:prstGeom prst="triangle">
            <a:avLst>
              <a:gd name="adj" fmla="val 50000"/>
            </a:avLst>
          </a:prstGeom>
          <a:solidFill>
            <a:srgbClr val="339966"/>
          </a:solidFill>
          <a:ln w="25400" algn="ctr">
            <a:solidFill>
              <a:schemeClr val="tx1"/>
            </a:solidFill>
            <a:miter lim="800000"/>
            <a:headEnd/>
            <a:tailEnd/>
          </a:ln>
          <a:effectLst/>
        </p:spPr>
        <p:txBody>
          <a:bodyPr wrap="none" anchor="ctr"/>
          <a:lstStyle/>
          <a:p>
            <a:pPr>
              <a:defRPr/>
            </a:pPr>
            <a:endParaRPr lang="en-US"/>
          </a:p>
        </p:txBody>
      </p:sp>
      <p:sp>
        <p:nvSpPr>
          <p:cNvPr id="4103" name="Text Box 8"/>
          <p:cNvSpPr txBox="1">
            <a:spLocks noChangeArrowheads="1"/>
          </p:cNvSpPr>
          <p:nvPr/>
        </p:nvSpPr>
        <p:spPr bwMode="auto">
          <a:xfrm>
            <a:off x="7086600" y="3543301"/>
            <a:ext cx="2743200" cy="581025"/>
          </a:xfrm>
          <a:prstGeom prst="rect">
            <a:avLst/>
          </a:prstGeom>
          <a:noFill/>
          <a:ln w="9525">
            <a:noFill/>
            <a:miter lim="800000"/>
            <a:headEnd/>
            <a:tailEnd/>
          </a:ln>
        </p:spPr>
        <p:txBody>
          <a:bodyPr>
            <a:spAutoFit/>
          </a:bodyPr>
          <a:lstStyle/>
          <a:p>
            <a:pPr>
              <a:spcBef>
                <a:spcPct val="50000"/>
              </a:spcBef>
              <a:buFontTx/>
              <a:buNone/>
            </a:pPr>
            <a:r>
              <a:rPr lang="en-US" sz="1600"/>
              <a:t>Success of Treaty Relative to COUNTERFACTUAL</a:t>
            </a:r>
          </a:p>
        </p:txBody>
      </p:sp>
      <p:sp>
        <p:nvSpPr>
          <p:cNvPr id="4104" name="Text Box 10"/>
          <p:cNvSpPr txBox="1">
            <a:spLocks noChangeArrowheads="1"/>
          </p:cNvSpPr>
          <p:nvPr/>
        </p:nvSpPr>
        <p:spPr bwMode="auto">
          <a:xfrm>
            <a:off x="6781800" y="2562225"/>
            <a:ext cx="2590800" cy="861774"/>
          </a:xfrm>
          <a:prstGeom prst="rect">
            <a:avLst/>
          </a:prstGeom>
          <a:noFill/>
          <a:ln w="25400" algn="ctr">
            <a:noFill/>
            <a:miter lim="800000"/>
            <a:headEnd/>
            <a:tailEnd/>
          </a:ln>
        </p:spPr>
        <p:txBody>
          <a:bodyPr lIns="0" tIns="0" rIns="0" bIns="0">
            <a:spAutoFit/>
          </a:bodyPr>
          <a:lstStyle/>
          <a:p>
            <a:pPr marL="742950" indent="-285750">
              <a:spcBef>
                <a:spcPct val="50000"/>
              </a:spcBef>
            </a:pPr>
            <a:r>
              <a:rPr lang="en-US" sz="1400" b="1"/>
              <a:t>COUNTERFACTUAL:</a:t>
            </a:r>
            <a:br>
              <a:rPr lang="en-US" sz="1400" b="1"/>
            </a:br>
            <a:r>
              <a:rPr lang="en-US" sz="1400" b="1"/>
              <a:t>Predicted Emissions if Treaty Wasn’t Signed</a:t>
            </a:r>
          </a:p>
        </p:txBody>
      </p:sp>
      <p:sp>
        <p:nvSpPr>
          <p:cNvPr id="4105" name="Text Box 13"/>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p>
          <a:p>
            <a:pPr>
              <a:spcBef>
                <a:spcPct val="50000"/>
              </a:spcBef>
              <a:buFontTx/>
              <a:buNone/>
            </a:pPr>
            <a:endParaRPr lang="en-US" sz="1600"/>
          </a:p>
        </p:txBody>
      </p:sp>
    </p:spTree>
    <p:extLst>
      <p:ext uri="{BB962C8B-B14F-4D97-AF65-F5344CB8AC3E}">
        <p14:creationId xmlns:p14="http://schemas.microsoft.com/office/powerpoint/2010/main" val="3020034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9295" name="Worksheet" r:id="rId4" imgW="6656040" imgH="4465080" progId="Excel.Sheet.8">
                  <p:embed/>
                </p:oleObj>
              </mc:Choice>
              <mc:Fallback>
                <p:oleObj name="Worksheet" r:id="rId4" imgW="6656040" imgH="446508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979"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5124" name="Group 4"/>
          <p:cNvGrpSpPr>
            <a:grpSpLocks/>
          </p:cNvGrpSpPr>
          <p:nvPr/>
        </p:nvGrpSpPr>
        <p:grpSpPr bwMode="auto">
          <a:xfrm>
            <a:off x="5257800" y="2600325"/>
            <a:ext cx="1371600" cy="2743200"/>
            <a:chOff x="2352" y="1272"/>
            <a:chExt cx="864" cy="1728"/>
          </a:xfrm>
        </p:grpSpPr>
        <p:sp>
          <p:nvSpPr>
            <p:cNvPr id="382981"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5133"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t>Treaty In Force</a:t>
              </a:r>
              <a:endParaRPr lang="en-US" sz="3200"/>
            </a:p>
          </p:txBody>
        </p:sp>
      </p:grpSp>
      <p:sp>
        <p:nvSpPr>
          <p:cNvPr id="382983"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2984"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2985"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2986" name="Rectangle 10"/>
          <p:cNvSpPr>
            <a:spLocks noChangeArrowheads="1"/>
          </p:cNvSpPr>
          <p:nvPr/>
        </p:nvSpPr>
        <p:spPr bwMode="auto">
          <a:xfrm>
            <a:off x="61341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2987" name="Freeform 11"/>
          <p:cNvSpPr>
            <a:spLocks/>
          </p:cNvSpPr>
          <p:nvPr/>
        </p:nvSpPr>
        <p:spPr bwMode="auto">
          <a:xfrm>
            <a:off x="5346700" y="3759200"/>
            <a:ext cx="4064000" cy="1536700"/>
          </a:xfrm>
          <a:custGeom>
            <a:avLst/>
            <a:gdLst/>
            <a:ahLst/>
            <a:cxnLst>
              <a:cxn ang="0">
                <a:pos x="0" y="0"/>
              </a:cxn>
              <a:cxn ang="0">
                <a:pos x="336" y="624"/>
              </a:cxn>
              <a:cxn ang="0">
                <a:pos x="1200" y="912"/>
              </a:cxn>
              <a:cxn ang="0">
                <a:pos x="2352" y="960"/>
              </a:cxn>
              <a:cxn ang="0">
                <a:pos x="2448" y="960"/>
              </a:cxn>
            </a:cxnLst>
            <a:rect l="0" t="0" r="r" b="b"/>
            <a:pathLst>
              <a:path w="2560" h="968">
                <a:moveTo>
                  <a:pt x="0" y="0"/>
                </a:moveTo>
                <a:cubicBezTo>
                  <a:pt x="68" y="236"/>
                  <a:pt x="136" y="472"/>
                  <a:pt x="336" y="624"/>
                </a:cubicBezTo>
                <a:cubicBezTo>
                  <a:pt x="536" y="776"/>
                  <a:pt x="864" y="856"/>
                  <a:pt x="1200" y="912"/>
                </a:cubicBezTo>
                <a:cubicBezTo>
                  <a:pt x="1536" y="968"/>
                  <a:pt x="2144" y="952"/>
                  <a:pt x="2352" y="960"/>
                </a:cubicBezTo>
                <a:cubicBezTo>
                  <a:pt x="2560" y="968"/>
                  <a:pt x="2432" y="960"/>
                  <a:pt x="2448" y="960"/>
                </a:cubicBezTo>
              </a:path>
            </a:pathLst>
          </a:custGeom>
          <a:noFill/>
          <a:ln w="50800" cap="flat" cmpd="sng">
            <a:solidFill>
              <a:schemeClr val="tx1"/>
            </a:solidFill>
            <a:prstDash val="solid"/>
            <a:round/>
            <a:headEnd type="none" w="med" len="med"/>
            <a:tailEnd type="none" w="med" len="med"/>
          </a:ln>
          <a:effectLst/>
        </p:spPr>
        <p:txBody>
          <a:bodyPr/>
          <a:lstStyle/>
          <a:p>
            <a:pPr>
              <a:defRPr/>
            </a:pPr>
            <a:endParaRPr lang="en-US"/>
          </a:p>
        </p:txBody>
      </p:sp>
      <p:sp>
        <p:nvSpPr>
          <p:cNvPr id="5130" name="Text Box 13"/>
          <p:cNvSpPr txBox="1">
            <a:spLocks noChangeArrowheads="1"/>
          </p:cNvSpPr>
          <p:nvPr/>
        </p:nvSpPr>
        <p:spPr bwMode="auto">
          <a:xfrm>
            <a:off x="4191000" y="4543425"/>
            <a:ext cx="2590800" cy="861774"/>
          </a:xfrm>
          <a:prstGeom prst="rect">
            <a:avLst/>
          </a:prstGeom>
          <a:noFill/>
          <a:ln w="25400" algn="ctr">
            <a:noFill/>
            <a:miter lim="800000"/>
            <a:headEnd/>
            <a:tailEnd/>
          </a:ln>
        </p:spPr>
        <p:txBody>
          <a:bodyPr lIns="0" tIns="0" rIns="0" bIns="0">
            <a:spAutoFit/>
          </a:bodyPr>
          <a:lstStyle/>
          <a:p>
            <a:pPr marL="742950" indent="-285750">
              <a:spcBef>
                <a:spcPct val="50000"/>
              </a:spcBef>
            </a:pPr>
            <a:r>
              <a:rPr lang="en-US" sz="1400" b="1"/>
              <a:t>GOAL:</a:t>
            </a:r>
            <a:br>
              <a:rPr lang="en-US" sz="1400" b="1"/>
            </a:br>
            <a:r>
              <a:rPr lang="en-US" sz="1400" b="1"/>
              <a:t>Emissions Level Treaty Sought to Achieve </a:t>
            </a:r>
          </a:p>
        </p:txBody>
      </p:sp>
      <p:sp>
        <p:nvSpPr>
          <p:cNvPr id="5131" name="Text Box 15"/>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p>
          <a:p>
            <a:pPr>
              <a:spcBef>
                <a:spcPct val="50000"/>
              </a:spcBef>
              <a:buFontTx/>
              <a:buNone/>
            </a:pPr>
            <a:endParaRPr lang="en-US" sz="1600"/>
          </a:p>
        </p:txBody>
      </p:sp>
    </p:spTree>
    <p:extLst>
      <p:ext uri="{BB962C8B-B14F-4D97-AF65-F5344CB8AC3E}">
        <p14:creationId xmlns:p14="http://schemas.microsoft.com/office/powerpoint/2010/main" val="39414503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2757488" y="1760538"/>
          <a:ext cx="6678612" cy="4487862"/>
        </p:xfrm>
        <a:graphic>
          <a:graphicData uri="http://schemas.openxmlformats.org/presentationml/2006/ole">
            <mc:AlternateContent xmlns:mc="http://schemas.openxmlformats.org/markup-compatibility/2006">
              <mc:Choice xmlns:v="urn:schemas-microsoft-com:vml" Requires="v">
                <p:oleObj spid="_x0000_s10319" name="Worksheet" r:id="rId4" imgW="6656040" imgH="4465080" progId="Excel.Sheet.8">
                  <p:embed/>
                </p:oleObj>
              </mc:Choice>
              <mc:Fallback>
                <p:oleObj name="Worksheet" r:id="rId4" imgW="6656040" imgH="446508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7488" y="1760538"/>
                        <a:ext cx="6678612" cy="448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0931"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6148" name="Group 4"/>
          <p:cNvGrpSpPr>
            <a:grpSpLocks/>
          </p:cNvGrpSpPr>
          <p:nvPr/>
        </p:nvGrpSpPr>
        <p:grpSpPr bwMode="auto">
          <a:xfrm>
            <a:off x="5257800" y="2600325"/>
            <a:ext cx="1371600" cy="2743200"/>
            <a:chOff x="2352" y="1272"/>
            <a:chExt cx="864" cy="1728"/>
          </a:xfrm>
        </p:grpSpPr>
        <p:sp>
          <p:nvSpPr>
            <p:cNvPr id="380933"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a:p>
          </p:txBody>
        </p:sp>
        <p:sp>
          <p:nvSpPr>
            <p:cNvPr id="6158" name="Text Box 6"/>
            <p:cNvSpPr txBox="1">
              <a:spLocks noChangeArrowheads="1"/>
            </p:cNvSpPr>
            <p:nvPr/>
          </p:nvSpPr>
          <p:spPr bwMode="auto">
            <a:xfrm>
              <a:off x="2352" y="1315"/>
              <a:ext cx="864" cy="192"/>
            </a:xfrm>
            <a:prstGeom prst="rect">
              <a:avLst/>
            </a:prstGeom>
            <a:noFill/>
            <a:ln w="9525">
              <a:noFill/>
              <a:miter lim="800000"/>
              <a:headEnd/>
              <a:tailEnd/>
            </a:ln>
          </p:spPr>
          <p:txBody>
            <a:bodyPr anchor="ctr">
              <a:spAutoFit/>
            </a:bodyPr>
            <a:lstStyle/>
            <a:p>
              <a:pPr>
                <a:spcBef>
                  <a:spcPct val="50000"/>
                </a:spcBef>
                <a:buFontTx/>
                <a:buNone/>
              </a:pPr>
              <a:r>
                <a:rPr lang="en-US" sz="1400"/>
                <a:t>Treaty In Force</a:t>
              </a:r>
              <a:endParaRPr lang="en-US" sz="3200"/>
            </a:p>
          </p:txBody>
        </p:sp>
      </p:grpSp>
      <p:sp>
        <p:nvSpPr>
          <p:cNvPr id="380935" name="Rectangle 7"/>
          <p:cNvSpPr>
            <a:spLocks noChangeArrowheads="1"/>
          </p:cNvSpPr>
          <p:nvPr/>
        </p:nvSpPr>
        <p:spPr bwMode="auto">
          <a:xfrm>
            <a:off x="5410200" y="3013075"/>
            <a:ext cx="3810000" cy="7175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0936" name="Rectangle 8"/>
          <p:cNvSpPr>
            <a:spLocks noChangeArrowheads="1"/>
          </p:cNvSpPr>
          <p:nvPr/>
        </p:nvSpPr>
        <p:spPr bwMode="auto">
          <a:xfrm>
            <a:off x="8153400" y="2708275"/>
            <a:ext cx="1066800" cy="488950"/>
          </a:xfrm>
          <a:prstGeom prst="rect">
            <a:avLst/>
          </a:prstGeom>
          <a:solidFill>
            <a:srgbClr val="C0C0C0"/>
          </a:solidFill>
          <a:ln w="9525">
            <a:noFill/>
            <a:miter lim="800000"/>
            <a:headEnd/>
            <a:tailEnd/>
          </a:ln>
          <a:effectLst/>
        </p:spPr>
        <p:txBody>
          <a:bodyPr wrap="none" anchor="ctr"/>
          <a:lstStyle/>
          <a:p>
            <a:pPr>
              <a:defRPr/>
            </a:pPr>
            <a:endParaRPr lang="en-US"/>
          </a:p>
        </p:txBody>
      </p:sp>
      <p:sp>
        <p:nvSpPr>
          <p:cNvPr id="380937" name="Rectangle 9"/>
          <p:cNvSpPr>
            <a:spLocks noChangeArrowheads="1"/>
          </p:cNvSpPr>
          <p:nvPr/>
        </p:nvSpPr>
        <p:spPr bwMode="auto">
          <a:xfrm>
            <a:off x="6172200" y="594042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0938" name="Rectangle 10"/>
          <p:cNvSpPr>
            <a:spLocks noChangeArrowheads="1"/>
          </p:cNvSpPr>
          <p:nvPr/>
        </p:nvSpPr>
        <p:spPr bwMode="auto">
          <a:xfrm>
            <a:off x="6134100" y="5832475"/>
            <a:ext cx="2133600" cy="228600"/>
          </a:xfrm>
          <a:prstGeom prst="rect">
            <a:avLst/>
          </a:prstGeom>
          <a:solidFill>
            <a:srgbClr val="FFFFFF"/>
          </a:solidFill>
          <a:ln w="9525">
            <a:noFill/>
            <a:miter lim="800000"/>
            <a:headEnd/>
            <a:tailEnd/>
          </a:ln>
          <a:effectLst/>
        </p:spPr>
        <p:txBody>
          <a:bodyPr wrap="none" anchor="ctr"/>
          <a:lstStyle/>
          <a:p>
            <a:pPr>
              <a:defRPr/>
            </a:pPr>
            <a:endParaRPr lang="en-US"/>
          </a:p>
        </p:txBody>
      </p:sp>
      <p:sp>
        <p:nvSpPr>
          <p:cNvPr id="380944" name="Freeform 16"/>
          <p:cNvSpPr>
            <a:spLocks/>
          </p:cNvSpPr>
          <p:nvPr/>
        </p:nvSpPr>
        <p:spPr bwMode="auto">
          <a:xfrm>
            <a:off x="5340350" y="3759200"/>
            <a:ext cx="4070350" cy="1549400"/>
          </a:xfrm>
          <a:custGeom>
            <a:avLst/>
            <a:gdLst/>
            <a:ahLst/>
            <a:cxnLst>
              <a:cxn ang="0">
                <a:pos x="4" y="0"/>
              </a:cxn>
              <a:cxn ang="0">
                <a:pos x="340" y="624"/>
              </a:cxn>
              <a:cxn ang="0">
                <a:pos x="1204" y="912"/>
              </a:cxn>
              <a:cxn ang="0">
                <a:pos x="2356" y="960"/>
              </a:cxn>
              <a:cxn ang="0">
                <a:pos x="2452" y="960"/>
              </a:cxn>
              <a:cxn ang="0">
                <a:pos x="2452" y="864"/>
              </a:cxn>
              <a:cxn ang="0">
                <a:pos x="2437" y="737"/>
              </a:cxn>
              <a:cxn ang="0">
                <a:pos x="2437" y="595"/>
              </a:cxn>
              <a:cxn ang="0">
                <a:pos x="2412" y="570"/>
              </a:cxn>
              <a:cxn ang="0">
                <a:pos x="1786" y="411"/>
              </a:cxn>
              <a:cxn ang="0">
                <a:pos x="0" y="19"/>
              </a:cxn>
            </a:cxnLst>
            <a:rect l="0" t="0" r="r" b="b"/>
            <a:pathLst>
              <a:path w="2564" h="976">
                <a:moveTo>
                  <a:pt x="4" y="0"/>
                </a:moveTo>
                <a:cubicBezTo>
                  <a:pt x="72" y="236"/>
                  <a:pt x="140" y="472"/>
                  <a:pt x="340" y="624"/>
                </a:cubicBezTo>
                <a:cubicBezTo>
                  <a:pt x="540" y="776"/>
                  <a:pt x="868" y="856"/>
                  <a:pt x="1204" y="912"/>
                </a:cubicBezTo>
                <a:cubicBezTo>
                  <a:pt x="1540" y="968"/>
                  <a:pt x="2148" y="952"/>
                  <a:pt x="2356" y="960"/>
                </a:cubicBezTo>
                <a:cubicBezTo>
                  <a:pt x="2564" y="968"/>
                  <a:pt x="2436" y="976"/>
                  <a:pt x="2452" y="960"/>
                </a:cubicBezTo>
                <a:cubicBezTo>
                  <a:pt x="2468" y="944"/>
                  <a:pt x="2454" y="901"/>
                  <a:pt x="2452" y="864"/>
                </a:cubicBezTo>
                <a:cubicBezTo>
                  <a:pt x="2450" y="827"/>
                  <a:pt x="2439" y="782"/>
                  <a:pt x="2437" y="737"/>
                </a:cubicBezTo>
                <a:cubicBezTo>
                  <a:pt x="2435" y="692"/>
                  <a:pt x="2441" y="623"/>
                  <a:pt x="2437" y="595"/>
                </a:cubicBezTo>
                <a:cubicBezTo>
                  <a:pt x="2433" y="567"/>
                  <a:pt x="2520" y="601"/>
                  <a:pt x="2412" y="570"/>
                </a:cubicBezTo>
                <a:cubicBezTo>
                  <a:pt x="2304" y="539"/>
                  <a:pt x="2188" y="503"/>
                  <a:pt x="1786" y="411"/>
                </a:cubicBezTo>
                <a:cubicBezTo>
                  <a:pt x="1384" y="319"/>
                  <a:pt x="372" y="101"/>
                  <a:pt x="0" y="19"/>
                </a:cubicBezTo>
              </a:path>
            </a:pathLst>
          </a:custGeom>
          <a:solidFill>
            <a:srgbClr val="993300"/>
          </a:solidFill>
          <a:ln w="50800" cap="flat" cmpd="sng">
            <a:solidFill>
              <a:schemeClr val="tx1"/>
            </a:solidFill>
            <a:prstDash val="solid"/>
            <a:round/>
            <a:headEnd type="none" w="med" len="med"/>
            <a:tailEnd type="none" w="med" len="med"/>
          </a:ln>
          <a:effectLst/>
        </p:spPr>
        <p:txBody>
          <a:bodyPr/>
          <a:lstStyle/>
          <a:p>
            <a:pPr>
              <a:defRPr/>
            </a:pPr>
            <a:endParaRPr lang="en-US"/>
          </a:p>
        </p:txBody>
      </p:sp>
      <p:sp>
        <p:nvSpPr>
          <p:cNvPr id="6154" name="Text Box 17"/>
          <p:cNvSpPr txBox="1">
            <a:spLocks noChangeArrowheads="1"/>
          </p:cNvSpPr>
          <p:nvPr/>
        </p:nvSpPr>
        <p:spPr bwMode="auto">
          <a:xfrm>
            <a:off x="4191000" y="4543425"/>
            <a:ext cx="2590800" cy="861774"/>
          </a:xfrm>
          <a:prstGeom prst="rect">
            <a:avLst/>
          </a:prstGeom>
          <a:noFill/>
          <a:ln w="25400" algn="ctr">
            <a:noFill/>
            <a:miter lim="800000"/>
            <a:headEnd/>
            <a:tailEnd/>
          </a:ln>
        </p:spPr>
        <p:txBody>
          <a:bodyPr lIns="0" tIns="0" rIns="0" bIns="0">
            <a:spAutoFit/>
          </a:bodyPr>
          <a:lstStyle/>
          <a:p>
            <a:pPr marL="742950" indent="-285750">
              <a:spcBef>
                <a:spcPct val="50000"/>
              </a:spcBef>
            </a:pPr>
            <a:r>
              <a:rPr lang="en-US" sz="1400" b="1"/>
              <a:t>GOAL:</a:t>
            </a:r>
            <a:br>
              <a:rPr lang="en-US" sz="1400" b="1"/>
            </a:br>
            <a:r>
              <a:rPr lang="en-US" sz="1400" b="1"/>
              <a:t>Emissions Level Treaty Sought to Achieve </a:t>
            </a:r>
          </a:p>
        </p:txBody>
      </p:sp>
      <p:sp>
        <p:nvSpPr>
          <p:cNvPr id="6155" name="Text Box 18"/>
          <p:cNvSpPr txBox="1">
            <a:spLocks noChangeArrowheads="1"/>
          </p:cNvSpPr>
          <p:nvPr/>
        </p:nvSpPr>
        <p:spPr bwMode="auto">
          <a:xfrm>
            <a:off x="6705600" y="4572001"/>
            <a:ext cx="2743200" cy="581025"/>
          </a:xfrm>
          <a:prstGeom prst="rect">
            <a:avLst/>
          </a:prstGeom>
          <a:noFill/>
          <a:ln w="9525">
            <a:noFill/>
            <a:miter lim="800000"/>
            <a:headEnd/>
            <a:tailEnd/>
          </a:ln>
        </p:spPr>
        <p:txBody>
          <a:bodyPr>
            <a:spAutoFit/>
          </a:bodyPr>
          <a:lstStyle/>
          <a:p>
            <a:pPr>
              <a:spcBef>
                <a:spcPct val="50000"/>
              </a:spcBef>
              <a:buFontTx/>
              <a:buNone/>
            </a:pPr>
            <a:r>
              <a:rPr lang="en-US" sz="1600"/>
              <a:t>Failure of Treaty</a:t>
            </a:r>
            <a:br>
              <a:rPr lang="en-US" sz="1600"/>
            </a:br>
            <a:r>
              <a:rPr lang="en-US" sz="1600"/>
              <a:t>Relative to GOAL</a:t>
            </a:r>
          </a:p>
        </p:txBody>
      </p:sp>
      <p:sp>
        <p:nvSpPr>
          <p:cNvPr id="6156" name="Text Box 19"/>
          <p:cNvSpPr txBox="1">
            <a:spLocks noChangeArrowheads="1"/>
          </p:cNvSpPr>
          <p:nvPr/>
        </p:nvSpPr>
        <p:spPr bwMode="auto">
          <a:xfrm>
            <a:off x="4572000" y="1828801"/>
            <a:ext cx="3200400" cy="703263"/>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600"/>
          </a:p>
          <a:p>
            <a:pPr>
              <a:spcBef>
                <a:spcPct val="50000"/>
              </a:spcBef>
              <a:buFontTx/>
              <a:buNone/>
            </a:pPr>
            <a:endParaRPr lang="en-US" sz="1600"/>
          </a:p>
        </p:txBody>
      </p:sp>
    </p:spTree>
    <p:extLst>
      <p:ext uri="{BB962C8B-B14F-4D97-AF65-F5344CB8AC3E}">
        <p14:creationId xmlns:p14="http://schemas.microsoft.com/office/powerpoint/2010/main" val="844503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en-US" smtClean="0"/>
          </a:p>
        </p:txBody>
      </p:sp>
      <p:pic>
        <p:nvPicPr>
          <p:cNvPr id="3075" name="Picture 9"/>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sp>
        <p:nvSpPr>
          <p:cNvPr id="3076" name="TextBox 5"/>
          <p:cNvSpPr txBox="1">
            <a:spLocks noChangeArrowheads="1"/>
          </p:cNvSpPr>
          <p:nvPr/>
        </p:nvSpPr>
        <p:spPr bwMode="auto">
          <a:xfrm>
            <a:off x="2057400" y="152400"/>
            <a:ext cx="8153400" cy="584200"/>
          </a:xfrm>
          <a:prstGeom prst="rect">
            <a:avLst/>
          </a:prstGeom>
          <a:noFill/>
          <a:ln w="9525">
            <a:noFill/>
            <a:miter lim="800000"/>
            <a:headEnd/>
            <a:tailEnd/>
          </a:ln>
        </p:spPr>
        <p:txBody>
          <a:bodyPr>
            <a:spAutoFit/>
          </a:bodyPr>
          <a:lstStyle/>
          <a:p>
            <a:pPr algn="ctr"/>
            <a:r>
              <a:rPr lang="en-US" sz="3200"/>
              <a:t>Was the Whaling Treaty a success?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defRPr/>
            </a:pPr>
            <a:endParaRPr lang="en-US" smtClean="0"/>
          </a:p>
        </p:txBody>
      </p:sp>
      <p:pic>
        <p:nvPicPr>
          <p:cNvPr id="10243" name="Picture 9"/>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sp>
        <p:nvSpPr>
          <p:cNvPr id="4" name="TextBox 3"/>
          <p:cNvSpPr txBox="1"/>
          <p:nvPr/>
        </p:nvSpPr>
        <p:spPr>
          <a:xfrm>
            <a:off x="4648200" y="464403"/>
            <a:ext cx="5715000" cy="1077218"/>
          </a:xfrm>
          <a:prstGeom prst="rect">
            <a:avLst/>
          </a:prstGeom>
          <a:noFill/>
        </p:spPr>
        <p:txBody>
          <a:bodyPr wrap="square" rtlCol="0">
            <a:spAutoFit/>
          </a:bodyPr>
          <a:lstStyle/>
          <a:p>
            <a:pPr>
              <a:buNone/>
            </a:pPr>
            <a:r>
              <a:rPr lang="en-US" sz="1600" b="1" dirty="0">
                <a:solidFill>
                  <a:srgbClr val="000000"/>
                </a:solidFill>
              </a:rPr>
              <a:t>“Having decided to conclude a convention to provide for the proper conservation of whale stocks and thus make possible the orderly development of the whaling industry” (ICRW, 1946)</a:t>
            </a:r>
          </a:p>
        </p:txBody>
      </p:sp>
      <p:sp>
        <p:nvSpPr>
          <p:cNvPr id="5" name="Text Box 18"/>
          <p:cNvSpPr txBox="1">
            <a:spLocks noChangeArrowheads="1"/>
          </p:cNvSpPr>
          <p:nvPr/>
        </p:nvSpPr>
        <p:spPr bwMode="auto">
          <a:xfrm>
            <a:off x="7086600" y="1843088"/>
            <a:ext cx="1143000" cy="584200"/>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spTree>
    <p:extLst>
      <p:ext uri="{BB962C8B-B14F-4D97-AF65-F5344CB8AC3E}">
        <p14:creationId xmlns:p14="http://schemas.microsoft.com/office/powerpoint/2010/main" val="3247778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1267" name="Picture 3"/>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grpSp>
        <p:nvGrpSpPr>
          <p:cNvPr id="11268" name="Group 16"/>
          <p:cNvGrpSpPr>
            <a:grpSpLocks/>
          </p:cNvGrpSpPr>
          <p:nvPr/>
        </p:nvGrpSpPr>
        <p:grpSpPr bwMode="auto">
          <a:xfrm>
            <a:off x="3657600" y="1843088"/>
            <a:ext cx="5054600" cy="1820862"/>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a:p>
          </p:txBody>
        </p:sp>
        <p:sp>
          <p:nvSpPr>
            <p:cNvPr id="12306" name="Text Box 18"/>
            <p:cNvSpPr txBox="1">
              <a:spLocks noChangeArrowheads="1"/>
            </p:cNvSpPr>
            <p:nvPr/>
          </p:nvSpPr>
          <p:spPr bwMode="auto">
            <a:xfrm>
              <a:off x="3504" y="1161"/>
              <a:ext cx="720" cy="368"/>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grpSp>
      <p:sp>
        <p:nvSpPr>
          <p:cNvPr id="7" name="TextBox 6"/>
          <p:cNvSpPr txBox="1"/>
          <p:nvPr/>
        </p:nvSpPr>
        <p:spPr>
          <a:xfrm>
            <a:off x="4648200" y="464403"/>
            <a:ext cx="5715000" cy="1077218"/>
          </a:xfrm>
          <a:prstGeom prst="rect">
            <a:avLst/>
          </a:prstGeom>
          <a:noFill/>
        </p:spPr>
        <p:txBody>
          <a:bodyPr wrap="square" rtlCol="0">
            <a:spAutoFit/>
          </a:bodyPr>
          <a:lstStyle/>
          <a:p>
            <a:pPr>
              <a:buNone/>
            </a:pPr>
            <a:r>
              <a:rPr lang="en-US" sz="1600" b="1" dirty="0">
                <a:solidFill>
                  <a:srgbClr val="000000"/>
                </a:solidFill>
              </a:rPr>
              <a:t>“Having decided to conclude a convention to provide for the proper conservation of whale stocks and thus make possible the orderly development of the whaling industry” (ICRW, 1946)</a:t>
            </a:r>
          </a:p>
        </p:txBody>
      </p:sp>
    </p:spTree>
    <p:extLst>
      <p:ext uri="{BB962C8B-B14F-4D97-AF65-F5344CB8AC3E}">
        <p14:creationId xmlns:p14="http://schemas.microsoft.com/office/powerpoint/2010/main" val="5305476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2291" name="Picture 3"/>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grpSp>
        <p:nvGrpSpPr>
          <p:cNvPr id="12292" name="Group 16"/>
          <p:cNvGrpSpPr>
            <a:grpSpLocks/>
          </p:cNvGrpSpPr>
          <p:nvPr/>
        </p:nvGrpSpPr>
        <p:grpSpPr bwMode="auto">
          <a:xfrm>
            <a:off x="3657600" y="1843088"/>
            <a:ext cx="5054600" cy="1820862"/>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a:p>
          </p:txBody>
        </p:sp>
        <p:sp>
          <p:nvSpPr>
            <p:cNvPr id="12306" name="Text Box 18"/>
            <p:cNvSpPr txBox="1">
              <a:spLocks noChangeArrowheads="1"/>
            </p:cNvSpPr>
            <p:nvPr/>
          </p:nvSpPr>
          <p:spPr bwMode="auto">
            <a:xfrm>
              <a:off x="3504" y="1161"/>
              <a:ext cx="720" cy="368"/>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grpSp>
      <p:grpSp>
        <p:nvGrpSpPr>
          <p:cNvPr id="12293" name="Group 19"/>
          <p:cNvGrpSpPr>
            <a:grpSpLocks/>
          </p:cNvGrpSpPr>
          <p:nvPr/>
        </p:nvGrpSpPr>
        <p:grpSpPr bwMode="auto">
          <a:xfrm>
            <a:off x="6007100" y="2540000"/>
            <a:ext cx="4279900" cy="2349500"/>
            <a:chOff x="2824" y="1600"/>
            <a:chExt cx="2696" cy="1480"/>
          </a:xfrm>
        </p:grpSpPr>
        <p:sp>
          <p:nvSpPr>
            <p:cNvPr id="12308" name="Freeform 20"/>
            <p:cNvSpPr>
              <a:spLocks/>
            </p:cNvSpPr>
            <p:nvPr/>
          </p:nvSpPr>
          <p:spPr bwMode="auto">
            <a:xfrm>
              <a:off x="2824" y="1600"/>
              <a:ext cx="1744" cy="1480"/>
            </a:xfrm>
            <a:custGeom>
              <a:avLst/>
              <a:gdLst/>
              <a:ahLst/>
              <a:cxnLst>
                <a:cxn ang="0">
                  <a:pos x="136" y="160"/>
                </a:cxn>
                <a:cxn ang="0">
                  <a:pos x="72" y="208"/>
                </a:cxn>
                <a:cxn ang="0">
                  <a:pos x="0" y="248"/>
                </a:cxn>
                <a:cxn ang="0">
                  <a:pos x="49" y="343"/>
                </a:cxn>
                <a:cxn ang="0">
                  <a:pos x="149" y="540"/>
                </a:cxn>
                <a:cxn ang="0">
                  <a:pos x="249" y="689"/>
                </a:cxn>
                <a:cxn ang="0">
                  <a:pos x="398" y="1084"/>
                </a:cxn>
                <a:cxn ang="0">
                  <a:pos x="448" y="1134"/>
                </a:cxn>
                <a:cxn ang="0">
                  <a:pos x="647" y="1233"/>
                </a:cxn>
                <a:cxn ang="0">
                  <a:pos x="1046" y="1233"/>
                </a:cxn>
                <a:cxn ang="0">
                  <a:pos x="1196" y="1332"/>
                </a:cxn>
                <a:cxn ang="0">
                  <a:pos x="1445" y="1381"/>
                </a:cxn>
                <a:cxn ang="0">
                  <a:pos x="1545" y="1480"/>
                </a:cxn>
                <a:cxn ang="0">
                  <a:pos x="1744" y="1480"/>
                </a:cxn>
                <a:cxn ang="0">
                  <a:pos x="1720" y="8"/>
                </a:cxn>
                <a:cxn ang="0">
                  <a:pos x="1184" y="0"/>
                </a:cxn>
                <a:cxn ang="0">
                  <a:pos x="536" y="32"/>
                </a:cxn>
                <a:cxn ang="0">
                  <a:pos x="352" y="96"/>
                </a:cxn>
                <a:cxn ang="0">
                  <a:pos x="136" y="160"/>
                </a:cxn>
              </a:cxnLst>
              <a:rect l="0" t="0" r="r" b="b"/>
              <a:pathLst>
                <a:path w="1744" h="1480">
                  <a:moveTo>
                    <a:pt x="136" y="160"/>
                  </a:moveTo>
                  <a:lnTo>
                    <a:pt x="72" y="208"/>
                  </a:lnTo>
                  <a:lnTo>
                    <a:pt x="0" y="248"/>
                  </a:lnTo>
                  <a:lnTo>
                    <a:pt x="49" y="343"/>
                  </a:lnTo>
                  <a:lnTo>
                    <a:pt x="149" y="540"/>
                  </a:lnTo>
                  <a:lnTo>
                    <a:pt x="249" y="689"/>
                  </a:lnTo>
                  <a:lnTo>
                    <a:pt x="398" y="1084"/>
                  </a:lnTo>
                  <a:lnTo>
                    <a:pt x="448" y="1134"/>
                  </a:lnTo>
                  <a:lnTo>
                    <a:pt x="647" y="1233"/>
                  </a:lnTo>
                  <a:lnTo>
                    <a:pt x="1046" y="1233"/>
                  </a:lnTo>
                  <a:lnTo>
                    <a:pt x="1196" y="1332"/>
                  </a:lnTo>
                  <a:lnTo>
                    <a:pt x="1445" y="1381"/>
                  </a:lnTo>
                  <a:lnTo>
                    <a:pt x="1545" y="1480"/>
                  </a:lnTo>
                  <a:lnTo>
                    <a:pt x="1744" y="1480"/>
                  </a:lnTo>
                  <a:lnTo>
                    <a:pt x="1720" y="8"/>
                  </a:lnTo>
                  <a:lnTo>
                    <a:pt x="1184" y="0"/>
                  </a:lnTo>
                  <a:lnTo>
                    <a:pt x="536" y="32"/>
                  </a:lnTo>
                  <a:lnTo>
                    <a:pt x="352" y="96"/>
                  </a:lnTo>
                  <a:lnTo>
                    <a:pt x="136" y="160"/>
                  </a:lnTo>
                  <a:close/>
                </a:path>
              </a:pathLst>
            </a:custGeom>
            <a:solidFill>
              <a:srgbClr val="993300"/>
            </a:solidFill>
            <a:ln w="9525">
              <a:solidFill>
                <a:schemeClr val="tx1"/>
              </a:solidFill>
              <a:round/>
              <a:headEnd/>
              <a:tailEnd/>
            </a:ln>
            <a:effectLst/>
          </p:spPr>
          <p:txBody>
            <a:bodyPr/>
            <a:lstStyle/>
            <a:p>
              <a:pPr>
                <a:defRPr/>
              </a:pPr>
              <a:endParaRPr lang="en-US"/>
            </a:p>
          </p:txBody>
        </p:sp>
        <p:sp>
          <p:nvSpPr>
            <p:cNvPr id="12309" name="Text Box 21"/>
            <p:cNvSpPr txBox="1">
              <a:spLocks noChangeArrowheads="1"/>
            </p:cNvSpPr>
            <p:nvPr/>
          </p:nvSpPr>
          <p:spPr bwMode="auto">
            <a:xfrm>
              <a:off x="3616" y="1948"/>
              <a:ext cx="1904" cy="679"/>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Failure Relative To Goal</a:t>
              </a:r>
            </a:p>
          </p:txBody>
        </p:sp>
      </p:grpSp>
      <p:sp>
        <p:nvSpPr>
          <p:cNvPr id="10" name="TextBox 9"/>
          <p:cNvSpPr txBox="1"/>
          <p:nvPr/>
        </p:nvSpPr>
        <p:spPr>
          <a:xfrm>
            <a:off x="4648200" y="464403"/>
            <a:ext cx="5715000" cy="1077218"/>
          </a:xfrm>
          <a:prstGeom prst="rect">
            <a:avLst/>
          </a:prstGeom>
          <a:noFill/>
        </p:spPr>
        <p:txBody>
          <a:bodyPr wrap="square" rtlCol="0">
            <a:spAutoFit/>
          </a:bodyPr>
          <a:lstStyle/>
          <a:p>
            <a:pPr>
              <a:buNone/>
            </a:pPr>
            <a:r>
              <a:rPr lang="en-US" sz="1600" b="1" dirty="0">
                <a:solidFill>
                  <a:srgbClr val="000000"/>
                </a:solidFill>
              </a:rPr>
              <a:t>“Having decided to conclude a convention to provide for the proper conservation of whale stocks and thus make possible the orderly development of the whaling industry” (ICRW, 1946)</a:t>
            </a:r>
          </a:p>
        </p:txBody>
      </p:sp>
    </p:spTree>
    <p:extLst>
      <p:ext uri="{BB962C8B-B14F-4D97-AF65-F5344CB8AC3E}">
        <p14:creationId xmlns:p14="http://schemas.microsoft.com/office/powerpoint/2010/main" val="4567111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3315" name="Picture 3"/>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grpSp>
        <p:nvGrpSpPr>
          <p:cNvPr id="13316" name="Group 7"/>
          <p:cNvGrpSpPr>
            <a:grpSpLocks/>
          </p:cNvGrpSpPr>
          <p:nvPr/>
        </p:nvGrpSpPr>
        <p:grpSpPr bwMode="auto">
          <a:xfrm>
            <a:off x="3657600" y="609601"/>
            <a:ext cx="4140200" cy="4284663"/>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a:p>
          </p:txBody>
        </p:sp>
        <p:sp>
          <p:nvSpPr>
            <p:cNvPr id="12297" name="Text Box 9"/>
            <p:cNvSpPr txBox="1">
              <a:spLocks noChangeArrowheads="1"/>
            </p:cNvSpPr>
            <p:nvPr/>
          </p:nvSpPr>
          <p:spPr bwMode="auto">
            <a:xfrm>
              <a:off x="1392" y="384"/>
              <a:ext cx="1728" cy="330"/>
            </a:xfrm>
            <a:prstGeom prst="rect">
              <a:avLst/>
            </a:prstGeom>
            <a:noFill/>
            <a:ln w="9525">
              <a:noFill/>
              <a:miter lim="800000"/>
              <a:headEnd/>
              <a:tailEnd/>
            </a:ln>
            <a:effectLst/>
          </p:spPr>
          <p:txBody>
            <a:bodyPr>
              <a:spAutoFit/>
            </a:bodyPr>
            <a:lstStyle/>
            <a:p>
              <a:pPr>
                <a:spcBef>
                  <a:spcPct val="50000"/>
                </a:spcBef>
                <a:buFontTx/>
                <a:buNone/>
                <a:defRPr/>
              </a:pPr>
              <a:r>
                <a:rPr lang="en-US" sz="2800" dirty="0">
                  <a:solidFill>
                    <a:srgbClr val="FF0000"/>
                  </a:solidFill>
                </a:rPr>
                <a:t>Counterfactual</a:t>
              </a:r>
            </a:p>
          </p:txBody>
        </p:sp>
      </p:grpSp>
    </p:spTree>
    <p:extLst>
      <p:ext uri="{BB962C8B-B14F-4D97-AF65-F5344CB8AC3E}">
        <p14:creationId xmlns:p14="http://schemas.microsoft.com/office/powerpoint/2010/main" val="16498069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4339" name="Picture 3"/>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grpSp>
        <p:nvGrpSpPr>
          <p:cNvPr id="14340" name="Group 7"/>
          <p:cNvGrpSpPr>
            <a:grpSpLocks/>
          </p:cNvGrpSpPr>
          <p:nvPr/>
        </p:nvGrpSpPr>
        <p:grpSpPr bwMode="auto">
          <a:xfrm>
            <a:off x="3657600" y="609601"/>
            <a:ext cx="4140200" cy="4284663"/>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a:p>
          </p:txBody>
        </p:sp>
        <p:sp>
          <p:nvSpPr>
            <p:cNvPr id="12297" name="Text Box 9"/>
            <p:cNvSpPr txBox="1">
              <a:spLocks noChangeArrowheads="1"/>
            </p:cNvSpPr>
            <p:nvPr/>
          </p:nvSpPr>
          <p:spPr bwMode="auto">
            <a:xfrm>
              <a:off x="1392" y="384"/>
              <a:ext cx="1888" cy="330"/>
            </a:xfrm>
            <a:prstGeom prst="rect">
              <a:avLst/>
            </a:prstGeom>
            <a:noFill/>
            <a:ln w="9525">
              <a:noFill/>
              <a:miter lim="800000"/>
              <a:headEnd/>
              <a:tailEnd/>
            </a:ln>
            <a:effectLst/>
          </p:spPr>
          <p:txBody>
            <a:bodyPr wrap="square">
              <a:spAutoFit/>
            </a:bodyPr>
            <a:lstStyle/>
            <a:p>
              <a:pPr>
                <a:spcBef>
                  <a:spcPct val="50000"/>
                </a:spcBef>
                <a:buFontTx/>
                <a:buNone/>
                <a:defRPr/>
              </a:pPr>
              <a:r>
                <a:rPr lang="en-US" sz="2800" dirty="0">
                  <a:solidFill>
                    <a:srgbClr val="FF0000"/>
                  </a:solidFill>
                </a:rPr>
                <a:t>Counterfactual</a:t>
              </a:r>
            </a:p>
          </p:txBody>
        </p:sp>
      </p:grpSp>
      <p:grpSp>
        <p:nvGrpSpPr>
          <p:cNvPr id="14341" name="Group 13"/>
          <p:cNvGrpSpPr>
            <a:grpSpLocks/>
          </p:cNvGrpSpPr>
          <p:nvPr/>
        </p:nvGrpSpPr>
        <p:grpSpPr bwMode="auto">
          <a:xfrm>
            <a:off x="3733800" y="1943100"/>
            <a:ext cx="4711700" cy="2971800"/>
            <a:chOff x="1392" y="1224"/>
            <a:chExt cx="2968" cy="1872"/>
          </a:xfrm>
        </p:grpSpPr>
        <p:sp>
          <p:nvSpPr>
            <p:cNvPr id="12302" name="Freeform 14"/>
            <p:cNvSpPr>
              <a:spLocks/>
            </p:cNvSpPr>
            <p:nvPr/>
          </p:nvSpPr>
          <p:spPr bwMode="auto">
            <a:xfrm>
              <a:off x="2200" y="1224"/>
              <a:ext cx="2160" cy="1872"/>
            </a:xfrm>
            <a:custGeom>
              <a:avLst/>
              <a:gdLst/>
              <a:ahLst/>
              <a:cxnLst>
                <a:cxn ang="0">
                  <a:pos x="0" y="192"/>
                </a:cxn>
                <a:cxn ang="0">
                  <a:pos x="48" y="192"/>
                </a:cxn>
                <a:cxn ang="0">
                  <a:pos x="192" y="144"/>
                </a:cxn>
                <a:cxn ang="0">
                  <a:pos x="288" y="96"/>
                </a:cxn>
                <a:cxn ang="0">
                  <a:pos x="384" y="0"/>
                </a:cxn>
                <a:cxn ang="0">
                  <a:pos x="528" y="144"/>
                </a:cxn>
                <a:cxn ang="0">
                  <a:pos x="624" y="672"/>
                </a:cxn>
                <a:cxn ang="0">
                  <a:pos x="720" y="912"/>
                </a:cxn>
                <a:cxn ang="0">
                  <a:pos x="864" y="1104"/>
                </a:cxn>
                <a:cxn ang="0">
                  <a:pos x="960" y="1440"/>
                </a:cxn>
                <a:cxn ang="0">
                  <a:pos x="1056" y="1536"/>
                </a:cxn>
                <a:cxn ang="0">
                  <a:pos x="1200" y="1584"/>
                </a:cxn>
                <a:cxn ang="0">
                  <a:pos x="1296" y="1632"/>
                </a:cxn>
                <a:cxn ang="0">
                  <a:pos x="1536" y="1632"/>
                </a:cxn>
                <a:cxn ang="0">
                  <a:pos x="1632" y="1632"/>
                </a:cxn>
                <a:cxn ang="0">
                  <a:pos x="1728" y="1680"/>
                </a:cxn>
                <a:cxn ang="0">
                  <a:pos x="1968" y="1776"/>
                </a:cxn>
                <a:cxn ang="0">
                  <a:pos x="2064" y="1824"/>
                </a:cxn>
                <a:cxn ang="0">
                  <a:pos x="2160" y="1872"/>
                </a:cxn>
                <a:cxn ang="0">
                  <a:pos x="1776" y="1872"/>
                </a:cxn>
                <a:cxn ang="0">
                  <a:pos x="1440" y="1776"/>
                </a:cxn>
                <a:cxn ang="0">
                  <a:pos x="1104" y="1728"/>
                </a:cxn>
                <a:cxn ang="0">
                  <a:pos x="864" y="1632"/>
                </a:cxn>
                <a:cxn ang="0">
                  <a:pos x="624" y="1488"/>
                </a:cxn>
                <a:cxn ang="0">
                  <a:pos x="528" y="1344"/>
                </a:cxn>
                <a:cxn ang="0">
                  <a:pos x="384" y="1104"/>
                </a:cxn>
                <a:cxn ang="0">
                  <a:pos x="288" y="912"/>
                </a:cxn>
                <a:cxn ang="0">
                  <a:pos x="0" y="192"/>
                </a:cxn>
              </a:cxnLst>
              <a:rect l="0" t="0" r="r" b="b"/>
              <a:pathLst>
                <a:path w="2160" h="1872">
                  <a:moveTo>
                    <a:pt x="0" y="192"/>
                  </a:moveTo>
                  <a:lnTo>
                    <a:pt x="48" y="192"/>
                  </a:lnTo>
                  <a:lnTo>
                    <a:pt x="192" y="144"/>
                  </a:lnTo>
                  <a:lnTo>
                    <a:pt x="288" y="96"/>
                  </a:lnTo>
                  <a:lnTo>
                    <a:pt x="384" y="0"/>
                  </a:lnTo>
                  <a:lnTo>
                    <a:pt x="528" y="144"/>
                  </a:lnTo>
                  <a:lnTo>
                    <a:pt x="624" y="672"/>
                  </a:lnTo>
                  <a:lnTo>
                    <a:pt x="720" y="912"/>
                  </a:lnTo>
                  <a:lnTo>
                    <a:pt x="864" y="1104"/>
                  </a:lnTo>
                  <a:lnTo>
                    <a:pt x="960" y="1440"/>
                  </a:lnTo>
                  <a:lnTo>
                    <a:pt x="1056" y="1536"/>
                  </a:lnTo>
                  <a:lnTo>
                    <a:pt x="1200" y="1584"/>
                  </a:lnTo>
                  <a:lnTo>
                    <a:pt x="1296" y="1632"/>
                  </a:lnTo>
                  <a:lnTo>
                    <a:pt x="1536" y="1632"/>
                  </a:lnTo>
                  <a:lnTo>
                    <a:pt x="1632" y="1632"/>
                  </a:lnTo>
                  <a:lnTo>
                    <a:pt x="1728" y="1680"/>
                  </a:lnTo>
                  <a:lnTo>
                    <a:pt x="1968" y="1776"/>
                  </a:lnTo>
                  <a:lnTo>
                    <a:pt x="2064" y="1824"/>
                  </a:lnTo>
                  <a:lnTo>
                    <a:pt x="2160" y="1872"/>
                  </a:lnTo>
                  <a:lnTo>
                    <a:pt x="1776" y="1872"/>
                  </a:lnTo>
                  <a:lnTo>
                    <a:pt x="1440" y="1776"/>
                  </a:lnTo>
                  <a:lnTo>
                    <a:pt x="1104" y="1728"/>
                  </a:lnTo>
                  <a:lnTo>
                    <a:pt x="864" y="1632"/>
                  </a:lnTo>
                  <a:lnTo>
                    <a:pt x="624" y="1488"/>
                  </a:lnTo>
                  <a:lnTo>
                    <a:pt x="528" y="1344"/>
                  </a:lnTo>
                  <a:lnTo>
                    <a:pt x="384" y="1104"/>
                  </a:lnTo>
                  <a:lnTo>
                    <a:pt x="288" y="912"/>
                  </a:lnTo>
                  <a:lnTo>
                    <a:pt x="0" y="192"/>
                  </a:lnTo>
                  <a:close/>
                </a:path>
              </a:pathLst>
            </a:custGeom>
            <a:solidFill>
              <a:srgbClr val="24FC4D"/>
            </a:solidFill>
            <a:ln w="9525">
              <a:solidFill>
                <a:schemeClr val="tx1"/>
              </a:solidFill>
              <a:round/>
              <a:headEnd/>
              <a:tailEnd/>
            </a:ln>
            <a:effectLst/>
          </p:spPr>
          <p:txBody>
            <a:bodyPr/>
            <a:lstStyle/>
            <a:p>
              <a:pPr>
                <a:defRPr/>
              </a:pPr>
              <a:endParaRPr lang="en-US"/>
            </a:p>
          </p:txBody>
        </p:sp>
        <p:sp>
          <p:nvSpPr>
            <p:cNvPr id="12303" name="Text Box 15"/>
            <p:cNvSpPr txBox="1">
              <a:spLocks noChangeArrowheads="1"/>
            </p:cNvSpPr>
            <p:nvPr/>
          </p:nvSpPr>
          <p:spPr bwMode="auto">
            <a:xfrm>
              <a:off x="1392" y="2131"/>
              <a:ext cx="1776" cy="872"/>
            </a:xfrm>
            <a:prstGeom prst="rect">
              <a:avLst/>
            </a:prstGeom>
            <a:noFill/>
            <a:ln w="9525">
              <a:noFill/>
              <a:miter lim="800000"/>
              <a:headEnd/>
              <a:tailEnd/>
            </a:ln>
            <a:effectLst/>
          </p:spPr>
          <p:txBody>
            <a:bodyPr>
              <a:spAutoFit/>
            </a:bodyPr>
            <a:lstStyle/>
            <a:p>
              <a:pPr>
                <a:spcBef>
                  <a:spcPct val="50000"/>
                </a:spcBef>
                <a:buFontTx/>
                <a:buNone/>
                <a:defRPr/>
              </a:pPr>
              <a:r>
                <a:rPr lang="en-US" sz="2800" dirty="0">
                  <a:solidFill>
                    <a:srgbClr val="FF0000"/>
                  </a:solidFill>
                </a:rPr>
                <a:t>Success Relative To Counterfactual</a:t>
              </a:r>
            </a:p>
          </p:txBody>
        </p:sp>
      </p:grpSp>
      <p:sp>
        <p:nvSpPr>
          <p:cNvPr id="12" name="Text Box 15"/>
          <p:cNvSpPr txBox="1">
            <a:spLocks noChangeArrowheads="1"/>
          </p:cNvSpPr>
          <p:nvPr/>
        </p:nvSpPr>
        <p:spPr bwMode="auto">
          <a:xfrm>
            <a:off x="1447800" y="1524001"/>
            <a:ext cx="2819400" cy="1323439"/>
          </a:xfrm>
          <a:prstGeom prst="rect">
            <a:avLst/>
          </a:prstGeom>
          <a:noFill/>
          <a:ln w="9525">
            <a:noFill/>
            <a:miter lim="800000"/>
            <a:headEnd/>
            <a:tailEnd/>
          </a:ln>
          <a:effectLst/>
        </p:spPr>
        <p:txBody>
          <a:bodyPr>
            <a:spAutoFit/>
          </a:bodyPr>
          <a:lstStyle/>
          <a:p>
            <a:pPr>
              <a:spcBef>
                <a:spcPct val="50000"/>
              </a:spcBef>
              <a:buFontTx/>
              <a:buNone/>
              <a:defRPr/>
            </a:pPr>
            <a:r>
              <a:rPr lang="en-US" sz="2000" dirty="0">
                <a:solidFill>
                  <a:srgbClr val="00B0F0"/>
                </a:solidFill>
              </a:rPr>
              <a:t>Catch LOWER than would have been otherwise, allowing population to recover</a:t>
            </a:r>
          </a:p>
        </p:txBody>
      </p:sp>
      <p:sp>
        <p:nvSpPr>
          <p:cNvPr id="13" name="Text Box 15"/>
          <p:cNvSpPr txBox="1">
            <a:spLocks noChangeArrowheads="1"/>
          </p:cNvSpPr>
          <p:nvPr/>
        </p:nvSpPr>
        <p:spPr bwMode="auto">
          <a:xfrm>
            <a:off x="6629400" y="2667001"/>
            <a:ext cx="3352800" cy="1323439"/>
          </a:xfrm>
          <a:prstGeom prst="rect">
            <a:avLst/>
          </a:prstGeom>
          <a:noFill/>
          <a:ln w="9525">
            <a:noFill/>
            <a:miter lim="800000"/>
            <a:headEnd/>
            <a:tailEnd/>
          </a:ln>
          <a:effectLst/>
        </p:spPr>
        <p:txBody>
          <a:bodyPr wrap="square">
            <a:spAutoFit/>
          </a:bodyPr>
          <a:lstStyle/>
          <a:p>
            <a:pPr>
              <a:spcBef>
                <a:spcPct val="50000"/>
              </a:spcBef>
              <a:buFontTx/>
              <a:buNone/>
              <a:defRPr/>
            </a:pPr>
            <a:r>
              <a:rPr lang="en-US" sz="2000" dirty="0">
                <a:solidFill>
                  <a:srgbClr val="00B0F0"/>
                </a:solidFill>
              </a:rPr>
              <a:t>But higher population allows MORE catch for longer than would have been possible otherwise</a:t>
            </a:r>
          </a:p>
        </p:txBody>
      </p:sp>
      <p:sp>
        <p:nvSpPr>
          <p:cNvPr id="6" name="Freeform 5"/>
          <p:cNvSpPr/>
          <p:nvPr/>
        </p:nvSpPr>
        <p:spPr>
          <a:xfrm rot="232030">
            <a:off x="3810000" y="1133475"/>
            <a:ext cx="1104900" cy="1052244"/>
          </a:xfrm>
          <a:custGeom>
            <a:avLst/>
            <a:gdLst>
              <a:gd name="connsiteX0" fmla="*/ 13860 w 1203401"/>
              <a:gd name="connsiteY0" fmla="*/ 793668 h 974467"/>
              <a:gd name="connsiteX1" fmla="*/ 586737 w 1203401"/>
              <a:gd name="connsiteY1" fmla="*/ 453 h 974467"/>
              <a:gd name="connsiteX2" fmla="*/ 1192665 w 1203401"/>
              <a:gd name="connsiteY2" fmla="*/ 914853 h 974467"/>
              <a:gd name="connsiteX3" fmla="*/ 13860 w 1203401"/>
              <a:gd name="connsiteY3" fmla="*/ 793668 h 974467"/>
            </a:gdLst>
            <a:ahLst/>
            <a:cxnLst>
              <a:cxn ang="0">
                <a:pos x="connsiteX0" y="connsiteY0"/>
              </a:cxn>
              <a:cxn ang="0">
                <a:pos x="connsiteX1" y="connsiteY1"/>
              </a:cxn>
              <a:cxn ang="0">
                <a:pos x="connsiteX2" y="connsiteY2"/>
              </a:cxn>
              <a:cxn ang="0">
                <a:pos x="connsiteX3" y="connsiteY3"/>
              </a:cxn>
            </a:cxnLst>
            <a:rect l="l" t="t" r="r" b="b"/>
            <a:pathLst>
              <a:path w="1203401" h="974467">
                <a:moveTo>
                  <a:pt x="13860" y="793668"/>
                </a:moveTo>
                <a:cubicBezTo>
                  <a:pt x="-87128" y="641268"/>
                  <a:pt x="390270" y="-19745"/>
                  <a:pt x="586737" y="453"/>
                </a:cubicBezTo>
                <a:cubicBezTo>
                  <a:pt x="783205" y="20650"/>
                  <a:pt x="1282636" y="786323"/>
                  <a:pt x="1192665" y="914853"/>
                </a:cubicBezTo>
                <a:cubicBezTo>
                  <a:pt x="1102694" y="1043383"/>
                  <a:pt x="114848" y="946068"/>
                  <a:pt x="13860" y="793668"/>
                </a:cubicBezTo>
                <a:close/>
              </a:path>
            </a:pathLst>
          </a:custGeom>
          <a:solidFill>
            <a:srgbClr val="24FC4D"/>
          </a:solidFill>
          <a:ln>
            <a:solidFill>
              <a:srgbClr val="24FC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61584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defRPr/>
            </a:pPr>
            <a:r>
              <a:rPr lang="en-US" dirty="0" smtClean="0"/>
              <a:t>Both a success and a failure</a:t>
            </a:r>
            <a:br>
              <a:rPr lang="en-US" dirty="0" smtClean="0"/>
            </a:br>
            <a:endParaRPr lang="en-US" dirty="0" smtClean="0"/>
          </a:p>
        </p:txBody>
      </p:sp>
      <p:pic>
        <p:nvPicPr>
          <p:cNvPr id="15363" name="Picture 3"/>
          <p:cNvPicPr>
            <a:picLocks noGrp="1" noChangeAspect="1" noChangeArrowheads="1"/>
          </p:cNvPicPr>
          <p:nvPr>
            <p:ph idx="1"/>
          </p:nvPr>
        </p:nvPicPr>
        <p:blipFill>
          <a:blip r:embed="rId2" cstate="print"/>
          <a:srcRect l="7500" t="8003" r="9166" b="9946"/>
          <a:stretch>
            <a:fillRect/>
          </a:stretch>
        </p:blipFill>
        <p:spPr>
          <a:xfrm>
            <a:off x="1524000" y="533401"/>
            <a:ext cx="9144000" cy="6035675"/>
          </a:xfrm>
          <a:noFill/>
        </p:spPr>
      </p:pic>
      <p:grpSp>
        <p:nvGrpSpPr>
          <p:cNvPr id="15364" name="Group 7"/>
          <p:cNvGrpSpPr>
            <a:grpSpLocks/>
          </p:cNvGrpSpPr>
          <p:nvPr/>
        </p:nvGrpSpPr>
        <p:grpSpPr bwMode="auto">
          <a:xfrm>
            <a:off x="3657600" y="609601"/>
            <a:ext cx="4140200" cy="4284663"/>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a:p>
          </p:txBody>
        </p:sp>
        <p:sp>
          <p:nvSpPr>
            <p:cNvPr id="12297" name="Text Box 9"/>
            <p:cNvSpPr txBox="1">
              <a:spLocks noChangeArrowheads="1"/>
            </p:cNvSpPr>
            <p:nvPr/>
          </p:nvSpPr>
          <p:spPr bwMode="auto">
            <a:xfrm>
              <a:off x="1392" y="384"/>
              <a:ext cx="1728" cy="330"/>
            </a:xfrm>
            <a:prstGeom prst="rect">
              <a:avLst/>
            </a:prstGeom>
            <a:noFill/>
            <a:ln w="9525">
              <a:noFill/>
              <a:miter lim="800000"/>
              <a:headEnd/>
              <a:tailEnd/>
            </a:ln>
            <a:effectLst/>
          </p:spPr>
          <p:txBody>
            <a:bodyPr>
              <a:spAutoFit/>
            </a:bodyPr>
            <a:lstStyle/>
            <a:p>
              <a:pPr>
                <a:spcBef>
                  <a:spcPct val="50000"/>
                </a:spcBef>
                <a:buFontTx/>
                <a:buNone/>
                <a:defRPr/>
              </a:pPr>
              <a:r>
                <a:rPr lang="en-US" sz="2800" dirty="0">
                  <a:solidFill>
                    <a:srgbClr val="FF0000"/>
                  </a:solidFill>
                </a:rPr>
                <a:t>Counterfactual</a:t>
              </a:r>
            </a:p>
          </p:txBody>
        </p:sp>
      </p:grpSp>
      <p:grpSp>
        <p:nvGrpSpPr>
          <p:cNvPr id="15365" name="Group 13"/>
          <p:cNvGrpSpPr>
            <a:grpSpLocks/>
          </p:cNvGrpSpPr>
          <p:nvPr/>
        </p:nvGrpSpPr>
        <p:grpSpPr bwMode="auto">
          <a:xfrm>
            <a:off x="3505200" y="1943100"/>
            <a:ext cx="4940300" cy="2971800"/>
            <a:chOff x="1248" y="1224"/>
            <a:chExt cx="3112" cy="1872"/>
          </a:xfrm>
        </p:grpSpPr>
        <p:sp>
          <p:nvSpPr>
            <p:cNvPr id="12302" name="Freeform 14"/>
            <p:cNvSpPr>
              <a:spLocks/>
            </p:cNvSpPr>
            <p:nvPr/>
          </p:nvSpPr>
          <p:spPr bwMode="auto">
            <a:xfrm>
              <a:off x="2200" y="1224"/>
              <a:ext cx="2160" cy="1872"/>
            </a:xfrm>
            <a:custGeom>
              <a:avLst/>
              <a:gdLst/>
              <a:ahLst/>
              <a:cxnLst>
                <a:cxn ang="0">
                  <a:pos x="0" y="192"/>
                </a:cxn>
                <a:cxn ang="0">
                  <a:pos x="48" y="192"/>
                </a:cxn>
                <a:cxn ang="0">
                  <a:pos x="192" y="144"/>
                </a:cxn>
                <a:cxn ang="0">
                  <a:pos x="288" y="96"/>
                </a:cxn>
                <a:cxn ang="0">
                  <a:pos x="384" y="0"/>
                </a:cxn>
                <a:cxn ang="0">
                  <a:pos x="528" y="144"/>
                </a:cxn>
                <a:cxn ang="0">
                  <a:pos x="624" y="672"/>
                </a:cxn>
                <a:cxn ang="0">
                  <a:pos x="720" y="912"/>
                </a:cxn>
                <a:cxn ang="0">
                  <a:pos x="864" y="1104"/>
                </a:cxn>
                <a:cxn ang="0">
                  <a:pos x="960" y="1440"/>
                </a:cxn>
                <a:cxn ang="0">
                  <a:pos x="1056" y="1536"/>
                </a:cxn>
                <a:cxn ang="0">
                  <a:pos x="1200" y="1584"/>
                </a:cxn>
                <a:cxn ang="0">
                  <a:pos x="1296" y="1632"/>
                </a:cxn>
                <a:cxn ang="0">
                  <a:pos x="1536" y="1632"/>
                </a:cxn>
                <a:cxn ang="0">
                  <a:pos x="1632" y="1632"/>
                </a:cxn>
                <a:cxn ang="0">
                  <a:pos x="1728" y="1680"/>
                </a:cxn>
                <a:cxn ang="0">
                  <a:pos x="1968" y="1776"/>
                </a:cxn>
                <a:cxn ang="0">
                  <a:pos x="2064" y="1824"/>
                </a:cxn>
                <a:cxn ang="0">
                  <a:pos x="2160" y="1872"/>
                </a:cxn>
                <a:cxn ang="0">
                  <a:pos x="1776" y="1872"/>
                </a:cxn>
                <a:cxn ang="0">
                  <a:pos x="1440" y="1776"/>
                </a:cxn>
                <a:cxn ang="0">
                  <a:pos x="1104" y="1728"/>
                </a:cxn>
                <a:cxn ang="0">
                  <a:pos x="864" y="1632"/>
                </a:cxn>
                <a:cxn ang="0">
                  <a:pos x="624" y="1488"/>
                </a:cxn>
                <a:cxn ang="0">
                  <a:pos x="528" y="1344"/>
                </a:cxn>
                <a:cxn ang="0">
                  <a:pos x="384" y="1104"/>
                </a:cxn>
                <a:cxn ang="0">
                  <a:pos x="288" y="912"/>
                </a:cxn>
                <a:cxn ang="0">
                  <a:pos x="0" y="192"/>
                </a:cxn>
              </a:cxnLst>
              <a:rect l="0" t="0" r="r" b="b"/>
              <a:pathLst>
                <a:path w="2160" h="1872">
                  <a:moveTo>
                    <a:pt x="0" y="192"/>
                  </a:moveTo>
                  <a:lnTo>
                    <a:pt x="48" y="192"/>
                  </a:lnTo>
                  <a:lnTo>
                    <a:pt x="192" y="144"/>
                  </a:lnTo>
                  <a:lnTo>
                    <a:pt x="288" y="96"/>
                  </a:lnTo>
                  <a:lnTo>
                    <a:pt x="384" y="0"/>
                  </a:lnTo>
                  <a:lnTo>
                    <a:pt x="528" y="144"/>
                  </a:lnTo>
                  <a:lnTo>
                    <a:pt x="624" y="672"/>
                  </a:lnTo>
                  <a:lnTo>
                    <a:pt x="720" y="912"/>
                  </a:lnTo>
                  <a:lnTo>
                    <a:pt x="864" y="1104"/>
                  </a:lnTo>
                  <a:lnTo>
                    <a:pt x="960" y="1440"/>
                  </a:lnTo>
                  <a:lnTo>
                    <a:pt x="1056" y="1536"/>
                  </a:lnTo>
                  <a:lnTo>
                    <a:pt x="1200" y="1584"/>
                  </a:lnTo>
                  <a:lnTo>
                    <a:pt x="1296" y="1632"/>
                  </a:lnTo>
                  <a:lnTo>
                    <a:pt x="1536" y="1632"/>
                  </a:lnTo>
                  <a:lnTo>
                    <a:pt x="1632" y="1632"/>
                  </a:lnTo>
                  <a:lnTo>
                    <a:pt x="1728" y="1680"/>
                  </a:lnTo>
                  <a:lnTo>
                    <a:pt x="1968" y="1776"/>
                  </a:lnTo>
                  <a:lnTo>
                    <a:pt x="2064" y="1824"/>
                  </a:lnTo>
                  <a:lnTo>
                    <a:pt x="2160" y="1872"/>
                  </a:lnTo>
                  <a:lnTo>
                    <a:pt x="1776" y="1872"/>
                  </a:lnTo>
                  <a:lnTo>
                    <a:pt x="1440" y="1776"/>
                  </a:lnTo>
                  <a:lnTo>
                    <a:pt x="1104" y="1728"/>
                  </a:lnTo>
                  <a:lnTo>
                    <a:pt x="864" y="1632"/>
                  </a:lnTo>
                  <a:lnTo>
                    <a:pt x="624" y="1488"/>
                  </a:lnTo>
                  <a:lnTo>
                    <a:pt x="528" y="1344"/>
                  </a:lnTo>
                  <a:lnTo>
                    <a:pt x="384" y="1104"/>
                  </a:lnTo>
                  <a:lnTo>
                    <a:pt x="288" y="912"/>
                  </a:lnTo>
                  <a:lnTo>
                    <a:pt x="0" y="192"/>
                  </a:lnTo>
                  <a:close/>
                </a:path>
              </a:pathLst>
            </a:custGeom>
            <a:solidFill>
              <a:srgbClr val="00FF00"/>
            </a:solidFill>
            <a:ln w="9525">
              <a:solidFill>
                <a:schemeClr val="tx1"/>
              </a:solidFill>
              <a:round/>
              <a:headEnd/>
              <a:tailEnd/>
            </a:ln>
            <a:effectLst/>
          </p:spPr>
          <p:txBody>
            <a:bodyPr/>
            <a:lstStyle/>
            <a:p>
              <a:pPr>
                <a:defRPr/>
              </a:pPr>
              <a:endParaRPr lang="en-US"/>
            </a:p>
          </p:txBody>
        </p:sp>
        <p:sp>
          <p:nvSpPr>
            <p:cNvPr id="12303" name="Text Box 15"/>
            <p:cNvSpPr txBox="1">
              <a:spLocks noChangeArrowheads="1"/>
            </p:cNvSpPr>
            <p:nvPr/>
          </p:nvSpPr>
          <p:spPr bwMode="auto">
            <a:xfrm>
              <a:off x="1248" y="2131"/>
              <a:ext cx="1776" cy="872"/>
            </a:xfrm>
            <a:prstGeom prst="rect">
              <a:avLst/>
            </a:prstGeom>
            <a:noFill/>
            <a:ln w="9525">
              <a:noFill/>
              <a:miter lim="800000"/>
              <a:headEnd/>
              <a:tailEnd/>
            </a:ln>
            <a:effectLst/>
          </p:spPr>
          <p:txBody>
            <a:bodyPr>
              <a:spAutoFit/>
            </a:bodyPr>
            <a:lstStyle/>
            <a:p>
              <a:pPr>
                <a:spcBef>
                  <a:spcPct val="50000"/>
                </a:spcBef>
                <a:buFontTx/>
                <a:buNone/>
                <a:defRPr/>
              </a:pPr>
              <a:r>
                <a:rPr lang="en-US" sz="2800" dirty="0">
                  <a:solidFill>
                    <a:srgbClr val="FF0000"/>
                  </a:solidFill>
                </a:rPr>
                <a:t>Success Relative To Counterfactual</a:t>
              </a:r>
            </a:p>
          </p:txBody>
        </p:sp>
      </p:grpSp>
      <p:grpSp>
        <p:nvGrpSpPr>
          <p:cNvPr id="15366" name="Group 16"/>
          <p:cNvGrpSpPr>
            <a:grpSpLocks/>
          </p:cNvGrpSpPr>
          <p:nvPr/>
        </p:nvGrpSpPr>
        <p:grpSpPr bwMode="auto">
          <a:xfrm>
            <a:off x="3657600" y="1843088"/>
            <a:ext cx="5054600" cy="1820862"/>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a:p>
          </p:txBody>
        </p:sp>
        <p:sp>
          <p:nvSpPr>
            <p:cNvPr id="12306" name="Text Box 18"/>
            <p:cNvSpPr txBox="1">
              <a:spLocks noChangeArrowheads="1"/>
            </p:cNvSpPr>
            <p:nvPr/>
          </p:nvSpPr>
          <p:spPr bwMode="auto">
            <a:xfrm>
              <a:off x="3504" y="1161"/>
              <a:ext cx="720" cy="368"/>
            </a:xfrm>
            <a:prstGeom prst="rect">
              <a:avLst/>
            </a:prstGeom>
            <a:noFill/>
            <a:ln w="9525">
              <a:noFill/>
              <a:miter lim="800000"/>
              <a:headEnd/>
              <a:tailEnd/>
            </a:ln>
            <a:effectLst/>
          </p:spPr>
          <p:txBody>
            <a:bodyPr>
              <a:spAutoFit/>
            </a:bodyPr>
            <a:lstStyle/>
            <a:p>
              <a:pPr>
                <a:spcBef>
                  <a:spcPct val="50000"/>
                </a:spcBef>
                <a:buFontTx/>
                <a:buNone/>
                <a:defRPr/>
              </a:pPr>
              <a:r>
                <a:rPr lang="en-US" sz="3200" dirty="0">
                  <a:solidFill>
                    <a:srgbClr val="FF0000"/>
                  </a:solidFill>
                </a:rPr>
                <a:t>Goal</a:t>
              </a:r>
            </a:p>
          </p:txBody>
        </p:sp>
      </p:grpSp>
      <p:grpSp>
        <p:nvGrpSpPr>
          <p:cNvPr id="15367" name="Group 19"/>
          <p:cNvGrpSpPr>
            <a:grpSpLocks/>
          </p:cNvGrpSpPr>
          <p:nvPr/>
        </p:nvGrpSpPr>
        <p:grpSpPr bwMode="auto">
          <a:xfrm>
            <a:off x="6007100" y="2540000"/>
            <a:ext cx="4279900" cy="2349500"/>
            <a:chOff x="2824" y="1600"/>
            <a:chExt cx="2696" cy="1480"/>
          </a:xfrm>
        </p:grpSpPr>
        <p:sp>
          <p:nvSpPr>
            <p:cNvPr id="12308" name="Freeform 20"/>
            <p:cNvSpPr>
              <a:spLocks/>
            </p:cNvSpPr>
            <p:nvPr/>
          </p:nvSpPr>
          <p:spPr bwMode="auto">
            <a:xfrm>
              <a:off x="2824" y="1600"/>
              <a:ext cx="1744" cy="1480"/>
            </a:xfrm>
            <a:custGeom>
              <a:avLst/>
              <a:gdLst/>
              <a:ahLst/>
              <a:cxnLst>
                <a:cxn ang="0">
                  <a:pos x="136" y="160"/>
                </a:cxn>
                <a:cxn ang="0">
                  <a:pos x="72" y="208"/>
                </a:cxn>
                <a:cxn ang="0">
                  <a:pos x="0" y="248"/>
                </a:cxn>
                <a:cxn ang="0">
                  <a:pos x="49" y="343"/>
                </a:cxn>
                <a:cxn ang="0">
                  <a:pos x="149" y="540"/>
                </a:cxn>
                <a:cxn ang="0">
                  <a:pos x="249" y="689"/>
                </a:cxn>
                <a:cxn ang="0">
                  <a:pos x="398" y="1084"/>
                </a:cxn>
                <a:cxn ang="0">
                  <a:pos x="448" y="1134"/>
                </a:cxn>
                <a:cxn ang="0">
                  <a:pos x="647" y="1233"/>
                </a:cxn>
                <a:cxn ang="0">
                  <a:pos x="1046" y="1233"/>
                </a:cxn>
                <a:cxn ang="0">
                  <a:pos x="1196" y="1332"/>
                </a:cxn>
                <a:cxn ang="0">
                  <a:pos x="1445" y="1381"/>
                </a:cxn>
                <a:cxn ang="0">
                  <a:pos x="1545" y="1480"/>
                </a:cxn>
                <a:cxn ang="0">
                  <a:pos x="1744" y="1480"/>
                </a:cxn>
                <a:cxn ang="0">
                  <a:pos x="1720" y="8"/>
                </a:cxn>
                <a:cxn ang="0">
                  <a:pos x="1184" y="0"/>
                </a:cxn>
                <a:cxn ang="0">
                  <a:pos x="536" y="32"/>
                </a:cxn>
                <a:cxn ang="0">
                  <a:pos x="352" y="96"/>
                </a:cxn>
                <a:cxn ang="0">
                  <a:pos x="136" y="160"/>
                </a:cxn>
              </a:cxnLst>
              <a:rect l="0" t="0" r="r" b="b"/>
              <a:pathLst>
                <a:path w="1744" h="1480">
                  <a:moveTo>
                    <a:pt x="136" y="160"/>
                  </a:moveTo>
                  <a:lnTo>
                    <a:pt x="72" y="208"/>
                  </a:lnTo>
                  <a:lnTo>
                    <a:pt x="0" y="248"/>
                  </a:lnTo>
                  <a:lnTo>
                    <a:pt x="49" y="343"/>
                  </a:lnTo>
                  <a:lnTo>
                    <a:pt x="149" y="540"/>
                  </a:lnTo>
                  <a:lnTo>
                    <a:pt x="249" y="689"/>
                  </a:lnTo>
                  <a:lnTo>
                    <a:pt x="398" y="1084"/>
                  </a:lnTo>
                  <a:lnTo>
                    <a:pt x="448" y="1134"/>
                  </a:lnTo>
                  <a:lnTo>
                    <a:pt x="647" y="1233"/>
                  </a:lnTo>
                  <a:lnTo>
                    <a:pt x="1046" y="1233"/>
                  </a:lnTo>
                  <a:lnTo>
                    <a:pt x="1196" y="1332"/>
                  </a:lnTo>
                  <a:lnTo>
                    <a:pt x="1445" y="1381"/>
                  </a:lnTo>
                  <a:lnTo>
                    <a:pt x="1545" y="1480"/>
                  </a:lnTo>
                  <a:lnTo>
                    <a:pt x="1744" y="1480"/>
                  </a:lnTo>
                  <a:lnTo>
                    <a:pt x="1720" y="8"/>
                  </a:lnTo>
                  <a:lnTo>
                    <a:pt x="1184" y="0"/>
                  </a:lnTo>
                  <a:lnTo>
                    <a:pt x="536" y="32"/>
                  </a:lnTo>
                  <a:lnTo>
                    <a:pt x="352" y="96"/>
                  </a:lnTo>
                  <a:lnTo>
                    <a:pt x="136" y="160"/>
                  </a:lnTo>
                  <a:close/>
                </a:path>
              </a:pathLst>
            </a:custGeom>
            <a:solidFill>
              <a:srgbClr val="993300"/>
            </a:solidFill>
            <a:ln w="9525">
              <a:solidFill>
                <a:schemeClr val="tx1"/>
              </a:solidFill>
              <a:round/>
              <a:headEnd/>
              <a:tailEnd/>
            </a:ln>
            <a:effectLst/>
          </p:spPr>
          <p:txBody>
            <a:bodyPr/>
            <a:lstStyle/>
            <a:p>
              <a:pPr>
                <a:defRPr/>
              </a:pPr>
              <a:endParaRPr lang="en-US"/>
            </a:p>
          </p:txBody>
        </p:sp>
        <p:sp>
          <p:nvSpPr>
            <p:cNvPr id="12309" name="Text Box 21"/>
            <p:cNvSpPr txBox="1">
              <a:spLocks noChangeArrowheads="1"/>
            </p:cNvSpPr>
            <p:nvPr/>
          </p:nvSpPr>
          <p:spPr bwMode="auto">
            <a:xfrm>
              <a:off x="3616" y="1948"/>
              <a:ext cx="1904" cy="601"/>
            </a:xfrm>
            <a:prstGeom prst="rect">
              <a:avLst/>
            </a:prstGeom>
            <a:noFill/>
            <a:ln w="9525">
              <a:noFill/>
              <a:miter lim="800000"/>
              <a:headEnd/>
              <a:tailEnd/>
            </a:ln>
            <a:effectLst/>
          </p:spPr>
          <p:txBody>
            <a:bodyPr>
              <a:spAutoFit/>
            </a:bodyPr>
            <a:lstStyle/>
            <a:p>
              <a:pPr>
                <a:spcBef>
                  <a:spcPct val="50000"/>
                </a:spcBef>
                <a:buFontTx/>
                <a:buNone/>
                <a:defRPr/>
              </a:pPr>
              <a:r>
                <a:rPr lang="en-US" sz="2800" dirty="0">
                  <a:solidFill>
                    <a:srgbClr val="FF0000"/>
                  </a:solidFill>
                </a:rPr>
                <a:t>Failure Relative To Goal</a:t>
              </a:r>
            </a:p>
          </p:txBody>
        </p:sp>
      </p:grpSp>
      <p:sp>
        <p:nvSpPr>
          <p:cNvPr id="16" name="Freeform 15"/>
          <p:cNvSpPr/>
          <p:nvPr/>
        </p:nvSpPr>
        <p:spPr>
          <a:xfrm rot="232030">
            <a:off x="3810000" y="1133475"/>
            <a:ext cx="1104900" cy="1052244"/>
          </a:xfrm>
          <a:custGeom>
            <a:avLst/>
            <a:gdLst>
              <a:gd name="connsiteX0" fmla="*/ 13860 w 1203401"/>
              <a:gd name="connsiteY0" fmla="*/ 793668 h 974467"/>
              <a:gd name="connsiteX1" fmla="*/ 586737 w 1203401"/>
              <a:gd name="connsiteY1" fmla="*/ 453 h 974467"/>
              <a:gd name="connsiteX2" fmla="*/ 1192665 w 1203401"/>
              <a:gd name="connsiteY2" fmla="*/ 914853 h 974467"/>
              <a:gd name="connsiteX3" fmla="*/ 13860 w 1203401"/>
              <a:gd name="connsiteY3" fmla="*/ 793668 h 974467"/>
            </a:gdLst>
            <a:ahLst/>
            <a:cxnLst>
              <a:cxn ang="0">
                <a:pos x="connsiteX0" y="connsiteY0"/>
              </a:cxn>
              <a:cxn ang="0">
                <a:pos x="connsiteX1" y="connsiteY1"/>
              </a:cxn>
              <a:cxn ang="0">
                <a:pos x="connsiteX2" y="connsiteY2"/>
              </a:cxn>
              <a:cxn ang="0">
                <a:pos x="connsiteX3" y="connsiteY3"/>
              </a:cxn>
            </a:cxnLst>
            <a:rect l="l" t="t" r="r" b="b"/>
            <a:pathLst>
              <a:path w="1203401" h="974467">
                <a:moveTo>
                  <a:pt x="13860" y="793668"/>
                </a:moveTo>
                <a:cubicBezTo>
                  <a:pt x="-87128" y="641268"/>
                  <a:pt x="390270" y="-19745"/>
                  <a:pt x="586737" y="453"/>
                </a:cubicBezTo>
                <a:cubicBezTo>
                  <a:pt x="783205" y="20650"/>
                  <a:pt x="1282636" y="786323"/>
                  <a:pt x="1192665" y="914853"/>
                </a:cubicBezTo>
                <a:cubicBezTo>
                  <a:pt x="1102694" y="1043383"/>
                  <a:pt x="114848" y="946068"/>
                  <a:pt x="13860" y="793668"/>
                </a:cubicBezTo>
                <a:close/>
              </a:path>
            </a:pathLst>
          </a:custGeom>
          <a:solidFill>
            <a:srgbClr val="24FC4D"/>
          </a:solidFill>
          <a:ln>
            <a:solidFill>
              <a:srgbClr val="24FC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5556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smtClean="0"/>
              <a:t>Evaluating Institutional Effectiveness</a:t>
            </a:r>
            <a:endParaRPr lang="en-US" dirty="0" smtClean="0"/>
          </a:p>
        </p:txBody>
      </p:sp>
      <p:sp>
        <p:nvSpPr>
          <p:cNvPr id="2051" name="Rectangle 3"/>
          <p:cNvSpPr>
            <a:spLocks noGrp="1" noChangeArrowheads="1"/>
          </p:cNvSpPr>
          <p:nvPr>
            <p:ph idx="1"/>
          </p:nvPr>
        </p:nvSpPr>
        <p:spPr/>
        <p:txBody>
          <a:bodyPr/>
          <a:lstStyle/>
          <a:p>
            <a:r>
              <a:rPr lang="en-US" dirty="0" smtClean="0"/>
              <a:t>Institutions can always be evaluated against TWO definitions of success</a:t>
            </a:r>
          </a:p>
          <a:p>
            <a:pPr lvl="1"/>
            <a:r>
              <a:rPr lang="en-US" dirty="0" smtClean="0"/>
              <a:t>Goal achievement: Compare actual behavior (or outcomes) </a:t>
            </a:r>
            <a:r>
              <a:rPr lang="en-US" b="1" u="sng" dirty="0" smtClean="0"/>
              <a:t>to stated goal</a:t>
            </a:r>
          </a:p>
          <a:p>
            <a:pPr lvl="1"/>
            <a:r>
              <a:rPr lang="en-US" dirty="0" smtClean="0"/>
              <a:t>Counterfactual: Compare actual behavior (or outcomes) </a:t>
            </a:r>
            <a:r>
              <a:rPr lang="en-US" b="1" u="sng" dirty="0" smtClean="0"/>
              <a:t>to what would have occurred otherwise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Default Theme" id="{C6558453-5E68-499E-9DCA-1D01B91741E4}" vid="{6562492D-E544-4F71-9A02-2B537BA8DD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338</TotalTime>
  <Words>2561</Words>
  <Application>Microsoft Office PowerPoint</Application>
  <PresentationFormat>Widescreen</PresentationFormat>
  <Paragraphs>355</Paragraphs>
  <Slides>30</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8" baseType="lpstr">
      <vt:lpstr>Arial</vt:lpstr>
      <vt:lpstr>Calibri</vt:lpstr>
      <vt:lpstr>Constantia</vt:lpstr>
      <vt:lpstr>MS Mincho</vt:lpstr>
      <vt:lpstr>Times New Roman</vt:lpstr>
      <vt:lpstr>Wingdings 2</vt:lpstr>
      <vt:lpstr>Default Theme</vt:lpstr>
      <vt:lpstr>Worksheet</vt:lpstr>
      <vt:lpstr>Outline</vt:lpstr>
      <vt:lpstr>Readings: Takehome Messages</vt:lpstr>
      <vt:lpstr>International Institutions</vt:lpstr>
      <vt:lpstr>International Institutions </vt:lpstr>
      <vt:lpstr>Which is the REALIST View of Influence of Int’l Institutions</vt:lpstr>
      <vt:lpstr>Theoretical Views of the Importance of Institutions</vt:lpstr>
      <vt:lpstr>Four Types of Problems Institutions Arise to Address</vt:lpstr>
      <vt:lpstr>Collaboration (Prisoners Dilemma) Problems/Games International Trade</vt:lpstr>
      <vt:lpstr>Coordination Problems/Games Air traffic control, Sea Lanes</vt:lpstr>
      <vt:lpstr>Upstream/Downstream Problems/Games River Pollution, Air Pollution</vt:lpstr>
      <vt:lpstr>PowerPoint Presentation</vt:lpstr>
      <vt:lpstr>Normative Problems/Games Human Rights – Gender Wage Gap (by country)</vt:lpstr>
      <vt:lpstr>Functions of Institutions</vt:lpstr>
      <vt:lpstr>Assessing the Effectiveness of International Institutions</vt:lpstr>
      <vt:lpstr>Institutional Effectiveness Matters</vt:lpstr>
      <vt:lpstr>Evaluating Institutional Effectiveness</vt:lpstr>
      <vt:lpstr>Pollution Agreements: Evaluating Effectiveness</vt:lpstr>
      <vt:lpstr>Pollution Agreements: Evaluating Effectiveness</vt:lpstr>
      <vt:lpstr>Pollution Agreements: Evaluating Effectiveness</vt:lpstr>
      <vt:lpstr>Pollution Agreements: Evaluating Effectiveness</vt:lpstr>
      <vt:lpstr>Pollution Agreements: Evaluating Effectiveness</vt:lpstr>
      <vt:lpstr>Pollution Agreements: Evaluating Effectiveness</vt:lpstr>
      <vt:lpstr>PowerPoint Presentation</vt:lpstr>
      <vt:lpstr>PowerPoint Presentation</vt:lpstr>
      <vt:lpstr>PowerPoint Presentation</vt:lpstr>
      <vt:lpstr>PowerPoint Presentation</vt:lpstr>
      <vt:lpstr>PowerPoint Presentation</vt:lpstr>
      <vt:lpstr>PowerPoint Presentation</vt:lpstr>
      <vt:lpstr>Both a success and a failure </vt:lpstr>
      <vt:lpstr>Evaluating Institutional Effectiveness</vt:lpstr>
    </vt:vector>
  </TitlesOfParts>
  <Company>UO 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rmitchel</dc:creator>
  <cp:lastModifiedBy>Ronald Mitchell</cp:lastModifiedBy>
  <cp:revision>166</cp:revision>
  <dcterms:created xsi:type="dcterms:W3CDTF">2007-02-10T00:42:24Z</dcterms:created>
  <dcterms:modified xsi:type="dcterms:W3CDTF">2019-05-11T22:55:42Z</dcterms:modified>
</cp:coreProperties>
</file>