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0"/>
  </p:notesMasterIdLst>
  <p:sldIdLst>
    <p:sldId id="269" r:id="rId2"/>
    <p:sldId id="270"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66" r:id="rId26"/>
    <p:sldId id="293" r:id="rId27"/>
    <p:sldId id="294" r:id="rId28"/>
    <p:sldId id="295" r:id="rId29"/>
    <p:sldId id="296" r:id="rId30"/>
    <p:sldId id="297" r:id="rId31"/>
    <p:sldId id="259" r:id="rId32"/>
    <p:sldId id="265" r:id="rId33"/>
    <p:sldId id="260" r:id="rId34"/>
    <p:sldId id="261" r:id="rId35"/>
    <p:sldId id="263" r:id="rId36"/>
    <p:sldId id="264" r:id="rId37"/>
    <p:sldId id="267" r:id="rId38"/>
    <p:sldId id="26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7" d="100"/>
          <a:sy n="37" d="100"/>
        </p:scale>
        <p:origin x="1386" y="79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3DA6EF-E476-435C-892D-06A794F3FC5E}" type="datetimeFigureOut">
              <a:rPr lang="en-US" smtClean="0"/>
              <a:t>5/19/2019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45F4FE-F144-4470-8E08-BD6463B02AE2}" type="slidenum">
              <a:rPr lang="en-US" smtClean="0"/>
              <a:t>‹#›</a:t>
            </a:fld>
            <a:endParaRPr lang="en-US"/>
          </a:p>
        </p:txBody>
      </p:sp>
    </p:spTree>
    <p:extLst>
      <p:ext uri="{BB962C8B-B14F-4D97-AF65-F5344CB8AC3E}">
        <p14:creationId xmlns:p14="http://schemas.microsoft.com/office/powerpoint/2010/main" val="2774950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DFE47CFC-8414-496E-8963-666EBB5FDA50}" type="slidenum">
              <a:rPr lang="en-US"/>
              <a:pPr/>
              <a:t>8</a:t>
            </a:fld>
            <a:endParaRPr lang="en-US"/>
          </a:p>
        </p:txBody>
      </p:sp>
      <p:sp>
        <p:nvSpPr>
          <p:cNvPr id="1843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lIns="90915" tIns="45458" rIns="90915" bIns="45458">
            <a:normAutofit fontScale="925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3549324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8C417D56-74A9-4CF3-A345-BD3FED4301D3}" type="slidenum">
              <a:rPr lang="en-US"/>
              <a:pPr/>
              <a:t>9</a:t>
            </a:fld>
            <a:endParaRPr lang="en-US"/>
          </a:p>
        </p:txBody>
      </p:sp>
      <p:sp>
        <p:nvSpPr>
          <p:cNvPr id="1945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lIns="90915" tIns="45458" rIns="90915" bIns="45458">
            <a:normAutofit fontScale="925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526290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D29D5959-B91E-44DC-AEBE-776D72E184F8}" type="slidenum">
              <a:rPr lang="en-US"/>
              <a:pPr/>
              <a:t>10</a:t>
            </a:fld>
            <a:endParaRPr lang="en-US"/>
          </a:p>
        </p:txBody>
      </p:sp>
      <p:sp>
        <p:nvSpPr>
          <p:cNvPr id="20483"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p:spPr>
        <p:txBody>
          <a:bodyPr lIns="90915" tIns="45458" rIns="90915" bIns="45458">
            <a:normAutofit fontScale="925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2298064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AC33EF5C-3983-44E1-80D7-4C84D51AD078}" type="slidenum">
              <a:rPr lang="en-US"/>
              <a:pPr/>
              <a:t>11</a:t>
            </a:fld>
            <a:endParaRPr lang="en-US"/>
          </a:p>
        </p:txBody>
      </p:sp>
      <p:sp>
        <p:nvSpPr>
          <p:cNvPr id="21507"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lIns="90915" tIns="45458" rIns="90915" bIns="45458">
            <a:normAutofit fontScale="925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1396739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F17C97AA-18B0-4735-8CA7-5B492CF9E607}" type="slidenum">
              <a:rPr lang="en-US"/>
              <a:pPr/>
              <a:t>12</a:t>
            </a:fld>
            <a:endParaRPr lang="en-US"/>
          </a:p>
        </p:txBody>
      </p:sp>
      <p:sp>
        <p:nvSpPr>
          <p:cNvPr id="22531" name="Rectangle 2"/>
          <p:cNvSpPr>
            <a:spLocks noGrp="1" noRot="1" noChangeAspect="1" noChangeArrowheads="1" noTextEdit="1"/>
          </p:cNvSpPr>
          <p:nvPr>
            <p:ph type="sldImg"/>
          </p:nvPr>
        </p:nvSpPr>
        <p:spPr>
          <a:xfrm>
            <a:off x="381000" y="685800"/>
            <a:ext cx="6096000" cy="3429000"/>
          </a:xfrm>
          <a:ln/>
        </p:spPr>
      </p:sp>
      <p:sp>
        <p:nvSpPr>
          <p:cNvPr id="22532" name="Rectangle 3"/>
          <p:cNvSpPr>
            <a:spLocks noGrp="1" noChangeArrowheads="1"/>
          </p:cNvSpPr>
          <p:nvPr>
            <p:ph type="body" idx="1"/>
          </p:nvPr>
        </p:nvSpPr>
        <p:spPr>
          <a:noFill/>
          <a:ln w="9525" cmpd="sng"/>
        </p:spPr>
        <p:txBody>
          <a:bodyPr lIns="90915" tIns="45458" rIns="90915" bIns="45458">
            <a:normAutofit fontScale="925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2281758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D4A40714-C4B2-46CF-9973-159AADB4E587}" type="slidenum">
              <a:rPr lang="en-US"/>
              <a:pPr/>
              <a:t>13</a:t>
            </a:fld>
            <a:endParaRPr lang="en-US"/>
          </a:p>
        </p:txBody>
      </p:sp>
      <p:sp>
        <p:nvSpPr>
          <p:cNvPr id="23555" name="Rectangle 2"/>
          <p:cNvSpPr>
            <a:spLocks noGrp="1" noRot="1" noChangeAspect="1" noChangeArrowheads="1" noTextEdit="1"/>
          </p:cNvSpPr>
          <p:nvPr>
            <p:ph type="sldImg"/>
          </p:nvPr>
        </p:nvSpPr>
        <p:spPr>
          <a:xfrm>
            <a:off x="381000" y="685800"/>
            <a:ext cx="6096000" cy="3429000"/>
          </a:xfrm>
          <a:ln/>
        </p:spPr>
      </p:sp>
      <p:sp>
        <p:nvSpPr>
          <p:cNvPr id="23556" name="Rectangle 3"/>
          <p:cNvSpPr>
            <a:spLocks noGrp="1" noChangeArrowheads="1"/>
          </p:cNvSpPr>
          <p:nvPr>
            <p:ph type="body" idx="1"/>
          </p:nvPr>
        </p:nvSpPr>
        <p:spPr>
          <a:noFill/>
          <a:ln w="9525" cmpd="sng"/>
        </p:spPr>
        <p:txBody>
          <a:bodyPr lIns="90915" tIns="45458" rIns="90915" bIns="45458">
            <a:normAutofit fontScale="92500"/>
          </a:bodyPr>
          <a:lstStyle/>
          <a:p>
            <a:r>
              <a:rPr lang="en-US" smtClean="0"/>
              <a:t>Take the Montreal Protocol.  Was the Montreal Protocol effective at changing the behavior of industrialized countries? If so, what aspect of the treaty should receive credit for the success? Was it the sanctions threatened under the treaty?  Or was the decline in their CFC production due to availability of alternatives that might have happened anyway?</a:t>
            </a:r>
          </a:p>
          <a:p>
            <a:r>
              <a:rPr lang="en-US" smtClean="0"/>
              <a:t>What about the developing countries? Were the rules offering them incentives to reduce CFC production less effective than the sanctions?</a:t>
            </a:r>
          </a:p>
          <a:p>
            <a:r>
              <a:rPr lang="en-US" smtClean="0"/>
              <a:t>And, do the Montreal Protocol’s provisions appear more or less effective than those of the Nitrogen Oxide Protocol of the Convention on Long Range Transboundary Air Pollution?</a:t>
            </a:r>
          </a:p>
          <a:p>
            <a:r>
              <a:rPr lang="en-US" smtClean="0"/>
              <a:t>Questions:</a:t>
            </a:r>
          </a:p>
          <a:p>
            <a:r>
              <a:rPr lang="en-US" smtClean="0"/>
              <a:t>Was either really influential?</a:t>
            </a:r>
          </a:p>
          <a:p>
            <a:r>
              <a:rPr lang="en-US" smtClean="0"/>
              <a:t>If so, what explains their effects and influence?  </a:t>
            </a:r>
          </a:p>
          <a:p>
            <a:r>
              <a:rPr lang="en-US" smtClean="0"/>
              <a:t>Is it something about the rules?  Or something about regulating CFCs which is  different than regulating NOx? </a:t>
            </a:r>
          </a:p>
          <a:p>
            <a:r>
              <a:rPr lang="en-US" smtClean="0"/>
              <a:t>And, if we can identify which of the many possible explanations is the true one, how do we determine how to apply those lessons to other treaties?  </a:t>
            </a:r>
          </a:p>
          <a:p>
            <a:r>
              <a:rPr lang="en-US" smtClean="0"/>
              <a:t>These questions apply to the whole range of environmental treaties from climate change and energy use to stratospheric ozone loss to acid rain in Europe to endangered species protection to biodiversity loss to wetlands protection and water quality.  Later on in the talk I will be looking at fisheries as one arena in which we can develop some of the theory and methodology so that it can be applied across all these arenas.  </a:t>
            </a:r>
          </a:p>
        </p:txBody>
      </p:sp>
    </p:spTree>
    <p:extLst>
      <p:ext uri="{BB962C8B-B14F-4D97-AF65-F5344CB8AC3E}">
        <p14:creationId xmlns:p14="http://schemas.microsoft.com/office/powerpoint/2010/main" val="725908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42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34290" indent="0" algn="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BF7C7C0-60F4-4084-9871-0553FE84CCBE}" type="datetimeFigureOut">
              <a:rPr lang="en-US" smtClean="0"/>
              <a:pPr/>
              <a:t>5/19/2019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19700461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kumimoji="0" lang="en-US"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F7C7C0-60F4-4084-9871-0553FE84CCBE}" type="datetimeFigureOut">
              <a:rPr lang="en-US" smtClean="0"/>
              <a:pPr/>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3653716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42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165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Edit Master text styles</a:t>
            </a:r>
          </a:p>
        </p:txBody>
      </p:sp>
      <p:sp>
        <p:nvSpPr>
          <p:cNvPr id="4" name="Date Placeholder 3"/>
          <p:cNvSpPr>
            <a:spLocks noGrp="1"/>
          </p:cNvSpPr>
          <p:nvPr>
            <p:ph type="dt" sz="half" idx="10"/>
          </p:nvPr>
        </p:nvSpPr>
        <p:spPr/>
        <p:txBody>
          <a:bodyPr/>
          <a:lstStyle/>
          <a:p>
            <a:fld id="{7BF7C7C0-60F4-4084-9871-0553FE84CCBE}" type="datetimeFigureOut">
              <a:rPr lang="en-US" smtClean="0"/>
              <a:pPr/>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214811159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F7C7C0-60F4-4084-9871-0553FE84CCBE}" type="datetimeFigureOut">
              <a:rPr lang="en-US" smtClean="0"/>
              <a:pPr/>
              <a:t>5/19/2019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2270711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1800" b="1" cap="none" baseline="0">
                <a:solidFill>
                  <a:schemeClr val="tx2"/>
                </a:solidFill>
                <a:effectLst/>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Edit Master text styles</a:t>
            </a:r>
          </a:p>
        </p:txBody>
      </p:sp>
      <p:sp>
        <p:nvSpPr>
          <p:cNvPr id="4" name="Text Placeholder 3"/>
          <p:cNvSpPr>
            <a:spLocks noGrp="1"/>
          </p:cNvSpPr>
          <p:nvPr>
            <p:ph type="body" sz="half" idx="3"/>
          </p:nvPr>
        </p:nvSpPr>
        <p:spPr>
          <a:xfrm>
            <a:off x="4645026" y="1859759"/>
            <a:ext cx="4041775" cy="654843"/>
          </a:xfrm>
        </p:spPr>
        <p:txBody>
          <a:bodyPr lIns="45720" tIns="0" rIns="45720" bIns="0" anchor="ctr"/>
          <a:lstStyle>
            <a:lvl1pPr marL="0" indent="0">
              <a:buNone/>
              <a:defRPr sz="1800" b="1" cap="none" baseline="0">
                <a:solidFill>
                  <a:schemeClr val="tx2"/>
                </a:solidFill>
                <a:effectLst/>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1650"/>
            </a:lvl1pPr>
            <a:lvl2pPr>
              <a:defRPr sz="1500"/>
            </a:lvl2pPr>
            <a:lvl3pPr>
              <a:defRPr sz="1350"/>
            </a:lvl3pPr>
            <a:lvl4pPr>
              <a:defRPr sz="1200"/>
            </a:lvl4pPr>
            <a:lvl5pPr>
              <a:defRPr sz="12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2514600"/>
            <a:ext cx="4041775" cy="3845720"/>
          </a:xfrm>
        </p:spPr>
        <p:txBody>
          <a:bodyPr tIns="0"/>
          <a:lstStyle>
            <a:lvl1pPr>
              <a:defRPr sz="1650"/>
            </a:lvl1pPr>
            <a:lvl2pPr>
              <a:defRPr sz="1500"/>
            </a:lvl2pPr>
            <a:lvl3pPr>
              <a:defRPr sz="1350"/>
            </a:lvl3pPr>
            <a:lvl4pPr>
              <a:defRPr sz="1200"/>
            </a:lvl4pPr>
            <a:lvl5pPr>
              <a:defRPr sz="120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F7C7C0-60F4-4084-9871-0553FE84CCBE}" type="datetimeFigureOut">
              <a:rPr lang="en-US" smtClean="0"/>
              <a:pPr/>
              <a:t>5/19/2019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2885457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375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F7C7C0-60F4-4084-9871-0553FE84CCBE}" type="datetimeFigureOut">
              <a:rPr lang="en-US" smtClean="0"/>
              <a:pPr/>
              <a:t>5/19/2019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140189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7C7C0-60F4-4084-9871-0553FE84CCBE}" type="datetimeFigureOut">
              <a:rPr lang="en-US" smtClean="0"/>
              <a:pPr/>
              <a:t>5/19/2019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899117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195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050"/>
            </a:lvl1pPr>
            <a:lvl2pPr indent="0" algn="l">
              <a:buNone/>
              <a:defRPr sz="900"/>
            </a:lvl2pPr>
            <a:lvl3pPr indent="0" algn="l">
              <a:buNone/>
              <a:defRPr sz="750"/>
            </a:lvl3pPr>
            <a:lvl4pPr indent="0" algn="l">
              <a:buNone/>
              <a:defRPr sz="675"/>
            </a:lvl4pPr>
            <a:lvl5pPr indent="0" algn="l">
              <a:buNone/>
              <a:defRPr sz="675"/>
            </a:lvl5pPr>
          </a:lstStyle>
          <a:p>
            <a:pPr lvl="0" eaLnBrk="1" latinLnBrk="0" hangingPunct="1"/>
            <a:r>
              <a:rPr kumimoji="0" lang="en-US" smtClean="0"/>
              <a:t>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100"/>
            </a:lvl1pPr>
            <a:lvl2pPr>
              <a:defRPr sz="1950"/>
            </a:lvl2pPr>
            <a:lvl3pPr>
              <a:defRPr sz="1800"/>
            </a:lvl3pPr>
            <a:lvl4pPr>
              <a:defRPr sz="1500"/>
            </a:lvl4pPr>
            <a:lvl5pPr>
              <a:defRPr sz="1350"/>
            </a:lvl5pPr>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F7C7C0-60F4-4084-9871-0553FE84CCBE}" type="datetimeFigureOut">
              <a:rPr lang="en-US" smtClean="0"/>
              <a:pPr/>
              <a:t>5/19/2019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1713709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dirty="0"/>
          </a:p>
        </p:txBody>
      </p:sp>
      <p:sp>
        <p:nvSpPr>
          <p:cNvPr id="2" name="Title 1"/>
          <p:cNvSpPr>
            <a:spLocks noGrp="1"/>
          </p:cNvSpPr>
          <p:nvPr>
            <p:ph type="title"/>
          </p:nvPr>
        </p:nvSpPr>
        <p:spPr>
          <a:xfrm>
            <a:off x="609600" y="1176998"/>
            <a:ext cx="2212848" cy="1582621"/>
          </a:xfrm>
        </p:spPr>
        <p:txBody>
          <a:bodyPr vert="horz" lIns="45720" tIns="45720" rIns="45720" bIns="45720" anchor="b"/>
          <a:lstStyle>
            <a:lvl1pPr algn="l">
              <a:buNone/>
              <a:defRPr sz="15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188"/>
              </a:spcBef>
              <a:buFontTx/>
              <a:buNone/>
              <a:defRPr sz="975"/>
            </a:lvl1pPr>
            <a:lvl2pPr>
              <a:defRPr sz="900"/>
            </a:lvl2pPr>
            <a:lvl3pPr>
              <a:defRPr sz="750"/>
            </a:lvl3pPr>
            <a:lvl4pPr>
              <a:defRPr sz="675"/>
            </a:lvl4pPr>
            <a:lvl5pPr>
              <a:defRPr sz="675"/>
            </a:lvl5pPr>
          </a:lstStyle>
          <a:p>
            <a:pPr lvl="0" eaLnBrk="1" latinLnBrk="0" hangingPunct="1"/>
            <a:r>
              <a:rPr kumimoji="0" lang="en-US" smtClean="0"/>
              <a:t>Edit Master text styles</a:t>
            </a:r>
          </a:p>
        </p:txBody>
      </p:sp>
      <p:sp>
        <p:nvSpPr>
          <p:cNvPr id="5" name="Date Placeholder 4"/>
          <p:cNvSpPr>
            <a:spLocks noGrp="1"/>
          </p:cNvSpPr>
          <p:nvPr>
            <p:ph type="dt" sz="half" idx="10"/>
          </p:nvPr>
        </p:nvSpPr>
        <p:spPr/>
        <p:txBody>
          <a:bodyPr/>
          <a:lstStyle/>
          <a:p>
            <a:fld id="{7BF7C7C0-60F4-4084-9871-0553FE84CCBE}" type="datetimeFigureOut">
              <a:rPr lang="en-US" smtClean="0"/>
              <a:pPr/>
              <a:t>5/19/2019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2"/>
            <a:ext cx="609600" cy="365125"/>
          </a:xfrm>
        </p:spPr>
        <p:txBody>
          <a:bodyPr/>
          <a:lstStyle/>
          <a:p>
            <a:fld id="{5D5247ED-B648-4D88-AC4B-6C9E9E1C206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24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11" name="Freeform 10"/>
          <p:cNvSpPr>
            <a:spLocks/>
          </p:cNvSpPr>
          <p:nvPr/>
        </p:nvSpPr>
        <p:spPr bwMode="auto">
          <a:xfrm flipV="1">
            <a:off x="4381500" y="6219827"/>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Tree>
    <p:extLst>
      <p:ext uri="{BB962C8B-B14F-4D97-AF65-F5344CB8AC3E}">
        <p14:creationId xmlns:p14="http://schemas.microsoft.com/office/powerpoint/2010/main" val="2230539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F7C7C0-60F4-4084-9871-0553FE84CCBE}" type="datetimeFigureOut">
              <a:rPr lang="en-US" smtClean="0"/>
              <a:pPr/>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826532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2"/>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2"/>
            <a:ext cx="6019800" cy="5211763"/>
          </a:xfrm>
        </p:spPr>
        <p:txBody>
          <a:bodyPr vert="eaVert"/>
          <a:lstStyle/>
          <a:p>
            <a:pPr lvl="0" eaLnBrk="1" latinLnBrk="0" hangingPunct="1"/>
            <a:r>
              <a:rPr lang="en-US" smtClean="0"/>
              <a:t>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F7C7C0-60F4-4084-9871-0553FE84CCBE}" type="datetimeFigureOut">
              <a:rPr lang="en-US" smtClean="0"/>
              <a:pPr/>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899269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7C7C0-60F4-4084-9871-0553FE84CCBE}" type="datetimeFigureOut">
              <a:rPr lang="en-US" smtClean="0"/>
              <a:pPr/>
              <a:t>5/19/2019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247ED-B648-4D88-AC4B-6C9E9E1C2067}" type="slidenum">
              <a:rPr lang="en-US" smtClean="0"/>
              <a:pPr/>
              <a:t>‹#›</a:t>
            </a:fld>
            <a:endParaRPr lang="en-US"/>
          </a:p>
        </p:txBody>
      </p:sp>
    </p:spTree>
    <p:extLst>
      <p:ext uri="{BB962C8B-B14F-4D97-AF65-F5344CB8AC3E}">
        <p14:creationId xmlns:p14="http://schemas.microsoft.com/office/powerpoint/2010/main" val="1435604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3716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04800" y="1524000"/>
            <a:ext cx="8534400" cy="5181600"/>
          </a:xfrm>
        </p:spPr>
        <p:txBody>
          <a:bodyPr/>
          <a:lstStyle/>
          <a:p>
            <a:pPr lvl="0"/>
            <a:endParaRPr lang="en-US" noProof="0" smtClean="0"/>
          </a:p>
        </p:txBody>
      </p:sp>
    </p:spTree>
    <p:extLst>
      <p:ext uri="{BB962C8B-B14F-4D97-AF65-F5344CB8AC3E}">
        <p14:creationId xmlns:p14="http://schemas.microsoft.com/office/powerpoint/2010/main" val="1220772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68580" tIns="34290" rIns="68580" bIns="34290" anchor="t" compatLnSpc="1"/>
          <a:lstStyle/>
          <a:p>
            <a:pPr marL="0" algn="l" rtl="0" eaLnBrk="1" latinLnBrk="0" hangingPunct="1"/>
            <a:endParaRPr kumimoji="0" lang="en-US" sz="1350"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2"/>
            <a:ext cx="2133600" cy="365125"/>
          </a:xfrm>
          <a:prstGeom prst="rect">
            <a:avLst/>
          </a:prstGeom>
        </p:spPr>
        <p:txBody>
          <a:bodyPr vert="horz" lIns="0" tIns="0" rIns="0" bIns="0" anchor="b"/>
          <a:lstStyle>
            <a:lvl1pPr algn="l" eaLnBrk="1" latinLnBrk="0" hangingPunct="1">
              <a:defRPr kumimoji="0" sz="900">
                <a:solidFill>
                  <a:schemeClr val="tx2">
                    <a:shade val="90000"/>
                  </a:schemeClr>
                </a:solidFill>
              </a:defRPr>
            </a:lvl1pPr>
          </a:lstStyle>
          <a:p>
            <a:fld id="{7BF7C7C0-60F4-4084-9871-0553FE84CCBE}" type="datetimeFigureOut">
              <a:rPr lang="en-US" smtClean="0"/>
              <a:pPr/>
              <a:t>5/19/2019</a:t>
            </a:fld>
            <a:endParaRPr lang="en-US"/>
          </a:p>
        </p:txBody>
      </p:sp>
      <p:sp>
        <p:nvSpPr>
          <p:cNvPr id="22" name="Footer Placeholder 21"/>
          <p:cNvSpPr>
            <a:spLocks noGrp="1"/>
          </p:cNvSpPr>
          <p:nvPr>
            <p:ph type="ftr" sz="quarter" idx="3"/>
          </p:nvPr>
        </p:nvSpPr>
        <p:spPr>
          <a:xfrm>
            <a:off x="2667000" y="6356352"/>
            <a:ext cx="3352800" cy="365125"/>
          </a:xfrm>
          <a:prstGeom prst="rect">
            <a:avLst/>
          </a:prstGeom>
        </p:spPr>
        <p:txBody>
          <a:bodyPr vert="horz" lIns="0" tIns="0" rIns="0" bIns="0" anchor="b"/>
          <a:lstStyle>
            <a:lvl1pPr algn="l" eaLnBrk="1" latinLnBrk="0" hangingPunct="1">
              <a:defRPr kumimoji="0" sz="9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2"/>
            <a:ext cx="762000" cy="365125"/>
          </a:xfrm>
          <a:prstGeom prst="rect">
            <a:avLst/>
          </a:prstGeom>
        </p:spPr>
        <p:txBody>
          <a:bodyPr vert="horz" lIns="0" tIns="0" rIns="0" bIns="0" anchor="b"/>
          <a:lstStyle>
            <a:lvl1pPr algn="r" eaLnBrk="1" latinLnBrk="0" hangingPunct="1">
              <a:defRPr kumimoji="0" sz="1800">
                <a:solidFill>
                  <a:schemeClr val="tx2">
                    <a:shade val="90000"/>
                  </a:schemeClr>
                </a:solidFill>
              </a:defRPr>
            </a:lvl1pPr>
          </a:lstStyle>
          <a:p>
            <a:fld id="{5D5247ED-B648-4D88-AC4B-6C9E9E1C206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350"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350" dirty="0"/>
            </a:p>
          </p:txBody>
        </p:sp>
      </p:grpSp>
    </p:spTree>
    <p:extLst>
      <p:ext uri="{BB962C8B-B14F-4D97-AF65-F5344CB8AC3E}">
        <p14:creationId xmlns:p14="http://schemas.microsoft.com/office/powerpoint/2010/main" val="24165705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rtl="0" eaLnBrk="1" latinLnBrk="0" hangingPunct="1">
        <a:spcBef>
          <a:spcPct val="0"/>
        </a:spcBef>
        <a:buNone/>
        <a:defRPr kumimoji="0" sz="3750" b="0" kern="1200">
          <a:ln>
            <a:noFill/>
          </a:ln>
          <a:solidFill>
            <a:schemeClr val="tx2"/>
          </a:solidFill>
          <a:effectLst/>
          <a:latin typeface="+mj-lt"/>
          <a:ea typeface="+mj-ea"/>
          <a:cs typeface="+mj-cs"/>
        </a:defRPr>
      </a:lvl1pPr>
    </p:titleStyle>
    <p:bodyStyle>
      <a:lvl1pPr marL="205740" indent="-205740" algn="l" rtl="0" eaLnBrk="1" latinLnBrk="0" hangingPunct="1">
        <a:spcBef>
          <a:spcPct val="20000"/>
        </a:spcBef>
        <a:buClr>
          <a:schemeClr val="accent3"/>
        </a:buClr>
        <a:buSzPct val="95000"/>
        <a:buFont typeface="Wingdings 2"/>
        <a:buChar char=""/>
        <a:defRPr kumimoji="0" sz="1950" kern="1200">
          <a:solidFill>
            <a:schemeClr val="tx1"/>
          </a:solidFill>
          <a:latin typeface="+mn-lt"/>
          <a:ea typeface="+mn-ea"/>
          <a:cs typeface="+mn-cs"/>
        </a:defRPr>
      </a:lvl1pPr>
      <a:lvl2pPr marL="480060" indent="-185166" algn="l" rtl="0" eaLnBrk="1" latinLnBrk="0" hangingPunct="1">
        <a:spcBef>
          <a:spcPct val="20000"/>
        </a:spcBef>
        <a:buClr>
          <a:schemeClr val="accent1"/>
        </a:buClr>
        <a:buSzPct val="85000"/>
        <a:buFont typeface="Wingdings 2"/>
        <a:buChar char=""/>
        <a:defRPr kumimoji="0" sz="1800" kern="1200">
          <a:solidFill>
            <a:schemeClr val="tx1"/>
          </a:solidFill>
          <a:latin typeface="+mn-lt"/>
          <a:ea typeface="+mn-ea"/>
          <a:cs typeface="+mn-cs"/>
        </a:defRPr>
      </a:lvl2pPr>
      <a:lvl3pPr marL="685800" indent="-185166" algn="l" rtl="0" eaLnBrk="1" latinLnBrk="0" hangingPunct="1">
        <a:spcBef>
          <a:spcPct val="20000"/>
        </a:spcBef>
        <a:buClr>
          <a:schemeClr val="accent2"/>
        </a:buClr>
        <a:buSzPct val="70000"/>
        <a:buFont typeface="Wingdings 2"/>
        <a:buChar char=""/>
        <a:defRPr kumimoji="0" sz="1575" kern="1200">
          <a:solidFill>
            <a:schemeClr val="tx1"/>
          </a:solidFill>
          <a:latin typeface="+mn-lt"/>
          <a:ea typeface="+mn-ea"/>
          <a:cs typeface="+mn-cs"/>
        </a:defRPr>
      </a:lvl3pPr>
      <a:lvl4pPr marL="891540" indent="-157734" algn="l" rtl="0" eaLnBrk="1" latinLnBrk="0" hangingPunct="1">
        <a:spcBef>
          <a:spcPct val="20000"/>
        </a:spcBef>
        <a:buClr>
          <a:schemeClr val="accent3"/>
        </a:buClr>
        <a:buSzPct val="65000"/>
        <a:buFont typeface="Wingdings 2"/>
        <a:buChar char=""/>
        <a:defRPr kumimoji="0" sz="1500" kern="1200">
          <a:solidFill>
            <a:schemeClr val="tx1"/>
          </a:solidFill>
          <a:latin typeface="+mn-lt"/>
          <a:ea typeface="+mn-ea"/>
          <a:cs typeface="+mn-cs"/>
        </a:defRPr>
      </a:lvl4pPr>
      <a:lvl5pPr marL="1097280" indent="-157734" algn="l" rtl="0" eaLnBrk="1" latinLnBrk="0" hangingPunct="1">
        <a:spcBef>
          <a:spcPct val="20000"/>
        </a:spcBef>
        <a:buClr>
          <a:schemeClr val="accent4"/>
        </a:buClr>
        <a:buSzPct val="65000"/>
        <a:buFont typeface="Wingdings 2"/>
        <a:buChar char=""/>
        <a:defRPr kumimoji="0" sz="1500" kern="1200">
          <a:solidFill>
            <a:schemeClr val="tx1"/>
          </a:solidFill>
          <a:latin typeface="+mn-lt"/>
          <a:ea typeface="+mn-ea"/>
          <a:cs typeface="+mn-cs"/>
        </a:defRPr>
      </a:lvl5pPr>
      <a:lvl6pPr marL="1303020" indent="-157734" algn="l" rtl="0" eaLnBrk="1" latinLnBrk="0" hangingPunct="1">
        <a:spcBef>
          <a:spcPct val="20000"/>
        </a:spcBef>
        <a:buClr>
          <a:schemeClr val="accent5"/>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6"/>
        </a:buClr>
        <a:buSzPct val="80000"/>
        <a:buFont typeface="Wingdings 2"/>
        <a:buChar char=""/>
        <a:defRPr kumimoji="0" sz="1200" kern="1200" baseline="0">
          <a:solidFill>
            <a:schemeClr val="tx1"/>
          </a:solidFill>
          <a:latin typeface="+mn-lt"/>
          <a:ea typeface="+mn-ea"/>
          <a:cs typeface="+mn-cs"/>
        </a:defRPr>
      </a:lvl7pPr>
      <a:lvl8pPr marL="1645920" indent="-137160" algn="l" rtl="0" eaLnBrk="1" latinLnBrk="0" hangingPunct="1">
        <a:spcBef>
          <a:spcPct val="20000"/>
        </a:spcBef>
        <a:buClr>
          <a:schemeClr val="tx2"/>
        </a:buClr>
        <a:buChar char="•"/>
        <a:defRPr kumimoji="0" sz="1200" kern="1200">
          <a:solidFill>
            <a:schemeClr val="tx1"/>
          </a:solidFill>
          <a:latin typeface="+mn-lt"/>
          <a:ea typeface="+mn-ea"/>
          <a:cs typeface="+mn-cs"/>
        </a:defRPr>
      </a:lvl8pPr>
      <a:lvl9pPr marL="1851660" indent="-137160" algn="l" rtl="0" eaLnBrk="1" latinLnBrk="0" hangingPunct="1">
        <a:spcBef>
          <a:spcPct val="20000"/>
        </a:spcBef>
        <a:buClr>
          <a:schemeClr val="tx2"/>
        </a:buClr>
        <a:buFontTx/>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en.wikipedia.org/wiki/List_of_countries_by_male_to_female_income_ratio"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4.e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4.emf"/><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humanrightsinasean.info/asean-background/asean-and-human-rights.html" TargetMode="External"/><Relationship Id="rId2" Type="http://schemas.openxmlformats.org/officeDocument/2006/relationships/hyperlink" Target="https://en.wikipedia.org/wiki/International_human_rights_instrument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canvas.uoregon.edu/courses/131869/quizzes/131612/statistic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pPr eaLnBrk="1" hangingPunct="1"/>
            <a:r>
              <a:rPr lang="en-US" b="1" dirty="0" smtClean="0">
                <a:solidFill>
                  <a:srgbClr val="FF0000"/>
                </a:solidFill>
              </a:rPr>
              <a:t>Upstream/Downstream</a:t>
            </a:r>
            <a:r>
              <a:rPr lang="en-US" b="1" dirty="0" smtClean="0">
                <a:solidFill>
                  <a:schemeClr val="tx1"/>
                </a:solidFill>
              </a:rPr>
              <a:t> Problems/Games</a:t>
            </a:r>
            <a:br>
              <a:rPr lang="en-US" b="1" dirty="0" smtClean="0">
                <a:solidFill>
                  <a:schemeClr val="tx1"/>
                </a:solidFill>
              </a:rPr>
            </a:br>
            <a:r>
              <a:rPr lang="en-US" b="1" dirty="0" smtClean="0">
                <a:solidFill>
                  <a:schemeClr val="tx1"/>
                </a:solidFill>
              </a:rPr>
              <a:t>River Pollution, Air Pollution</a:t>
            </a:r>
            <a:endParaRPr lang="en-US" dirty="0" smtClean="0">
              <a:solidFill>
                <a:schemeClr val="tx1"/>
              </a:solidFill>
            </a:endParaRPr>
          </a:p>
        </p:txBody>
      </p:sp>
      <p:graphicFrame>
        <p:nvGraphicFramePr>
          <p:cNvPr id="21507" name="Group 3"/>
          <p:cNvGraphicFramePr>
            <a:graphicFrameLocks noGrp="1"/>
          </p:cNvGraphicFramePr>
          <p:nvPr>
            <p:extLst/>
          </p:nvPr>
        </p:nvGraphicFramePr>
        <p:xfrm>
          <a:off x="1543050" y="2071367"/>
          <a:ext cx="6115050" cy="4036529"/>
        </p:xfrm>
        <a:graphic>
          <a:graphicData uri="http://schemas.openxmlformats.org/drawingml/2006/table">
            <a:tbl>
              <a:tblPr/>
              <a:tblGrid>
                <a:gridCol w="1600200">
                  <a:extLst>
                    <a:ext uri="{9D8B030D-6E8A-4147-A177-3AD203B41FA5}">
                      <a16:colId xmlns:a16="http://schemas.microsoft.com/office/drawing/2014/main" val="20000"/>
                    </a:ext>
                  </a:extLst>
                </a:gridCol>
                <a:gridCol w="108585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gridCol w="1714500">
                  <a:extLst>
                    <a:ext uri="{9D8B030D-6E8A-4147-A177-3AD203B41FA5}">
                      <a16:colId xmlns:a16="http://schemas.microsoft.com/office/drawing/2014/main" val="20003"/>
                    </a:ext>
                  </a:extLst>
                </a:gridCol>
              </a:tblGrid>
              <a:tr h="352823">
                <a:tc rowSpan="2"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400" b="1" dirty="0" smtClean="0">
                          <a:solidFill>
                            <a:srgbClr val="24FC4D"/>
                          </a:solidFill>
                        </a:rPr>
                        <a:t>Key Points: </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400" b="1" dirty="0" smtClean="0">
                          <a:solidFill>
                            <a:srgbClr val="FF0000"/>
                          </a:solidFill>
                        </a:rPr>
                        <a:t>NO </a:t>
                      </a:r>
                      <a:r>
                        <a:rPr lang="en-US" sz="1400" b="1" dirty="0" smtClean="0">
                          <a:solidFill>
                            <a:srgbClr val="24FC4D"/>
                          </a:solidFill>
                        </a:rPr>
                        <a:t>Symmetry of action</a:t>
                      </a:r>
                      <a:r>
                        <a:rPr lang="en-US" sz="1400" b="1" baseline="0" dirty="0" smtClean="0">
                          <a:solidFill>
                            <a:srgbClr val="24FC4D"/>
                          </a:solidFill>
                        </a:rPr>
                        <a:t> </a:t>
                      </a:r>
                      <a:r>
                        <a:rPr lang="en-US" sz="1400" b="1" dirty="0" smtClean="0">
                          <a:solidFill>
                            <a:srgbClr val="24FC4D"/>
                          </a:solidFill>
                        </a:rPr>
                        <a:t>&amp; affect</a:t>
                      </a:r>
                      <a:endParaRPr lang="en-US" sz="1400" b="1" baseline="0" dirty="0" smtClean="0">
                        <a:solidFill>
                          <a:srgbClr val="24FC4D"/>
                        </a:solidFill>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400" b="1" baseline="0" dirty="0" smtClean="0">
                          <a:solidFill>
                            <a:srgbClr val="24FC4D"/>
                          </a:solidFill>
                        </a:rPr>
                        <a:t>Agreement requires </a:t>
                      </a:r>
                      <a:r>
                        <a:rPr lang="en-US" sz="1400" b="1" baseline="0" dirty="0" smtClean="0">
                          <a:solidFill>
                            <a:srgbClr val="FF0000"/>
                          </a:solidFill>
                        </a:rPr>
                        <a:t>payment</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400" b="1" i="0" u="none" strike="noStrike" cap="none" normalizeH="0" baseline="0" dirty="0" smtClean="0">
                          <a:ln>
                            <a:noFill/>
                          </a:ln>
                          <a:solidFill>
                            <a:srgbClr val="FF0000"/>
                          </a:solidFill>
                          <a:effectLst/>
                          <a:latin typeface="+mn-lt"/>
                        </a:rPr>
                        <a:t>Strong </a:t>
                      </a:r>
                      <a:r>
                        <a:rPr kumimoji="0" lang="en-US" sz="1400" b="1" i="0" u="none" strike="noStrike" cap="none" normalizeH="0" baseline="0" dirty="0" smtClean="0">
                          <a:ln>
                            <a:noFill/>
                          </a:ln>
                          <a:solidFill>
                            <a:srgbClr val="24FC4D"/>
                          </a:solidFill>
                          <a:effectLst/>
                          <a:latin typeface="+mn-lt"/>
                        </a:rPr>
                        <a:t>incentives to cheat</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400" b="1" i="0" u="none" strike="noStrike" cap="none" normalizeH="0" baseline="0" dirty="0" smtClean="0">
                          <a:ln>
                            <a:noFill/>
                          </a:ln>
                          <a:solidFill>
                            <a:srgbClr val="24FC4D"/>
                          </a:solidFill>
                          <a:effectLst/>
                          <a:latin typeface="+mn-lt"/>
                        </a:rPr>
                        <a:t>Monitoring </a:t>
                      </a:r>
                      <a:r>
                        <a:rPr kumimoji="0" lang="en-US" sz="1400" b="1" i="0" u="none" strike="noStrike" cap="none" normalizeH="0" baseline="0" dirty="0" smtClean="0">
                          <a:ln>
                            <a:noFill/>
                          </a:ln>
                          <a:solidFill>
                            <a:srgbClr val="FF0000"/>
                          </a:solidFill>
                          <a:effectLst/>
                          <a:latin typeface="+mn-lt"/>
                        </a:rPr>
                        <a:t>EASY</a:t>
                      </a:r>
                      <a:endParaRPr kumimoji="0" lang="en-US" sz="1400" b="1" i="0" u="none" strike="noStrike" cap="none" normalizeH="0" baseline="0" dirty="0" smtClean="0">
                        <a:ln>
                          <a:noFill/>
                        </a:ln>
                        <a:solidFill>
                          <a:srgbClr val="24FC4D"/>
                        </a:solidFill>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400" b="1" i="0" u="none" strike="noStrike" cap="none" normalizeH="0" baseline="0" dirty="0" smtClean="0">
                          <a:ln>
                            <a:noFill/>
                          </a:ln>
                          <a:solidFill>
                            <a:srgbClr val="24FC4D"/>
                          </a:solidFill>
                          <a:effectLst/>
                          <a:latin typeface="+mn-lt"/>
                        </a:rPr>
                        <a:t>Enforcement </a:t>
                      </a:r>
                      <a:r>
                        <a:rPr kumimoji="0" lang="en-US" sz="1400" b="1" i="0" u="none" strike="noStrike" cap="none" normalizeH="0" baseline="0" dirty="0" smtClean="0">
                          <a:ln>
                            <a:noFill/>
                          </a:ln>
                          <a:solidFill>
                            <a:srgbClr val="FF0000"/>
                          </a:solidFill>
                          <a:effectLst/>
                          <a:latin typeface="+mn-lt"/>
                        </a:rPr>
                        <a:t>important</a:t>
                      </a:r>
                      <a:endParaRPr kumimoji="0" lang="en-US" sz="1400" b="0" i="0" u="none" strike="noStrike" cap="none" normalizeH="0" baseline="0" dirty="0" smtClean="0">
                        <a:ln>
                          <a:noFill/>
                        </a:ln>
                        <a:solidFill>
                          <a:srgbClr val="FF0000"/>
                        </a:solidFill>
                        <a:effectLst/>
                        <a:latin typeface="Arial" pitchFamily="34"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FRANCE (Upstream State)</a:t>
                      </a:r>
                      <a:endParaRPr kumimoji="0" lang="en-US" sz="14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155937">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Pollute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Rhine River</a:t>
                      </a:r>
                      <a:endParaRPr kumimoji="0" lang="en-US" sz="14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Do NOT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Pollute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Rhine River</a:t>
                      </a:r>
                      <a:endParaRPr kumimoji="0" lang="en-US" sz="14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3203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NETHERLANDS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(Downstream State)</a:t>
                      </a:r>
                      <a:endParaRPr kumimoji="0" lang="en-US" sz="14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Pollute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Rhine River</a:t>
                      </a:r>
                      <a:endParaRPr kumimoji="0" lang="en-US" sz="14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Clean River</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 Manufacturing Strong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Manufacturing Strong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but Weak Agriculture</a:t>
                      </a:r>
                      <a:endParaRPr kumimoji="0" lang="en-US" sz="12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Clean River</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but Manufacturing Weak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Manufacturing Strong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PLUS Strong Agriculture</a:t>
                      </a:r>
                      <a:endParaRPr kumimoji="0" lang="en-US" sz="12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29034">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Do NOT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Pollute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Rhine River</a:t>
                      </a:r>
                      <a:endParaRPr kumimoji="0" lang="en-US" sz="14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Clean River</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 Manufacturing Strong</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Weak Manufacturing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but Weak Agriculture</a:t>
                      </a:r>
                      <a:endParaRPr kumimoji="0" lang="en-US" sz="12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Clean River</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but Manufacturing Weak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Manufacturing Strong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PLUS Strong Agriculture</a:t>
                      </a:r>
                      <a:endParaRPr kumimoji="0" lang="en-US" sz="12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524463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5900" y="1174692"/>
            <a:ext cx="6172200" cy="462915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4450" y="3457575"/>
            <a:ext cx="2000250" cy="1333500"/>
          </a:xfrm>
          <a:prstGeom prst="rect">
            <a:avLst/>
          </a:prstGeom>
        </p:spPr>
      </p:pic>
      <p:cxnSp>
        <p:nvCxnSpPr>
          <p:cNvPr id="7" name="Straight Arrow Connector 6"/>
          <p:cNvCxnSpPr/>
          <p:nvPr/>
        </p:nvCxnSpPr>
        <p:spPr>
          <a:xfrm>
            <a:off x="3314700" y="4314825"/>
            <a:ext cx="2114550" cy="142875"/>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143000" y="5088485"/>
            <a:ext cx="3714750" cy="715581"/>
          </a:xfrm>
          <a:prstGeom prst="rect">
            <a:avLst/>
          </a:prstGeom>
        </p:spPr>
        <p:txBody>
          <a:bodyPr wrap="square">
            <a:spAutoFit/>
          </a:bodyPr>
          <a:lstStyle/>
          <a:p>
            <a:r>
              <a:rPr lang="en-US" sz="1350" b="1" dirty="0">
                <a:solidFill>
                  <a:srgbClr val="FF0000"/>
                </a:solidFill>
              </a:rPr>
              <a:t>Mountain of table salt (from potash mining and processing) in Germany </a:t>
            </a:r>
          </a:p>
          <a:p>
            <a:r>
              <a:rPr lang="en-US" sz="1350" b="1" dirty="0">
                <a:solidFill>
                  <a:srgbClr val="FF0000"/>
                </a:solidFill>
              </a:rPr>
              <a:t>https://i.imgur.com/PX5tcwC.jpg</a:t>
            </a:r>
          </a:p>
        </p:txBody>
      </p:sp>
    </p:spTree>
    <p:extLst>
      <p:ext uri="{BB962C8B-B14F-4D97-AF65-F5344CB8AC3E}">
        <p14:creationId xmlns:p14="http://schemas.microsoft.com/office/powerpoint/2010/main" val="1481504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Normative</a:t>
            </a:r>
            <a:r>
              <a:rPr lang="en-US" b="1" dirty="0" smtClean="0">
                <a:solidFill>
                  <a:schemeClr val="tx1"/>
                </a:solidFill>
              </a:rPr>
              <a:t> Problems/Games</a:t>
            </a:r>
            <a:r>
              <a:rPr lang="en-US" b="1" dirty="0">
                <a:solidFill>
                  <a:schemeClr val="tx1"/>
                </a:solidFill>
              </a:rPr>
              <a:t/>
            </a:r>
            <a:br>
              <a:rPr lang="en-US" b="1" dirty="0">
                <a:solidFill>
                  <a:schemeClr val="tx1"/>
                </a:solidFill>
              </a:rPr>
            </a:br>
            <a:r>
              <a:rPr lang="en-US" b="1" dirty="0" smtClean="0">
                <a:solidFill>
                  <a:schemeClr val="tx1"/>
                </a:solidFill>
              </a:rPr>
              <a:t>Human Rights – </a:t>
            </a:r>
            <a:r>
              <a:rPr lang="en-US" b="1" dirty="0" smtClean="0">
                <a:solidFill>
                  <a:srgbClr val="0070C0"/>
                </a:solidFill>
                <a:hlinkClick r:id="rId2"/>
              </a:rPr>
              <a:t>Gender Wage Gap</a:t>
            </a:r>
            <a:r>
              <a:rPr lang="en-US" b="1" dirty="0" smtClean="0">
                <a:solidFill>
                  <a:srgbClr val="0070C0"/>
                </a:solidFill>
              </a:rPr>
              <a:t> (by country)</a:t>
            </a:r>
            <a:endParaRPr lang="en-US" dirty="0">
              <a:solidFill>
                <a:srgbClr val="0070C0"/>
              </a:solidFill>
            </a:endParaRPr>
          </a:p>
        </p:txBody>
      </p:sp>
      <p:graphicFrame>
        <p:nvGraphicFramePr>
          <p:cNvPr id="6" name="Group 3"/>
          <p:cNvGraphicFramePr>
            <a:graphicFrameLocks noGrp="1"/>
          </p:cNvGraphicFramePr>
          <p:nvPr>
            <p:extLst/>
          </p:nvPr>
        </p:nvGraphicFramePr>
        <p:xfrm>
          <a:off x="1085850" y="2173771"/>
          <a:ext cx="6972301" cy="4259580"/>
        </p:xfrm>
        <a:graphic>
          <a:graphicData uri="http://schemas.openxmlformats.org/drawingml/2006/table">
            <a:tbl>
              <a:tblPr/>
              <a:tblGrid>
                <a:gridCol w="869321">
                  <a:extLst>
                    <a:ext uri="{9D8B030D-6E8A-4147-A177-3AD203B41FA5}">
                      <a16:colId xmlns:a16="http://schemas.microsoft.com/office/drawing/2014/main" val="20000"/>
                    </a:ext>
                  </a:extLst>
                </a:gridCol>
                <a:gridCol w="2045330">
                  <a:extLst>
                    <a:ext uri="{9D8B030D-6E8A-4147-A177-3AD203B41FA5}">
                      <a16:colId xmlns:a16="http://schemas.microsoft.com/office/drawing/2014/main" val="20001"/>
                    </a:ext>
                  </a:extLst>
                </a:gridCol>
                <a:gridCol w="2102800">
                  <a:extLst>
                    <a:ext uri="{9D8B030D-6E8A-4147-A177-3AD203B41FA5}">
                      <a16:colId xmlns:a16="http://schemas.microsoft.com/office/drawing/2014/main" val="20002"/>
                    </a:ext>
                  </a:extLst>
                </a:gridCol>
                <a:gridCol w="1954850">
                  <a:extLst>
                    <a:ext uri="{9D8B030D-6E8A-4147-A177-3AD203B41FA5}">
                      <a16:colId xmlns:a16="http://schemas.microsoft.com/office/drawing/2014/main" val="20003"/>
                    </a:ext>
                  </a:extLst>
                </a:gridCol>
              </a:tblGrid>
              <a:tr h="352823">
                <a:tc rowSpan="2"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400" b="1" dirty="0" smtClean="0">
                          <a:solidFill>
                            <a:srgbClr val="24FC4D"/>
                          </a:solidFill>
                        </a:rPr>
                        <a:t>Key Points: </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400" b="1" dirty="0" smtClean="0">
                          <a:solidFill>
                            <a:srgbClr val="FF0000"/>
                          </a:solidFill>
                        </a:rPr>
                        <a:t>Asymmetry</a:t>
                      </a:r>
                      <a:r>
                        <a:rPr lang="en-US" sz="1400" b="1" dirty="0" smtClean="0">
                          <a:solidFill>
                            <a:srgbClr val="24FC4D"/>
                          </a:solidFill>
                        </a:rPr>
                        <a:t> of actions &amp; affects</a:t>
                      </a:r>
                      <a:endParaRPr lang="en-US" sz="1400" b="1" baseline="0" dirty="0" smtClean="0">
                        <a:solidFill>
                          <a:srgbClr val="24FC4D"/>
                        </a:solidFill>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400" b="1" baseline="0" dirty="0" smtClean="0">
                          <a:solidFill>
                            <a:srgbClr val="24FC4D"/>
                          </a:solidFill>
                        </a:rPr>
                        <a:t>Agreement requires </a:t>
                      </a:r>
                      <a:r>
                        <a:rPr lang="en-US" sz="1400" b="1" baseline="0" dirty="0" smtClean="0">
                          <a:solidFill>
                            <a:srgbClr val="FF0000"/>
                          </a:solidFill>
                        </a:rPr>
                        <a:t>pressure</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400" b="1" i="0" u="none" strike="noStrike" cap="none" normalizeH="0" baseline="0" dirty="0" smtClean="0">
                          <a:ln>
                            <a:noFill/>
                          </a:ln>
                          <a:solidFill>
                            <a:srgbClr val="FF0000"/>
                          </a:solidFill>
                          <a:effectLst/>
                          <a:latin typeface="+mn-lt"/>
                        </a:rPr>
                        <a:t>Strong </a:t>
                      </a:r>
                      <a:r>
                        <a:rPr kumimoji="0" lang="en-US" sz="1400" b="1" i="0" u="none" strike="noStrike" cap="none" normalizeH="0" baseline="0" dirty="0" smtClean="0">
                          <a:ln>
                            <a:noFill/>
                          </a:ln>
                          <a:solidFill>
                            <a:srgbClr val="24FC4D"/>
                          </a:solidFill>
                          <a:effectLst/>
                          <a:latin typeface="+mn-lt"/>
                        </a:rPr>
                        <a:t>incentives to cheat</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400" b="1" i="0" u="none" strike="noStrike" cap="none" normalizeH="0" baseline="0" dirty="0" smtClean="0">
                          <a:ln>
                            <a:noFill/>
                          </a:ln>
                          <a:solidFill>
                            <a:srgbClr val="24FC4D"/>
                          </a:solidFill>
                          <a:effectLst/>
                          <a:latin typeface="+mn-lt"/>
                        </a:rPr>
                        <a:t>Monitoring </a:t>
                      </a:r>
                      <a:r>
                        <a:rPr kumimoji="0" lang="en-US" sz="1400" b="1" i="0" u="none" strike="noStrike" cap="none" normalizeH="0" baseline="0" dirty="0" smtClean="0">
                          <a:ln>
                            <a:noFill/>
                          </a:ln>
                          <a:solidFill>
                            <a:srgbClr val="FF0000"/>
                          </a:solidFill>
                          <a:effectLst/>
                          <a:latin typeface="+mn-lt"/>
                        </a:rPr>
                        <a:t>MAY BE EASY</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400" b="1" i="0" u="none" strike="noStrike" cap="none" normalizeH="0" baseline="0" dirty="0" smtClean="0">
                          <a:ln>
                            <a:noFill/>
                          </a:ln>
                          <a:solidFill>
                            <a:srgbClr val="24FC4D"/>
                          </a:solidFill>
                          <a:effectLst/>
                          <a:latin typeface="+mn-lt"/>
                        </a:rPr>
                        <a:t>Enforce </a:t>
                      </a:r>
                      <a:r>
                        <a:rPr kumimoji="0" lang="en-US" sz="1400" b="1" i="0" u="none" strike="noStrike" cap="none" normalizeH="0" baseline="0" dirty="0" smtClean="0">
                          <a:ln>
                            <a:noFill/>
                          </a:ln>
                          <a:solidFill>
                            <a:srgbClr val="FF0000"/>
                          </a:solidFill>
                          <a:effectLst/>
                          <a:latin typeface="+mn-lt"/>
                        </a:rPr>
                        <a:t>Hard to Impose</a:t>
                      </a:r>
                      <a:endParaRPr kumimoji="0" lang="en-US" sz="1400" b="0" i="0" u="none" strike="noStrike" cap="none" normalizeH="0" baseline="0" dirty="0" smtClean="0">
                        <a:ln>
                          <a:noFill/>
                        </a:ln>
                        <a:solidFill>
                          <a:schemeClr val="tx1"/>
                        </a:solidFill>
                        <a:effectLst/>
                        <a:latin typeface="Arial" pitchFamily="34"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US &amp; Other States already meeting rules</a:t>
                      </a:r>
                      <a:endParaRPr kumimoji="0" lang="en-US" sz="14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155937">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1400" dirty="0" smtClean="0"/>
                        <a:t>Reduce </a:t>
                      </a:r>
                      <a:br>
                        <a:rPr lang="en-US" sz="1400" dirty="0" smtClean="0"/>
                      </a:br>
                      <a:r>
                        <a:rPr lang="en-US" sz="1400" dirty="0" smtClean="0"/>
                        <a:t>Gender </a:t>
                      </a:r>
                      <a:r>
                        <a:rPr lang="en-US" sz="1400" baseline="0" dirty="0" smtClean="0"/>
                        <a:t>Wage Gap so</a:t>
                      </a:r>
                      <a:endParaRPr kumimoji="0" lang="en-US" sz="14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rPr>
                        <a:t>Female &gt;= $0.67</a:t>
                      </a:r>
                      <a:endParaRPr kumimoji="0" lang="en-US" sz="14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1400" dirty="0" smtClean="0"/>
                        <a:t>Do NOT</a:t>
                      </a:r>
                      <a:r>
                        <a:rPr lang="en-US" sz="1400" baseline="0" dirty="0" smtClean="0"/>
                        <a:t> </a:t>
                      </a:r>
                      <a:r>
                        <a:rPr lang="en-US" sz="1400" dirty="0" smtClean="0"/>
                        <a:t>Reduce </a:t>
                      </a:r>
                      <a:br>
                        <a:rPr lang="en-US" sz="1400" dirty="0" smtClean="0"/>
                      </a:br>
                      <a:r>
                        <a:rPr lang="en-US" sz="1400" dirty="0" smtClean="0"/>
                        <a:t>Gender </a:t>
                      </a:r>
                      <a:r>
                        <a:rPr lang="en-US" sz="1400" baseline="0" dirty="0" smtClean="0"/>
                        <a:t>Wage Gap so</a:t>
                      </a:r>
                      <a:endParaRPr kumimoji="0" lang="en-US" sz="14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rPr>
                        <a:t>Female &gt;= $0.67</a:t>
                      </a:r>
                      <a:endParaRPr kumimoji="0" lang="en-US" sz="14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3203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US &amp; Other States already meeting rules</a:t>
                      </a:r>
                      <a:endParaRPr kumimoji="0" lang="en-US" sz="14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1400" dirty="0" smtClean="0"/>
                        <a:t>Reduce </a:t>
                      </a:r>
                      <a:br>
                        <a:rPr lang="en-US" sz="1400" dirty="0" smtClean="0"/>
                      </a:br>
                      <a:r>
                        <a:rPr lang="en-US" sz="1400" dirty="0" smtClean="0"/>
                        <a:t>Gender </a:t>
                      </a:r>
                      <a:r>
                        <a:rPr lang="en-US" sz="1400" baseline="0" dirty="0" smtClean="0"/>
                        <a:t>Wage Gap so</a:t>
                      </a:r>
                      <a:endParaRPr kumimoji="0" lang="en-US" sz="14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rPr>
                        <a:t>Female &gt;= $0.67</a:t>
                      </a:r>
                      <a:endParaRPr lang="en-US" sz="1400" baseline="0" dirty="0" smtClean="0"/>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Costly at home but</a:t>
                      </a:r>
                      <a:b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Some International Benefits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Change </a:t>
                      </a:r>
                      <a:b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Required</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Maintain Status quo; pressed by other countries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No Change </a:t>
                      </a:r>
                      <a:b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br>
                      <a:r>
                        <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Required</a:t>
                      </a:r>
                      <a:endParaRPr kumimoji="0" lang="en-US" sz="1400" b="0" i="0" u="none" strike="noStrike" cap="none" normalizeH="0" baseline="0" dirty="0" smtClean="0">
                        <a:ln>
                          <a:noFill/>
                        </a:ln>
                        <a:solidFill>
                          <a:schemeClr val="tx1"/>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1129034">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1400" dirty="0" smtClean="0"/>
                        <a:t>Do NOT Reduce Gender </a:t>
                      </a:r>
                      <a:r>
                        <a:rPr lang="en-US" sz="1400" baseline="0" dirty="0" smtClean="0"/>
                        <a:t>Wage Gap so</a:t>
                      </a:r>
                      <a:endParaRPr kumimoji="0" lang="en-US" sz="14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sng" strike="noStrike" cap="none" normalizeH="0" baseline="0" dirty="0" smtClean="0">
                          <a:ln>
                            <a:noFill/>
                          </a:ln>
                          <a:solidFill>
                            <a:srgbClr val="FF0000"/>
                          </a:solidFill>
                          <a:effectLst/>
                          <a:latin typeface="Arial" pitchFamily="34" charset="0"/>
                          <a:ea typeface="MS Mincho" pitchFamily="49" charset="-128"/>
                          <a:cs typeface="Times New Roman" pitchFamily="18" charset="0"/>
                        </a:rPr>
                        <a:t>Female &gt;= $0.67</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Costly at home but</a:t>
                      </a:r>
                      <a:br>
                        <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br>
                      <a:r>
                        <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Some International Benefits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Wage Gap Driven</a:t>
                      </a:r>
                      <a:br>
                        <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br>
                      <a:r>
                        <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by Other Factors</a:t>
                      </a:r>
                      <a:endParaRPr kumimoji="0" lang="en-US" sz="1400" b="0" i="0" u="none" strike="noStrike" cap="none" normalizeH="0" baseline="0" dirty="0" smtClean="0">
                        <a:ln>
                          <a:noFill/>
                        </a:ln>
                        <a:solidFill>
                          <a:schemeClr val="bg1">
                            <a:lumMod val="75000"/>
                          </a:schemeClr>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50000"/>
                      </a:scheme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Maintain Status quo; pressed by other countries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Wage Gap Driven</a:t>
                      </a:r>
                      <a:br>
                        <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br>
                      <a:r>
                        <a:rPr kumimoji="0" lang="en-US" sz="1400" b="0" i="0" u="none" strike="noStrike" cap="none" normalizeH="0" baseline="0" dirty="0" smtClean="0">
                          <a:ln>
                            <a:noFill/>
                          </a:ln>
                          <a:solidFill>
                            <a:schemeClr val="bg1">
                              <a:lumMod val="75000"/>
                            </a:schemeClr>
                          </a:solidFill>
                          <a:effectLst/>
                          <a:latin typeface="Times New Roman" pitchFamily="18" charset="0"/>
                          <a:ea typeface="MS Mincho" pitchFamily="49" charset="-128"/>
                          <a:cs typeface="Times New Roman" pitchFamily="18" charset="0"/>
                        </a:rPr>
                        <a:t>by Other Factors</a:t>
                      </a:r>
                      <a:endParaRPr kumimoji="0" lang="en-US" sz="1400" b="0" i="0" u="none" strike="noStrike" cap="none" normalizeH="0" baseline="0" dirty="0" smtClean="0">
                        <a:ln>
                          <a:noFill/>
                        </a:ln>
                        <a:solidFill>
                          <a:schemeClr val="bg1">
                            <a:lumMod val="75000"/>
                          </a:schemeClr>
                        </a:solidFill>
                        <a:effectLst/>
                        <a:latin typeface="Arial" pitchFamily="34" charset="0"/>
                        <a:ea typeface="MS Mincho" pitchFamily="49" charset="-128"/>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3143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Functions of Institutions</a:t>
            </a:r>
            <a:endParaRPr lang="en-US" dirty="0"/>
          </a:p>
        </p:txBody>
      </p:sp>
      <p:sp>
        <p:nvSpPr>
          <p:cNvPr id="3" name="Content Placeholder 2"/>
          <p:cNvSpPr>
            <a:spLocks noGrp="1"/>
          </p:cNvSpPr>
          <p:nvPr>
            <p:ph idx="1"/>
          </p:nvPr>
        </p:nvSpPr>
        <p:spPr/>
        <p:txBody>
          <a:bodyPr/>
          <a:lstStyle/>
          <a:p>
            <a:r>
              <a:rPr lang="en-US" smtClean="0"/>
              <a:t>Manage complexity</a:t>
            </a:r>
          </a:p>
          <a:p>
            <a:r>
              <a:rPr lang="en-US" smtClean="0"/>
              <a:t>Reduce transaction costs</a:t>
            </a:r>
          </a:p>
          <a:p>
            <a:r>
              <a:rPr lang="en-US" smtClean="0"/>
              <a:t>Create rules</a:t>
            </a:r>
          </a:p>
          <a:p>
            <a:r>
              <a:rPr lang="en-US" smtClean="0"/>
              <a:t>Increase reciprocity</a:t>
            </a:r>
          </a:p>
          <a:p>
            <a:r>
              <a:rPr lang="en-US" smtClean="0"/>
              <a:t>Improve information</a:t>
            </a:r>
          </a:p>
          <a:p>
            <a:r>
              <a:rPr lang="en-US" smtClean="0"/>
              <a:t>Create/strengthen norms</a:t>
            </a:r>
            <a:endParaRPr lang="en-US" dirty="0"/>
          </a:p>
        </p:txBody>
      </p:sp>
    </p:spTree>
    <p:extLst>
      <p:ext uri="{BB962C8B-B14F-4D97-AF65-F5344CB8AC3E}">
        <p14:creationId xmlns:p14="http://schemas.microsoft.com/office/powerpoint/2010/main" val="5011174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Assessing the Effectiveness of</a:t>
            </a:r>
            <a:br>
              <a:rPr lang="en-US" dirty="0" smtClean="0"/>
            </a:br>
            <a:r>
              <a:rPr lang="en-US" dirty="0" smtClean="0"/>
              <a:t>International Institutions</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6953387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Institutional Effectiveness Matters</a:t>
            </a:r>
            <a:endParaRPr lang="en-US" dirty="0"/>
          </a:p>
        </p:txBody>
      </p:sp>
      <p:sp>
        <p:nvSpPr>
          <p:cNvPr id="5" name="Content Placeholder 4"/>
          <p:cNvSpPr>
            <a:spLocks noGrp="1"/>
          </p:cNvSpPr>
          <p:nvPr>
            <p:ph idx="1"/>
          </p:nvPr>
        </p:nvSpPr>
        <p:spPr/>
        <p:txBody>
          <a:bodyPr/>
          <a:lstStyle/>
          <a:p>
            <a:r>
              <a:rPr lang="en-US" smtClean="0"/>
              <a:t>Realists don’t think they matter</a:t>
            </a:r>
          </a:p>
          <a:p>
            <a:r>
              <a:rPr lang="en-US" smtClean="0"/>
              <a:t>Institutionalists think they do</a:t>
            </a:r>
          </a:p>
          <a:p>
            <a:r>
              <a:rPr lang="en-US" smtClean="0"/>
              <a:t>Disenfranchised think they matter for more powerful groups but not for less powerful groups</a:t>
            </a:r>
          </a:p>
          <a:p>
            <a:endParaRPr lang="en-US" smtClean="0"/>
          </a:p>
          <a:p>
            <a:r>
              <a:rPr lang="en-US" smtClean="0"/>
              <a:t>We CARE whether they matter in real life, but DO they?</a:t>
            </a:r>
          </a:p>
          <a:p>
            <a:pPr lvl="1"/>
            <a:r>
              <a:rPr lang="en-US" smtClean="0"/>
              <a:t>Free Trade Agreements</a:t>
            </a:r>
          </a:p>
          <a:p>
            <a:pPr lvl="1"/>
            <a:r>
              <a:rPr lang="en-US" smtClean="0"/>
              <a:t>North Korea // Iran Nuclear Deal // Nuclear Weapons Ban Treaty</a:t>
            </a:r>
          </a:p>
          <a:p>
            <a:pPr lvl="1"/>
            <a:r>
              <a:rPr lang="en-US" smtClean="0"/>
              <a:t>Paris Climate Agreement // Fisheries Treaties // Endangered Species</a:t>
            </a:r>
          </a:p>
          <a:p>
            <a:pPr lvl="1"/>
            <a:r>
              <a:rPr lang="en-US" smtClean="0"/>
              <a:t>Equal Pay for Equal Work // Human Rights </a:t>
            </a:r>
            <a:endParaRPr lang="en-US" dirty="0" smtClean="0"/>
          </a:p>
        </p:txBody>
      </p:sp>
    </p:spTree>
    <p:extLst>
      <p:ext uri="{BB962C8B-B14F-4D97-AF65-F5344CB8AC3E}">
        <p14:creationId xmlns:p14="http://schemas.microsoft.com/office/powerpoint/2010/main" val="22431220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smtClean="0"/>
              <a:t>Evaluating Institutional Effectiveness</a:t>
            </a:r>
            <a:endParaRPr lang="en-US" dirty="0" smtClean="0"/>
          </a:p>
        </p:txBody>
      </p:sp>
      <p:sp>
        <p:nvSpPr>
          <p:cNvPr id="2051" name="Rectangle 3"/>
          <p:cNvSpPr>
            <a:spLocks noGrp="1" noChangeArrowheads="1"/>
          </p:cNvSpPr>
          <p:nvPr>
            <p:ph idx="1"/>
          </p:nvPr>
        </p:nvSpPr>
        <p:spPr/>
        <p:txBody>
          <a:bodyPr/>
          <a:lstStyle/>
          <a:p>
            <a:r>
              <a:rPr lang="en-US" dirty="0" smtClean="0"/>
              <a:t>Institutions can always be evaluated against TWO definitions of success</a:t>
            </a:r>
          </a:p>
          <a:p>
            <a:pPr lvl="1"/>
            <a:r>
              <a:rPr lang="en-US" dirty="0" smtClean="0"/>
              <a:t>Goal achievement: Compare actual behavior (or outcomes) </a:t>
            </a:r>
            <a:r>
              <a:rPr lang="en-US" b="1" u="sng" dirty="0" smtClean="0"/>
              <a:t>to stated goal</a:t>
            </a:r>
          </a:p>
          <a:p>
            <a:pPr lvl="1"/>
            <a:r>
              <a:rPr lang="en-US" dirty="0" smtClean="0"/>
              <a:t>Counterfactual: Compare actual behavior (or outcomes) </a:t>
            </a:r>
            <a:r>
              <a:rPr lang="en-US" b="1" u="sng" dirty="0" smtClean="0"/>
              <a:t>to what would have occurred otherwise</a:t>
            </a:r>
          </a:p>
        </p:txBody>
      </p:sp>
    </p:spTree>
    <p:extLst>
      <p:ext uri="{BB962C8B-B14F-4D97-AF65-F5344CB8AC3E}">
        <p14:creationId xmlns:p14="http://schemas.microsoft.com/office/powerpoint/2010/main" val="16267918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068116" y="2177653"/>
          <a:ext cx="5008959" cy="3365897"/>
        </p:xfrm>
        <a:graphic>
          <a:graphicData uri="http://schemas.openxmlformats.org/presentationml/2006/ole">
            <mc:AlternateContent xmlns:mc="http://schemas.openxmlformats.org/markup-compatibility/2006">
              <mc:Choice xmlns:v="urn:schemas-microsoft-com:vml" Requires="v">
                <p:oleObj spid="_x0000_s1035" name="Worksheet" r:id="rId4" imgW="6656040" imgH="4465080" progId="Excel.Sheet.8">
                  <p:embed/>
                </p:oleObj>
              </mc:Choice>
              <mc:Fallback>
                <p:oleObj name="Worksheet" r:id="rId4" imgW="6656040" imgH="4465080" progId="Excel.Sheet.8">
                  <p:embed/>
                  <p:pic>
                    <p:nvPicPr>
                      <p:cNvPr id="10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8116" y="2177653"/>
                        <a:ext cx="5008959" cy="3365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9859" name="Rectangle 3"/>
          <p:cNvSpPr>
            <a:spLocks noGrp="1" noChangeArrowheads="1"/>
          </p:cNvSpPr>
          <p:nvPr>
            <p:ph type="title"/>
          </p:nvPr>
        </p:nvSpPr>
        <p:spPr/>
        <p:txBody>
          <a:bodyPr>
            <a:normAutofit/>
          </a:bodyPr>
          <a:lstStyle/>
          <a:p>
            <a:pPr>
              <a:defRPr/>
            </a:pPr>
            <a:r>
              <a:rPr lang="en-US" dirty="0" smtClean="0"/>
              <a:t>Pollution Agreements:</a:t>
            </a:r>
            <a:br>
              <a:rPr lang="en-US" dirty="0" smtClean="0"/>
            </a:br>
            <a:r>
              <a:rPr lang="en-US" dirty="0" smtClean="0"/>
              <a:t>Evaluating Effectiveness</a:t>
            </a:r>
          </a:p>
        </p:txBody>
      </p:sp>
      <p:grpSp>
        <p:nvGrpSpPr>
          <p:cNvPr id="1028" name="Group 4"/>
          <p:cNvGrpSpPr>
            <a:grpSpLocks/>
          </p:cNvGrpSpPr>
          <p:nvPr/>
        </p:nvGrpSpPr>
        <p:grpSpPr bwMode="auto">
          <a:xfrm>
            <a:off x="3943350" y="2765822"/>
            <a:ext cx="1028700" cy="2099072"/>
            <a:chOff x="2352" y="1237"/>
            <a:chExt cx="864" cy="1763"/>
          </a:xfrm>
        </p:grpSpPr>
        <p:sp>
          <p:nvSpPr>
            <p:cNvPr id="249861"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sz="1350"/>
            </a:p>
          </p:txBody>
        </p:sp>
        <p:sp>
          <p:nvSpPr>
            <p:cNvPr id="1036" name="Text Box 6"/>
            <p:cNvSpPr txBox="1">
              <a:spLocks noChangeArrowheads="1"/>
            </p:cNvSpPr>
            <p:nvPr/>
          </p:nvSpPr>
          <p:spPr bwMode="auto">
            <a:xfrm>
              <a:off x="2352" y="1237"/>
              <a:ext cx="864" cy="349"/>
            </a:xfrm>
            <a:prstGeom prst="rect">
              <a:avLst/>
            </a:prstGeom>
            <a:noFill/>
            <a:ln w="9525">
              <a:noFill/>
              <a:miter lim="800000"/>
              <a:headEnd/>
              <a:tailEnd/>
            </a:ln>
          </p:spPr>
          <p:txBody>
            <a:bodyPr anchor="ctr">
              <a:spAutoFit/>
            </a:bodyPr>
            <a:lstStyle/>
            <a:p>
              <a:pPr>
                <a:spcBef>
                  <a:spcPct val="50000"/>
                </a:spcBef>
                <a:buFontTx/>
                <a:buNone/>
              </a:pPr>
              <a:r>
                <a:rPr lang="en-US" sz="1050"/>
                <a:t>Treaty In Force</a:t>
              </a:r>
              <a:endParaRPr lang="en-US" sz="2400"/>
            </a:p>
          </p:txBody>
        </p:sp>
      </p:grpSp>
      <p:sp>
        <p:nvSpPr>
          <p:cNvPr id="249863" name="Rectangle 7"/>
          <p:cNvSpPr>
            <a:spLocks noChangeArrowheads="1"/>
          </p:cNvSpPr>
          <p:nvPr/>
        </p:nvSpPr>
        <p:spPr bwMode="auto">
          <a:xfrm>
            <a:off x="4057650" y="3117056"/>
            <a:ext cx="2857500" cy="538163"/>
          </a:xfrm>
          <a:prstGeom prst="rect">
            <a:avLst/>
          </a:prstGeom>
          <a:solidFill>
            <a:srgbClr val="C0C0C0"/>
          </a:solidFill>
          <a:ln w="9525">
            <a:noFill/>
            <a:miter lim="800000"/>
            <a:headEnd/>
            <a:tailEnd/>
          </a:ln>
          <a:effectLst/>
        </p:spPr>
        <p:txBody>
          <a:bodyPr wrap="none" anchor="ctr"/>
          <a:lstStyle/>
          <a:p>
            <a:pPr>
              <a:defRPr/>
            </a:pPr>
            <a:endParaRPr lang="en-US" sz="1350"/>
          </a:p>
        </p:txBody>
      </p:sp>
      <p:sp>
        <p:nvSpPr>
          <p:cNvPr id="249864" name="Rectangle 8"/>
          <p:cNvSpPr>
            <a:spLocks noChangeArrowheads="1"/>
          </p:cNvSpPr>
          <p:nvPr/>
        </p:nvSpPr>
        <p:spPr bwMode="auto">
          <a:xfrm>
            <a:off x="6115050" y="2888456"/>
            <a:ext cx="800100" cy="366713"/>
          </a:xfrm>
          <a:prstGeom prst="rect">
            <a:avLst/>
          </a:prstGeom>
          <a:solidFill>
            <a:srgbClr val="C0C0C0"/>
          </a:solidFill>
          <a:ln w="9525">
            <a:noFill/>
            <a:miter lim="800000"/>
            <a:headEnd/>
            <a:tailEnd/>
          </a:ln>
          <a:effectLst/>
        </p:spPr>
        <p:txBody>
          <a:bodyPr wrap="none" anchor="ctr"/>
          <a:lstStyle/>
          <a:p>
            <a:pPr>
              <a:defRPr/>
            </a:pPr>
            <a:endParaRPr lang="en-US" sz="1350"/>
          </a:p>
        </p:txBody>
      </p:sp>
      <p:sp>
        <p:nvSpPr>
          <p:cNvPr id="249865" name="Rectangle 9"/>
          <p:cNvSpPr>
            <a:spLocks noChangeArrowheads="1"/>
          </p:cNvSpPr>
          <p:nvPr/>
        </p:nvSpPr>
        <p:spPr bwMode="auto">
          <a:xfrm>
            <a:off x="4629150" y="5312569"/>
            <a:ext cx="1600200" cy="171450"/>
          </a:xfrm>
          <a:prstGeom prst="rect">
            <a:avLst/>
          </a:prstGeom>
          <a:solidFill>
            <a:srgbClr val="FFFFFF"/>
          </a:solidFill>
          <a:ln w="9525">
            <a:noFill/>
            <a:miter lim="800000"/>
            <a:headEnd/>
            <a:tailEnd/>
          </a:ln>
          <a:effectLst/>
        </p:spPr>
        <p:txBody>
          <a:bodyPr wrap="none" anchor="ctr"/>
          <a:lstStyle/>
          <a:p>
            <a:pPr>
              <a:defRPr/>
            </a:pPr>
            <a:endParaRPr lang="en-US" sz="1350"/>
          </a:p>
        </p:txBody>
      </p:sp>
      <p:sp>
        <p:nvSpPr>
          <p:cNvPr id="249866" name="Rectangle 10"/>
          <p:cNvSpPr>
            <a:spLocks noChangeArrowheads="1"/>
          </p:cNvSpPr>
          <p:nvPr/>
        </p:nvSpPr>
        <p:spPr bwMode="auto">
          <a:xfrm>
            <a:off x="4619625" y="5231606"/>
            <a:ext cx="1600200" cy="171450"/>
          </a:xfrm>
          <a:prstGeom prst="rect">
            <a:avLst/>
          </a:prstGeom>
          <a:solidFill>
            <a:srgbClr val="FFFFFF"/>
          </a:solidFill>
          <a:ln w="9525">
            <a:noFill/>
            <a:miter lim="800000"/>
            <a:headEnd/>
            <a:tailEnd/>
          </a:ln>
          <a:effectLst/>
        </p:spPr>
        <p:txBody>
          <a:bodyPr wrap="none" anchor="ctr"/>
          <a:lstStyle/>
          <a:p>
            <a:pPr>
              <a:defRPr/>
            </a:pPr>
            <a:endParaRPr lang="en-US" sz="1350"/>
          </a:p>
        </p:txBody>
      </p:sp>
      <p:sp>
        <p:nvSpPr>
          <p:cNvPr id="249867" name="Line 11"/>
          <p:cNvSpPr>
            <a:spLocks noChangeShapeType="1"/>
          </p:cNvSpPr>
          <p:nvPr/>
        </p:nvSpPr>
        <p:spPr bwMode="auto">
          <a:xfrm>
            <a:off x="4057650" y="3657600"/>
            <a:ext cx="2857500" cy="685800"/>
          </a:xfrm>
          <a:prstGeom prst="line">
            <a:avLst/>
          </a:prstGeom>
          <a:noFill/>
          <a:ln w="127000">
            <a:solidFill>
              <a:srgbClr val="C0C0C0"/>
            </a:solidFill>
            <a:round/>
            <a:headEnd/>
            <a:tailEnd/>
          </a:ln>
          <a:effectLst/>
        </p:spPr>
        <p:txBody>
          <a:bodyPr/>
          <a:lstStyle/>
          <a:p>
            <a:pPr>
              <a:defRPr/>
            </a:pPr>
            <a:endParaRPr lang="en-US" sz="1350"/>
          </a:p>
        </p:txBody>
      </p:sp>
      <p:sp>
        <p:nvSpPr>
          <p:cNvPr id="1034" name="Text Box 12"/>
          <p:cNvSpPr txBox="1">
            <a:spLocks noChangeArrowheads="1"/>
          </p:cNvSpPr>
          <p:nvPr/>
        </p:nvSpPr>
        <p:spPr bwMode="auto">
          <a:xfrm>
            <a:off x="3429000" y="2228851"/>
            <a:ext cx="2400300" cy="553998"/>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200"/>
          </a:p>
          <a:p>
            <a:pPr>
              <a:spcBef>
                <a:spcPct val="50000"/>
              </a:spcBef>
              <a:buFontTx/>
              <a:buNone/>
            </a:pPr>
            <a:endParaRPr lang="en-US" sz="1200"/>
          </a:p>
        </p:txBody>
      </p:sp>
    </p:spTree>
    <p:extLst>
      <p:ext uri="{BB962C8B-B14F-4D97-AF65-F5344CB8AC3E}">
        <p14:creationId xmlns:p14="http://schemas.microsoft.com/office/powerpoint/2010/main" val="7925000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2068116" y="2177653"/>
          <a:ext cx="5008959" cy="3365897"/>
        </p:xfrm>
        <a:graphic>
          <a:graphicData uri="http://schemas.openxmlformats.org/presentationml/2006/ole">
            <mc:AlternateContent xmlns:mc="http://schemas.openxmlformats.org/markup-compatibility/2006">
              <mc:Choice xmlns:v="urn:schemas-microsoft-com:vml" Requires="v">
                <p:oleObj spid="_x0000_s2059" name="Worksheet" r:id="rId4" imgW="6656040" imgH="4465080" progId="Excel.Sheet.8">
                  <p:embed/>
                </p:oleObj>
              </mc:Choice>
              <mc:Fallback>
                <p:oleObj name="Worksheet" r:id="rId4" imgW="6656040" imgH="4465080" progId="Excel.Sheet.8">
                  <p:embed/>
                  <p:pic>
                    <p:nvPicPr>
                      <p:cNvPr id="20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8116" y="2177653"/>
                        <a:ext cx="5008959" cy="3365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8883" name="Rectangle 3"/>
          <p:cNvSpPr>
            <a:spLocks noGrp="1" noChangeArrowheads="1"/>
          </p:cNvSpPr>
          <p:nvPr>
            <p:ph type="title"/>
          </p:nvPr>
        </p:nvSpPr>
        <p:spPr/>
        <p:txBody>
          <a:bodyPr>
            <a:normAutofit/>
          </a:bodyPr>
          <a:lstStyle/>
          <a:p>
            <a:pPr>
              <a:defRPr/>
            </a:pPr>
            <a:r>
              <a:rPr lang="en-US" smtClean="0"/>
              <a:t>Pollution Agreements:</a:t>
            </a:r>
            <a:br>
              <a:rPr lang="en-US" smtClean="0"/>
            </a:br>
            <a:r>
              <a:rPr lang="en-US" smtClean="0"/>
              <a:t>Evaluating Effectiveness</a:t>
            </a:r>
          </a:p>
        </p:txBody>
      </p:sp>
      <p:grpSp>
        <p:nvGrpSpPr>
          <p:cNvPr id="2052" name="Group 4"/>
          <p:cNvGrpSpPr>
            <a:grpSpLocks/>
          </p:cNvGrpSpPr>
          <p:nvPr/>
        </p:nvGrpSpPr>
        <p:grpSpPr bwMode="auto">
          <a:xfrm>
            <a:off x="3943350" y="2765822"/>
            <a:ext cx="1028700" cy="2099072"/>
            <a:chOff x="2352" y="1237"/>
            <a:chExt cx="864" cy="1763"/>
          </a:xfrm>
        </p:grpSpPr>
        <p:sp>
          <p:nvSpPr>
            <p:cNvPr id="378885"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sz="1350"/>
            </a:p>
          </p:txBody>
        </p:sp>
        <p:sp>
          <p:nvSpPr>
            <p:cNvPr id="2059" name="Text Box 6"/>
            <p:cNvSpPr txBox="1">
              <a:spLocks noChangeArrowheads="1"/>
            </p:cNvSpPr>
            <p:nvPr/>
          </p:nvSpPr>
          <p:spPr bwMode="auto">
            <a:xfrm>
              <a:off x="2352" y="1237"/>
              <a:ext cx="864" cy="349"/>
            </a:xfrm>
            <a:prstGeom prst="rect">
              <a:avLst/>
            </a:prstGeom>
            <a:noFill/>
            <a:ln w="9525">
              <a:noFill/>
              <a:miter lim="800000"/>
              <a:headEnd/>
              <a:tailEnd/>
            </a:ln>
          </p:spPr>
          <p:txBody>
            <a:bodyPr anchor="ctr">
              <a:spAutoFit/>
            </a:bodyPr>
            <a:lstStyle/>
            <a:p>
              <a:pPr>
                <a:spcBef>
                  <a:spcPct val="50000"/>
                </a:spcBef>
                <a:buFontTx/>
                <a:buNone/>
              </a:pPr>
              <a:r>
                <a:rPr lang="en-US" sz="1050"/>
                <a:t>Treaty In Force</a:t>
              </a:r>
              <a:endParaRPr lang="en-US" sz="2400"/>
            </a:p>
          </p:txBody>
        </p:sp>
      </p:grpSp>
      <p:sp>
        <p:nvSpPr>
          <p:cNvPr id="378887" name="Rectangle 7"/>
          <p:cNvSpPr>
            <a:spLocks noChangeArrowheads="1"/>
          </p:cNvSpPr>
          <p:nvPr/>
        </p:nvSpPr>
        <p:spPr bwMode="auto">
          <a:xfrm>
            <a:off x="4057650" y="3117056"/>
            <a:ext cx="2857500" cy="538163"/>
          </a:xfrm>
          <a:prstGeom prst="rect">
            <a:avLst/>
          </a:prstGeom>
          <a:solidFill>
            <a:srgbClr val="C0C0C0"/>
          </a:solidFill>
          <a:ln w="9525">
            <a:noFill/>
            <a:miter lim="800000"/>
            <a:headEnd/>
            <a:tailEnd/>
          </a:ln>
          <a:effectLst/>
        </p:spPr>
        <p:txBody>
          <a:bodyPr wrap="none" anchor="ctr"/>
          <a:lstStyle/>
          <a:p>
            <a:pPr>
              <a:defRPr/>
            </a:pPr>
            <a:endParaRPr lang="en-US" sz="1350"/>
          </a:p>
        </p:txBody>
      </p:sp>
      <p:sp>
        <p:nvSpPr>
          <p:cNvPr id="378888" name="Rectangle 8"/>
          <p:cNvSpPr>
            <a:spLocks noChangeArrowheads="1"/>
          </p:cNvSpPr>
          <p:nvPr/>
        </p:nvSpPr>
        <p:spPr bwMode="auto">
          <a:xfrm>
            <a:off x="6115050" y="2888456"/>
            <a:ext cx="800100" cy="366713"/>
          </a:xfrm>
          <a:prstGeom prst="rect">
            <a:avLst/>
          </a:prstGeom>
          <a:solidFill>
            <a:srgbClr val="C0C0C0"/>
          </a:solidFill>
          <a:ln w="9525">
            <a:noFill/>
            <a:miter lim="800000"/>
            <a:headEnd/>
            <a:tailEnd/>
          </a:ln>
          <a:effectLst/>
        </p:spPr>
        <p:txBody>
          <a:bodyPr wrap="none" anchor="ctr"/>
          <a:lstStyle/>
          <a:p>
            <a:pPr>
              <a:defRPr/>
            </a:pPr>
            <a:endParaRPr lang="en-US" sz="1350"/>
          </a:p>
        </p:txBody>
      </p:sp>
      <p:sp>
        <p:nvSpPr>
          <p:cNvPr id="378889" name="Rectangle 9"/>
          <p:cNvSpPr>
            <a:spLocks noChangeArrowheads="1"/>
          </p:cNvSpPr>
          <p:nvPr/>
        </p:nvSpPr>
        <p:spPr bwMode="auto">
          <a:xfrm>
            <a:off x="4629150" y="5312569"/>
            <a:ext cx="1600200" cy="171450"/>
          </a:xfrm>
          <a:prstGeom prst="rect">
            <a:avLst/>
          </a:prstGeom>
          <a:solidFill>
            <a:srgbClr val="FFFFFF"/>
          </a:solidFill>
          <a:ln w="9525">
            <a:noFill/>
            <a:miter lim="800000"/>
            <a:headEnd/>
            <a:tailEnd/>
          </a:ln>
          <a:effectLst/>
        </p:spPr>
        <p:txBody>
          <a:bodyPr wrap="none" anchor="ctr"/>
          <a:lstStyle/>
          <a:p>
            <a:pPr>
              <a:defRPr/>
            </a:pPr>
            <a:endParaRPr lang="en-US" sz="1350"/>
          </a:p>
        </p:txBody>
      </p:sp>
      <p:sp>
        <p:nvSpPr>
          <p:cNvPr id="378890" name="Rectangle 10"/>
          <p:cNvSpPr>
            <a:spLocks noChangeArrowheads="1"/>
          </p:cNvSpPr>
          <p:nvPr/>
        </p:nvSpPr>
        <p:spPr bwMode="auto">
          <a:xfrm>
            <a:off x="4619625" y="5231606"/>
            <a:ext cx="1600200" cy="171450"/>
          </a:xfrm>
          <a:prstGeom prst="rect">
            <a:avLst/>
          </a:prstGeom>
          <a:solidFill>
            <a:srgbClr val="FFFFFF"/>
          </a:solidFill>
          <a:ln w="9525">
            <a:noFill/>
            <a:miter lim="800000"/>
            <a:headEnd/>
            <a:tailEnd/>
          </a:ln>
          <a:effectLst/>
        </p:spPr>
        <p:txBody>
          <a:bodyPr wrap="none" anchor="ctr"/>
          <a:lstStyle/>
          <a:p>
            <a:pPr>
              <a:defRPr/>
            </a:pPr>
            <a:endParaRPr lang="en-US" sz="1350"/>
          </a:p>
        </p:txBody>
      </p:sp>
      <p:sp>
        <p:nvSpPr>
          <p:cNvPr id="2057" name="Text Box 11"/>
          <p:cNvSpPr txBox="1">
            <a:spLocks noChangeArrowheads="1"/>
          </p:cNvSpPr>
          <p:nvPr/>
        </p:nvSpPr>
        <p:spPr bwMode="auto">
          <a:xfrm>
            <a:off x="3429000" y="2228851"/>
            <a:ext cx="2400300" cy="553998"/>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200"/>
          </a:p>
          <a:p>
            <a:pPr>
              <a:spcBef>
                <a:spcPct val="50000"/>
              </a:spcBef>
              <a:buFontTx/>
              <a:buNone/>
            </a:pPr>
            <a:endParaRPr lang="en-US" sz="1200"/>
          </a:p>
        </p:txBody>
      </p:sp>
    </p:spTree>
    <p:extLst>
      <p:ext uri="{BB962C8B-B14F-4D97-AF65-F5344CB8AC3E}">
        <p14:creationId xmlns:p14="http://schemas.microsoft.com/office/powerpoint/2010/main" val="2166770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2068116" y="2177653"/>
          <a:ext cx="5008959" cy="3365897"/>
        </p:xfrm>
        <a:graphic>
          <a:graphicData uri="http://schemas.openxmlformats.org/presentationml/2006/ole">
            <mc:AlternateContent xmlns:mc="http://schemas.openxmlformats.org/markup-compatibility/2006">
              <mc:Choice xmlns:v="urn:schemas-microsoft-com:vml" Requires="v">
                <p:oleObj spid="_x0000_s3083" name="Worksheet" r:id="rId4" imgW="6656040" imgH="4465080" progId="Excel.Sheet.8">
                  <p:embed/>
                </p:oleObj>
              </mc:Choice>
              <mc:Fallback>
                <p:oleObj name="Worksheet" r:id="rId4" imgW="6656040" imgH="4465080" progId="Excel.Sheet.8">
                  <p:embed/>
                  <p:pic>
                    <p:nvPicPr>
                      <p:cNvPr id="30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8116" y="2177653"/>
                        <a:ext cx="5008959" cy="3365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1907" name="Rectangle 3"/>
          <p:cNvSpPr>
            <a:spLocks noGrp="1" noChangeArrowheads="1"/>
          </p:cNvSpPr>
          <p:nvPr>
            <p:ph type="title"/>
          </p:nvPr>
        </p:nvSpPr>
        <p:spPr/>
        <p:txBody>
          <a:bodyPr>
            <a:normAutofit/>
          </a:bodyPr>
          <a:lstStyle/>
          <a:p>
            <a:pPr>
              <a:defRPr/>
            </a:pPr>
            <a:r>
              <a:rPr lang="en-US" smtClean="0"/>
              <a:t>Pollution Agreements:</a:t>
            </a:r>
            <a:br>
              <a:rPr lang="en-US" smtClean="0"/>
            </a:br>
            <a:r>
              <a:rPr lang="en-US" smtClean="0"/>
              <a:t>Evaluating Effectiveness</a:t>
            </a:r>
          </a:p>
        </p:txBody>
      </p:sp>
      <p:grpSp>
        <p:nvGrpSpPr>
          <p:cNvPr id="3076" name="Group 4"/>
          <p:cNvGrpSpPr>
            <a:grpSpLocks/>
          </p:cNvGrpSpPr>
          <p:nvPr/>
        </p:nvGrpSpPr>
        <p:grpSpPr bwMode="auto">
          <a:xfrm>
            <a:off x="3943350" y="2765822"/>
            <a:ext cx="1028700" cy="2099072"/>
            <a:chOff x="2352" y="1237"/>
            <a:chExt cx="864" cy="1763"/>
          </a:xfrm>
        </p:grpSpPr>
        <p:sp>
          <p:nvSpPr>
            <p:cNvPr id="251909"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sz="1350"/>
            </a:p>
          </p:txBody>
        </p:sp>
        <p:sp>
          <p:nvSpPr>
            <p:cNvPr id="3081" name="Text Box 6"/>
            <p:cNvSpPr txBox="1">
              <a:spLocks noChangeArrowheads="1"/>
            </p:cNvSpPr>
            <p:nvPr/>
          </p:nvSpPr>
          <p:spPr bwMode="auto">
            <a:xfrm>
              <a:off x="2352" y="1237"/>
              <a:ext cx="864" cy="349"/>
            </a:xfrm>
            <a:prstGeom prst="rect">
              <a:avLst/>
            </a:prstGeom>
            <a:noFill/>
            <a:ln w="9525">
              <a:noFill/>
              <a:miter lim="800000"/>
              <a:headEnd/>
              <a:tailEnd/>
            </a:ln>
          </p:spPr>
          <p:txBody>
            <a:bodyPr anchor="ctr">
              <a:spAutoFit/>
            </a:bodyPr>
            <a:lstStyle/>
            <a:p>
              <a:pPr>
                <a:spcBef>
                  <a:spcPct val="50000"/>
                </a:spcBef>
                <a:buFontTx/>
                <a:buNone/>
              </a:pPr>
              <a:r>
                <a:rPr lang="en-US" sz="1050"/>
                <a:t>Treaty In Force</a:t>
              </a:r>
              <a:endParaRPr lang="en-US" sz="2400"/>
            </a:p>
          </p:txBody>
        </p:sp>
      </p:grpSp>
      <p:sp>
        <p:nvSpPr>
          <p:cNvPr id="251911" name="Rectangle 7"/>
          <p:cNvSpPr>
            <a:spLocks noChangeArrowheads="1"/>
          </p:cNvSpPr>
          <p:nvPr/>
        </p:nvSpPr>
        <p:spPr bwMode="auto">
          <a:xfrm>
            <a:off x="6115050" y="2888456"/>
            <a:ext cx="800100" cy="366713"/>
          </a:xfrm>
          <a:prstGeom prst="rect">
            <a:avLst/>
          </a:prstGeom>
          <a:solidFill>
            <a:srgbClr val="C0C0C0"/>
          </a:solidFill>
          <a:ln w="9525">
            <a:noFill/>
            <a:miter lim="800000"/>
            <a:headEnd/>
            <a:tailEnd/>
          </a:ln>
          <a:effectLst/>
        </p:spPr>
        <p:txBody>
          <a:bodyPr wrap="none" anchor="ctr"/>
          <a:lstStyle/>
          <a:p>
            <a:pPr>
              <a:defRPr/>
            </a:pPr>
            <a:endParaRPr lang="en-US" sz="1350"/>
          </a:p>
        </p:txBody>
      </p:sp>
      <p:sp>
        <p:nvSpPr>
          <p:cNvPr id="3078" name="Text Box 9"/>
          <p:cNvSpPr txBox="1">
            <a:spLocks noChangeArrowheads="1"/>
          </p:cNvSpPr>
          <p:nvPr/>
        </p:nvSpPr>
        <p:spPr bwMode="auto">
          <a:xfrm>
            <a:off x="5086350" y="2778919"/>
            <a:ext cx="1943100" cy="646331"/>
          </a:xfrm>
          <a:prstGeom prst="rect">
            <a:avLst/>
          </a:prstGeom>
          <a:noFill/>
          <a:ln w="25400" algn="ctr">
            <a:noFill/>
            <a:miter lim="800000"/>
            <a:headEnd/>
            <a:tailEnd/>
          </a:ln>
        </p:spPr>
        <p:txBody>
          <a:bodyPr lIns="0" tIns="0" rIns="0" bIns="0">
            <a:spAutoFit/>
          </a:bodyPr>
          <a:lstStyle/>
          <a:p>
            <a:pPr marL="557213" indent="-214313">
              <a:spcBef>
                <a:spcPct val="50000"/>
              </a:spcBef>
            </a:pPr>
            <a:r>
              <a:rPr lang="en-US" sz="1050" b="1"/>
              <a:t>COUNTERFACTUAL:</a:t>
            </a:r>
            <a:br>
              <a:rPr lang="en-US" sz="1050" b="1"/>
            </a:br>
            <a:r>
              <a:rPr lang="en-US" sz="1050" b="1"/>
              <a:t>Predicted Emissions if Treaty Wasn’t Signed</a:t>
            </a:r>
          </a:p>
        </p:txBody>
      </p:sp>
      <p:sp>
        <p:nvSpPr>
          <p:cNvPr id="3079" name="Text Box 10"/>
          <p:cNvSpPr txBox="1">
            <a:spLocks noChangeArrowheads="1"/>
          </p:cNvSpPr>
          <p:nvPr/>
        </p:nvSpPr>
        <p:spPr bwMode="auto">
          <a:xfrm>
            <a:off x="3429000" y="2228851"/>
            <a:ext cx="2400300" cy="553998"/>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200"/>
          </a:p>
          <a:p>
            <a:pPr>
              <a:spcBef>
                <a:spcPct val="50000"/>
              </a:spcBef>
              <a:buFontTx/>
              <a:buNone/>
            </a:pPr>
            <a:endParaRPr lang="en-US" sz="1200"/>
          </a:p>
        </p:txBody>
      </p:sp>
    </p:spTree>
    <p:extLst>
      <p:ext uri="{BB962C8B-B14F-4D97-AF65-F5344CB8AC3E}">
        <p14:creationId xmlns:p14="http://schemas.microsoft.com/office/powerpoint/2010/main" val="23916943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2068116" y="2177653"/>
          <a:ext cx="5008959" cy="3365897"/>
        </p:xfrm>
        <a:graphic>
          <a:graphicData uri="http://schemas.openxmlformats.org/presentationml/2006/ole">
            <mc:AlternateContent xmlns:mc="http://schemas.openxmlformats.org/markup-compatibility/2006">
              <mc:Choice xmlns:v="urn:schemas-microsoft-com:vml" Requires="v">
                <p:oleObj spid="_x0000_s4107" name="Worksheet" r:id="rId4" imgW="6656040" imgH="4465080" progId="Excel.Sheet.8">
                  <p:embed/>
                </p:oleObj>
              </mc:Choice>
              <mc:Fallback>
                <p:oleObj name="Worksheet" r:id="rId4" imgW="6656040" imgH="4465080" progId="Excel.Sheet.8">
                  <p:embed/>
                  <p:pic>
                    <p:nvPicPr>
                      <p:cNvPr id="40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8116" y="2177653"/>
                        <a:ext cx="5008959" cy="3365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3955" name="Rectangle 3"/>
          <p:cNvSpPr>
            <a:spLocks noGrp="1" noChangeArrowheads="1"/>
          </p:cNvSpPr>
          <p:nvPr>
            <p:ph type="title"/>
          </p:nvPr>
        </p:nvSpPr>
        <p:spPr/>
        <p:txBody>
          <a:bodyPr>
            <a:normAutofit/>
          </a:bodyPr>
          <a:lstStyle/>
          <a:p>
            <a:pPr>
              <a:defRPr/>
            </a:pPr>
            <a:r>
              <a:rPr lang="en-US" smtClean="0"/>
              <a:t>Pollution Agreements:</a:t>
            </a:r>
            <a:br>
              <a:rPr lang="en-US" smtClean="0"/>
            </a:br>
            <a:r>
              <a:rPr lang="en-US" smtClean="0"/>
              <a:t>Evaluating Effectiveness</a:t>
            </a:r>
          </a:p>
        </p:txBody>
      </p:sp>
      <p:grpSp>
        <p:nvGrpSpPr>
          <p:cNvPr id="4100" name="Group 4"/>
          <p:cNvGrpSpPr>
            <a:grpSpLocks/>
          </p:cNvGrpSpPr>
          <p:nvPr/>
        </p:nvGrpSpPr>
        <p:grpSpPr bwMode="auto">
          <a:xfrm>
            <a:off x="3943350" y="2765822"/>
            <a:ext cx="1028700" cy="2099072"/>
            <a:chOff x="2352" y="1237"/>
            <a:chExt cx="864" cy="1763"/>
          </a:xfrm>
        </p:grpSpPr>
        <p:sp>
          <p:nvSpPr>
            <p:cNvPr id="253957"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sz="1350"/>
            </a:p>
          </p:txBody>
        </p:sp>
        <p:sp>
          <p:nvSpPr>
            <p:cNvPr id="4107" name="Text Box 6"/>
            <p:cNvSpPr txBox="1">
              <a:spLocks noChangeArrowheads="1"/>
            </p:cNvSpPr>
            <p:nvPr/>
          </p:nvSpPr>
          <p:spPr bwMode="auto">
            <a:xfrm>
              <a:off x="2352" y="1237"/>
              <a:ext cx="864" cy="349"/>
            </a:xfrm>
            <a:prstGeom prst="rect">
              <a:avLst/>
            </a:prstGeom>
            <a:noFill/>
            <a:ln w="9525">
              <a:noFill/>
              <a:miter lim="800000"/>
              <a:headEnd/>
              <a:tailEnd/>
            </a:ln>
          </p:spPr>
          <p:txBody>
            <a:bodyPr anchor="ctr">
              <a:spAutoFit/>
            </a:bodyPr>
            <a:lstStyle/>
            <a:p>
              <a:pPr>
                <a:spcBef>
                  <a:spcPct val="50000"/>
                </a:spcBef>
                <a:buFontTx/>
                <a:buNone/>
              </a:pPr>
              <a:r>
                <a:rPr lang="en-US" sz="1050"/>
                <a:t>Treaty In Force</a:t>
              </a:r>
              <a:endParaRPr lang="en-US" sz="2400"/>
            </a:p>
          </p:txBody>
        </p:sp>
      </p:grpSp>
      <p:sp>
        <p:nvSpPr>
          <p:cNvPr id="253959" name="Rectangle 7"/>
          <p:cNvSpPr>
            <a:spLocks noChangeArrowheads="1"/>
          </p:cNvSpPr>
          <p:nvPr/>
        </p:nvSpPr>
        <p:spPr bwMode="auto">
          <a:xfrm>
            <a:off x="6115050" y="2888456"/>
            <a:ext cx="800100" cy="366713"/>
          </a:xfrm>
          <a:prstGeom prst="rect">
            <a:avLst/>
          </a:prstGeom>
          <a:solidFill>
            <a:srgbClr val="C0C0C0"/>
          </a:solidFill>
          <a:ln w="9525">
            <a:noFill/>
            <a:miter lim="800000"/>
            <a:headEnd/>
            <a:tailEnd/>
          </a:ln>
          <a:effectLst/>
        </p:spPr>
        <p:txBody>
          <a:bodyPr wrap="none" anchor="ctr"/>
          <a:lstStyle/>
          <a:p>
            <a:pPr>
              <a:defRPr/>
            </a:pPr>
            <a:endParaRPr lang="en-US" sz="1350"/>
          </a:p>
        </p:txBody>
      </p:sp>
      <p:sp>
        <p:nvSpPr>
          <p:cNvPr id="253964" name="AutoShape 12"/>
          <p:cNvSpPr>
            <a:spLocks noChangeArrowheads="1"/>
          </p:cNvSpPr>
          <p:nvPr/>
        </p:nvSpPr>
        <p:spPr bwMode="auto">
          <a:xfrm rot="16200000">
            <a:off x="4867276" y="2295526"/>
            <a:ext cx="1231106" cy="2750344"/>
          </a:xfrm>
          <a:prstGeom prst="triangle">
            <a:avLst>
              <a:gd name="adj" fmla="val 50000"/>
            </a:avLst>
          </a:prstGeom>
          <a:solidFill>
            <a:srgbClr val="339966"/>
          </a:solidFill>
          <a:ln w="25400" algn="ctr">
            <a:solidFill>
              <a:schemeClr val="tx1"/>
            </a:solidFill>
            <a:miter lim="800000"/>
            <a:headEnd/>
            <a:tailEnd/>
          </a:ln>
          <a:effectLst/>
        </p:spPr>
        <p:txBody>
          <a:bodyPr wrap="none" anchor="ctr"/>
          <a:lstStyle/>
          <a:p>
            <a:pPr>
              <a:defRPr/>
            </a:pPr>
            <a:endParaRPr lang="en-US" sz="1350"/>
          </a:p>
        </p:txBody>
      </p:sp>
      <p:sp>
        <p:nvSpPr>
          <p:cNvPr id="4103" name="Text Box 8"/>
          <p:cNvSpPr txBox="1">
            <a:spLocks noChangeArrowheads="1"/>
          </p:cNvSpPr>
          <p:nvPr/>
        </p:nvSpPr>
        <p:spPr bwMode="auto">
          <a:xfrm>
            <a:off x="5314950" y="3514726"/>
            <a:ext cx="2057400" cy="461665"/>
          </a:xfrm>
          <a:prstGeom prst="rect">
            <a:avLst/>
          </a:prstGeom>
          <a:noFill/>
          <a:ln w="9525">
            <a:noFill/>
            <a:miter lim="800000"/>
            <a:headEnd/>
            <a:tailEnd/>
          </a:ln>
        </p:spPr>
        <p:txBody>
          <a:bodyPr>
            <a:spAutoFit/>
          </a:bodyPr>
          <a:lstStyle/>
          <a:p>
            <a:pPr>
              <a:spcBef>
                <a:spcPct val="50000"/>
              </a:spcBef>
              <a:buFontTx/>
              <a:buNone/>
            </a:pPr>
            <a:r>
              <a:rPr lang="en-US" sz="1200"/>
              <a:t>Success of Treaty Relative to COUNTERFACTUAL</a:t>
            </a:r>
          </a:p>
        </p:txBody>
      </p:sp>
      <p:sp>
        <p:nvSpPr>
          <p:cNvPr id="4104" name="Text Box 10"/>
          <p:cNvSpPr txBox="1">
            <a:spLocks noChangeArrowheads="1"/>
          </p:cNvSpPr>
          <p:nvPr/>
        </p:nvSpPr>
        <p:spPr bwMode="auto">
          <a:xfrm>
            <a:off x="5086350" y="2778919"/>
            <a:ext cx="1943100" cy="646331"/>
          </a:xfrm>
          <a:prstGeom prst="rect">
            <a:avLst/>
          </a:prstGeom>
          <a:noFill/>
          <a:ln w="25400" algn="ctr">
            <a:noFill/>
            <a:miter lim="800000"/>
            <a:headEnd/>
            <a:tailEnd/>
          </a:ln>
        </p:spPr>
        <p:txBody>
          <a:bodyPr lIns="0" tIns="0" rIns="0" bIns="0">
            <a:spAutoFit/>
          </a:bodyPr>
          <a:lstStyle/>
          <a:p>
            <a:pPr marL="557213" indent="-214313">
              <a:spcBef>
                <a:spcPct val="50000"/>
              </a:spcBef>
            </a:pPr>
            <a:r>
              <a:rPr lang="en-US" sz="1050" b="1"/>
              <a:t>COUNTERFACTUAL:</a:t>
            </a:r>
            <a:br>
              <a:rPr lang="en-US" sz="1050" b="1"/>
            </a:br>
            <a:r>
              <a:rPr lang="en-US" sz="1050" b="1"/>
              <a:t>Predicted Emissions if Treaty Wasn’t Signed</a:t>
            </a:r>
          </a:p>
        </p:txBody>
      </p:sp>
      <p:sp>
        <p:nvSpPr>
          <p:cNvPr id="4105" name="Text Box 13"/>
          <p:cNvSpPr txBox="1">
            <a:spLocks noChangeArrowheads="1"/>
          </p:cNvSpPr>
          <p:nvPr/>
        </p:nvSpPr>
        <p:spPr bwMode="auto">
          <a:xfrm>
            <a:off x="3429000" y="2228851"/>
            <a:ext cx="2400300" cy="553998"/>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200"/>
          </a:p>
          <a:p>
            <a:pPr>
              <a:spcBef>
                <a:spcPct val="50000"/>
              </a:spcBef>
              <a:buFontTx/>
              <a:buNone/>
            </a:pPr>
            <a:endParaRPr lang="en-US" sz="1200"/>
          </a:p>
        </p:txBody>
      </p:sp>
    </p:spTree>
    <p:extLst>
      <p:ext uri="{BB962C8B-B14F-4D97-AF65-F5344CB8AC3E}">
        <p14:creationId xmlns:p14="http://schemas.microsoft.com/office/powerpoint/2010/main" val="28700586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2068116" y="2177653"/>
          <a:ext cx="5008959" cy="3365897"/>
        </p:xfrm>
        <a:graphic>
          <a:graphicData uri="http://schemas.openxmlformats.org/presentationml/2006/ole">
            <mc:AlternateContent xmlns:mc="http://schemas.openxmlformats.org/markup-compatibility/2006">
              <mc:Choice xmlns:v="urn:schemas-microsoft-com:vml" Requires="v">
                <p:oleObj spid="_x0000_s5131" name="Worksheet" r:id="rId4" imgW="6656040" imgH="4465080" progId="Excel.Sheet.8">
                  <p:embed/>
                </p:oleObj>
              </mc:Choice>
              <mc:Fallback>
                <p:oleObj name="Worksheet" r:id="rId4" imgW="6656040" imgH="4465080" progId="Excel.Sheet.8">
                  <p:embed/>
                  <p:pic>
                    <p:nvPicPr>
                      <p:cNvPr id="512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8116" y="2177653"/>
                        <a:ext cx="5008959" cy="3365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2979" name="Rectangle 3"/>
          <p:cNvSpPr>
            <a:spLocks noGrp="1" noChangeArrowheads="1"/>
          </p:cNvSpPr>
          <p:nvPr>
            <p:ph type="title"/>
          </p:nvPr>
        </p:nvSpPr>
        <p:spPr/>
        <p:txBody>
          <a:bodyPr>
            <a:normAutofit/>
          </a:bodyPr>
          <a:lstStyle/>
          <a:p>
            <a:pPr>
              <a:defRPr/>
            </a:pPr>
            <a:r>
              <a:rPr lang="en-US" smtClean="0"/>
              <a:t>Pollution Agreements:</a:t>
            </a:r>
            <a:br>
              <a:rPr lang="en-US" smtClean="0"/>
            </a:br>
            <a:r>
              <a:rPr lang="en-US" smtClean="0"/>
              <a:t>Evaluating Effectiveness</a:t>
            </a:r>
          </a:p>
        </p:txBody>
      </p:sp>
      <p:grpSp>
        <p:nvGrpSpPr>
          <p:cNvPr id="5124" name="Group 4"/>
          <p:cNvGrpSpPr>
            <a:grpSpLocks/>
          </p:cNvGrpSpPr>
          <p:nvPr/>
        </p:nvGrpSpPr>
        <p:grpSpPr bwMode="auto">
          <a:xfrm>
            <a:off x="3943350" y="2765822"/>
            <a:ext cx="1028700" cy="2099072"/>
            <a:chOff x="2352" y="1237"/>
            <a:chExt cx="864" cy="1763"/>
          </a:xfrm>
        </p:grpSpPr>
        <p:sp>
          <p:nvSpPr>
            <p:cNvPr id="382981"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sz="1350"/>
            </a:p>
          </p:txBody>
        </p:sp>
        <p:sp>
          <p:nvSpPr>
            <p:cNvPr id="5133" name="Text Box 6"/>
            <p:cNvSpPr txBox="1">
              <a:spLocks noChangeArrowheads="1"/>
            </p:cNvSpPr>
            <p:nvPr/>
          </p:nvSpPr>
          <p:spPr bwMode="auto">
            <a:xfrm>
              <a:off x="2352" y="1237"/>
              <a:ext cx="864" cy="349"/>
            </a:xfrm>
            <a:prstGeom prst="rect">
              <a:avLst/>
            </a:prstGeom>
            <a:noFill/>
            <a:ln w="9525">
              <a:noFill/>
              <a:miter lim="800000"/>
              <a:headEnd/>
              <a:tailEnd/>
            </a:ln>
          </p:spPr>
          <p:txBody>
            <a:bodyPr anchor="ctr">
              <a:spAutoFit/>
            </a:bodyPr>
            <a:lstStyle/>
            <a:p>
              <a:pPr>
                <a:spcBef>
                  <a:spcPct val="50000"/>
                </a:spcBef>
                <a:buFontTx/>
                <a:buNone/>
              </a:pPr>
              <a:r>
                <a:rPr lang="en-US" sz="1050"/>
                <a:t>Treaty In Force</a:t>
              </a:r>
              <a:endParaRPr lang="en-US" sz="2400"/>
            </a:p>
          </p:txBody>
        </p:sp>
      </p:grpSp>
      <p:sp>
        <p:nvSpPr>
          <p:cNvPr id="382983" name="Rectangle 7"/>
          <p:cNvSpPr>
            <a:spLocks noChangeArrowheads="1"/>
          </p:cNvSpPr>
          <p:nvPr/>
        </p:nvSpPr>
        <p:spPr bwMode="auto">
          <a:xfrm>
            <a:off x="4057650" y="3117056"/>
            <a:ext cx="2857500" cy="538163"/>
          </a:xfrm>
          <a:prstGeom prst="rect">
            <a:avLst/>
          </a:prstGeom>
          <a:solidFill>
            <a:srgbClr val="C0C0C0"/>
          </a:solidFill>
          <a:ln w="9525">
            <a:noFill/>
            <a:miter lim="800000"/>
            <a:headEnd/>
            <a:tailEnd/>
          </a:ln>
          <a:effectLst/>
        </p:spPr>
        <p:txBody>
          <a:bodyPr wrap="none" anchor="ctr"/>
          <a:lstStyle/>
          <a:p>
            <a:pPr>
              <a:defRPr/>
            </a:pPr>
            <a:endParaRPr lang="en-US" sz="1350"/>
          </a:p>
        </p:txBody>
      </p:sp>
      <p:sp>
        <p:nvSpPr>
          <p:cNvPr id="382984" name="Rectangle 8"/>
          <p:cNvSpPr>
            <a:spLocks noChangeArrowheads="1"/>
          </p:cNvSpPr>
          <p:nvPr/>
        </p:nvSpPr>
        <p:spPr bwMode="auto">
          <a:xfrm>
            <a:off x="6115050" y="2888456"/>
            <a:ext cx="800100" cy="366713"/>
          </a:xfrm>
          <a:prstGeom prst="rect">
            <a:avLst/>
          </a:prstGeom>
          <a:solidFill>
            <a:srgbClr val="C0C0C0"/>
          </a:solidFill>
          <a:ln w="9525">
            <a:noFill/>
            <a:miter lim="800000"/>
            <a:headEnd/>
            <a:tailEnd/>
          </a:ln>
          <a:effectLst/>
        </p:spPr>
        <p:txBody>
          <a:bodyPr wrap="none" anchor="ctr"/>
          <a:lstStyle/>
          <a:p>
            <a:pPr>
              <a:defRPr/>
            </a:pPr>
            <a:endParaRPr lang="en-US" sz="1350"/>
          </a:p>
        </p:txBody>
      </p:sp>
      <p:sp>
        <p:nvSpPr>
          <p:cNvPr id="382985" name="Rectangle 9"/>
          <p:cNvSpPr>
            <a:spLocks noChangeArrowheads="1"/>
          </p:cNvSpPr>
          <p:nvPr/>
        </p:nvSpPr>
        <p:spPr bwMode="auto">
          <a:xfrm>
            <a:off x="4629150" y="5312569"/>
            <a:ext cx="1600200" cy="171450"/>
          </a:xfrm>
          <a:prstGeom prst="rect">
            <a:avLst/>
          </a:prstGeom>
          <a:solidFill>
            <a:srgbClr val="FFFFFF"/>
          </a:solidFill>
          <a:ln w="9525">
            <a:noFill/>
            <a:miter lim="800000"/>
            <a:headEnd/>
            <a:tailEnd/>
          </a:ln>
          <a:effectLst/>
        </p:spPr>
        <p:txBody>
          <a:bodyPr wrap="none" anchor="ctr"/>
          <a:lstStyle/>
          <a:p>
            <a:pPr>
              <a:defRPr/>
            </a:pPr>
            <a:endParaRPr lang="en-US" sz="1350"/>
          </a:p>
        </p:txBody>
      </p:sp>
      <p:sp>
        <p:nvSpPr>
          <p:cNvPr id="382986" name="Rectangle 10"/>
          <p:cNvSpPr>
            <a:spLocks noChangeArrowheads="1"/>
          </p:cNvSpPr>
          <p:nvPr/>
        </p:nvSpPr>
        <p:spPr bwMode="auto">
          <a:xfrm>
            <a:off x="4600575" y="5231606"/>
            <a:ext cx="1600200" cy="171450"/>
          </a:xfrm>
          <a:prstGeom prst="rect">
            <a:avLst/>
          </a:prstGeom>
          <a:solidFill>
            <a:srgbClr val="FFFFFF"/>
          </a:solidFill>
          <a:ln w="9525">
            <a:noFill/>
            <a:miter lim="800000"/>
            <a:headEnd/>
            <a:tailEnd/>
          </a:ln>
          <a:effectLst/>
        </p:spPr>
        <p:txBody>
          <a:bodyPr wrap="none" anchor="ctr"/>
          <a:lstStyle/>
          <a:p>
            <a:pPr>
              <a:defRPr/>
            </a:pPr>
            <a:endParaRPr lang="en-US" sz="1350"/>
          </a:p>
        </p:txBody>
      </p:sp>
      <p:sp>
        <p:nvSpPr>
          <p:cNvPr id="382987" name="Freeform 11"/>
          <p:cNvSpPr>
            <a:spLocks/>
          </p:cNvSpPr>
          <p:nvPr/>
        </p:nvSpPr>
        <p:spPr bwMode="auto">
          <a:xfrm>
            <a:off x="4010025" y="3676650"/>
            <a:ext cx="3048000" cy="1152525"/>
          </a:xfrm>
          <a:custGeom>
            <a:avLst/>
            <a:gdLst/>
            <a:ahLst/>
            <a:cxnLst>
              <a:cxn ang="0">
                <a:pos x="0" y="0"/>
              </a:cxn>
              <a:cxn ang="0">
                <a:pos x="336" y="624"/>
              </a:cxn>
              <a:cxn ang="0">
                <a:pos x="1200" y="912"/>
              </a:cxn>
              <a:cxn ang="0">
                <a:pos x="2352" y="960"/>
              </a:cxn>
              <a:cxn ang="0">
                <a:pos x="2448" y="960"/>
              </a:cxn>
            </a:cxnLst>
            <a:rect l="0" t="0" r="r" b="b"/>
            <a:pathLst>
              <a:path w="2560" h="968">
                <a:moveTo>
                  <a:pt x="0" y="0"/>
                </a:moveTo>
                <a:cubicBezTo>
                  <a:pt x="68" y="236"/>
                  <a:pt x="136" y="472"/>
                  <a:pt x="336" y="624"/>
                </a:cubicBezTo>
                <a:cubicBezTo>
                  <a:pt x="536" y="776"/>
                  <a:pt x="864" y="856"/>
                  <a:pt x="1200" y="912"/>
                </a:cubicBezTo>
                <a:cubicBezTo>
                  <a:pt x="1536" y="968"/>
                  <a:pt x="2144" y="952"/>
                  <a:pt x="2352" y="960"/>
                </a:cubicBezTo>
                <a:cubicBezTo>
                  <a:pt x="2560" y="968"/>
                  <a:pt x="2432" y="960"/>
                  <a:pt x="2448" y="960"/>
                </a:cubicBezTo>
              </a:path>
            </a:pathLst>
          </a:custGeom>
          <a:noFill/>
          <a:ln w="50800" cap="flat" cmpd="sng">
            <a:solidFill>
              <a:schemeClr val="tx1"/>
            </a:solidFill>
            <a:prstDash val="solid"/>
            <a:round/>
            <a:headEnd type="none" w="med" len="med"/>
            <a:tailEnd type="none" w="med" len="med"/>
          </a:ln>
          <a:effectLst/>
        </p:spPr>
        <p:txBody>
          <a:bodyPr/>
          <a:lstStyle/>
          <a:p>
            <a:pPr>
              <a:defRPr/>
            </a:pPr>
            <a:endParaRPr lang="en-US" sz="1350"/>
          </a:p>
        </p:txBody>
      </p:sp>
      <p:sp>
        <p:nvSpPr>
          <p:cNvPr id="5130" name="Text Box 13"/>
          <p:cNvSpPr txBox="1">
            <a:spLocks noChangeArrowheads="1"/>
          </p:cNvSpPr>
          <p:nvPr/>
        </p:nvSpPr>
        <p:spPr bwMode="auto">
          <a:xfrm>
            <a:off x="3143250" y="4264819"/>
            <a:ext cx="1943100" cy="646331"/>
          </a:xfrm>
          <a:prstGeom prst="rect">
            <a:avLst/>
          </a:prstGeom>
          <a:noFill/>
          <a:ln w="25400" algn="ctr">
            <a:noFill/>
            <a:miter lim="800000"/>
            <a:headEnd/>
            <a:tailEnd/>
          </a:ln>
        </p:spPr>
        <p:txBody>
          <a:bodyPr lIns="0" tIns="0" rIns="0" bIns="0">
            <a:spAutoFit/>
          </a:bodyPr>
          <a:lstStyle/>
          <a:p>
            <a:pPr marL="557213" indent="-214313">
              <a:spcBef>
                <a:spcPct val="50000"/>
              </a:spcBef>
            </a:pPr>
            <a:r>
              <a:rPr lang="en-US" sz="1050" b="1"/>
              <a:t>GOAL:</a:t>
            </a:r>
            <a:br>
              <a:rPr lang="en-US" sz="1050" b="1"/>
            </a:br>
            <a:r>
              <a:rPr lang="en-US" sz="1050" b="1"/>
              <a:t>Emissions Level Treaty Sought to Achieve </a:t>
            </a:r>
          </a:p>
        </p:txBody>
      </p:sp>
      <p:sp>
        <p:nvSpPr>
          <p:cNvPr id="5131" name="Text Box 15"/>
          <p:cNvSpPr txBox="1">
            <a:spLocks noChangeArrowheads="1"/>
          </p:cNvSpPr>
          <p:nvPr/>
        </p:nvSpPr>
        <p:spPr bwMode="auto">
          <a:xfrm>
            <a:off x="3429000" y="2228851"/>
            <a:ext cx="2400300" cy="553998"/>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200"/>
          </a:p>
          <a:p>
            <a:pPr>
              <a:spcBef>
                <a:spcPct val="50000"/>
              </a:spcBef>
              <a:buFontTx/>
              <a:buNone/>
            </a:pPr>
            <a:endParaRPr lang="en-US" sz="1200"/>
          </a:p>
        </p:txBody>
      </p:sp>
    </p:spTree>
    <p:extLst>
      <p:ext uri="{BB962C8B-B14F-4D97-AF65-F5344CB8AC3E}">
        <p14:creationId xmlns:p14="http://schemas.microsoft.com/office/powerpoint/2010/main" val="25683859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2068116" y="2177653"/>
          <a:ext cx="5008959" cy="3365897"/>
        </p:xfrm>
        <a:graphic>
          <a:graphicData uri="http://schemas.openxmlformats.org/presentationml/2006/ole">
            <mc:AlternateContent xmlns:mc="http://schemas.openxmlformats.org/markup-compatibility/2006">
              <mc:Choice xmlns:v="urn:schemas-microsoft-com:vml" Requires="v">
                <p:oleObj spid="_x0000_s6155" name="Worksheet" r:id="rId4" imgW="6656040" imgH="4465080" progId="Excel.Sheet.8">
                  <p:embed/>
                </p:oleObj>
              </mc:Choice>
              <mc:Fallback>
                <p:oleObj name="Worksheet" r:id="rId4" imgW="6656040" imgH="4465080" progId="Excel.Sheet.8">
                  <p:embed/>
                  <p:pic>
                    <p:nvPicPr>
                      <p:cNvPr id="61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8116" y="2177653"/>
                        <a:ext cx="5008959" cy="3365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0931" name="Rectangle 3"/>
          <p:cNvSpPr>
            <a:spLocks noGrp="1" noChangeArrowheads="1"/>
          </p:cNvSpPr>
          <p:nvPr>
            <p:ph type="title"/>
          </p:nvPr>
        </p:nvSpPr>
        <p:spPr/>
        <p:txBody>
          <a:bodyPr>
            <a:normAutofit/>
          </a:bodyPr>
          <a:lstStyle/>
          <a:p>
            <a:pPr>
              <a:defRPr/>
            </a:pPr>
            <a:r>
              <a:rPr lang="en-US" smtClean="0"/>
              <a:t>Pollution Agreements:</a:t>
            </a:r>
            <a:br>
              <a:rPr lang="en-US" smtClean="0"/>
            </a:br>
            <a:r>
              <a:rPr lang="en-US" smtClean="0"/>
              <a:t>Evaluating Effectiveness</a:t>
            </a:r>
          </a:p>
        </p:txBody>
      </p:sp>
      <p:grpSp>
        <p:nvGrpSpPr>
          <p:cNvPr id="6148" name="Group 4"/>
          <p:cNvGrpSpPr>
            <a:grpSpLocks/>
          </p:cNvGrpSpPr>
          <p:nvPr/>
        </p:nvGrpSpPr>
        <p:grpSpPr bwMode="auto">
          <a:xfrm>
            <a:off x="3943350" y="2765822"/>
            <a:ext cx="1028700" cy="2099072"/>
            <a:chOff x="2352" y="1237"/>
            <a:chExt cx="864" cy="1763"/>
          </a:xfrm>
        </p:grpSpPr>
        <p:sp>
          <p:nvSpPr>
            <p:cNvPr id="380933" name="Line 5"/>
            <p:cNvSpPr>
              <a:spLocks noChangeShapeType="1"/>
            </p:cNvSpPr>
            <p:nvPr/>
          </p:nvSpPr>
          <p:spPr bwMode="auto">
            <a:xfrm>
              <a:off x="2400" y="1272"/>
              <a:ext cx="0" cy="1728"/>
            </a:xfrm>
            <a:prstGeom prst="line">
              <a:avLst/>
            </a:prstGeom>
            <a:noFill/>
            <a:ln w="38100">
              <a:solidFill>
                <a:schemeClr val="tx1"/>
              </a:solidFill>
              <a:round/>
              <a:headEnd/>
              <a:tailEnd/>
            </a:ln>
            <a:effectLst/>
          </p:spPr>
          <p:txBody>
            <a:bodyPr wrap="none" anchor="ctr"/>
            <a:lstStyle/>
            <a:p>
              <a:pPr>
                <a:defRPr/>
              </a:pPr>
              <a:endParaRPr lang="en-US" sz="1350"/>
            </a:p>
          </p:txBody>
        </p:sp>
        <p:sp>
          <p:nvSpPr>
            <p:cNvPr id="6158" name="Text Box 6"/>
            <p:cNvSpPr txBox="1">
              <a:spLocks noChangeArrowheads="1"/>
            </p:cNvSpPr>
            <p:nvPr/>
          </p:nvSpPr>
          <p:spPr bwMode="auto">
            <a:xfrm>
              <a:off x="2352" y="1237"/>
              <a:ext cx="864" cy="349"/>
            </a:xfrm>
            <a:prstGeom prst="rect">
              <a:avLst/>
            </a:prstGeom>
            <a:noFill/>
            <a:ln w="9525">
              <a:noFill/>
              <a:miter lim="800000"/>
              <a:headEnd/>
              <a:tailEnd/>
            </a:ln>
          </p:spPr>
          <p:txBody>
            <a:bodyPr anchor="ctr">
              <a:spAutoFit/>
            </a:bodyPr>
            <a:lstStyle/>
            <a:p>
              <a:pPr>
                <a:spcBef>
                  <a:spcPct val="50000"/>
                </a:spcBef>
                <a:buFontTx/>
                <a:buNone/>
              </a:pPr>
              <a:r>
                <a:rPr lang="en-US" sz="1050"/>
                <a:t>Treaty In Force</a:t>
              </a:r>
              <a:endParaRPr lang="en-US" sz="2400"/>
            </a:p>
          </p:txBody>
        </p:sp>
      </p:grpSp>
      <p:sp>
        <p:nvSpPr>
          <p:cNvPr id="380935" name="Rectangle 7"/>
          <p:cNvSpPr>
            <a:spLocks noChangeArrowheads="1"/>
          </p:cNvSpPr>
          <p:nvPr/>
        </p:nvSpPr>
        <p:spPr bwMode="auto">
          <a:xfrm>
            <a:off x="4057650" y="3117056"/>
            <a:ext cx="2857500" cy="538163"/>
          </a:xfrm>
          <a:prstGeom prst="rect">
            <a:avLst/>
          </a:prstGeom>
          <a:solidFill>
            <a:srgbClr val="C0C0C0"/>
          </a:solidFill>
          <a:ln w="9525">
            <a:noFill/>
            <a:miter lim="800000"/>
            <a:headEnd/>
            <a:tailEnd/>
          </a:ln>
          <a:effectLst/>
        </p:spPr>
        <p:txBody>
          <a:bodyPr wrap="none" anchor="ctr"/>
          <a:lstStyle/>
          <a:p>
            <a:pPr>
              <a:defRPr/>
            </a:pPr>
            <a:endParaRPr lang="en-US" sz="1350"/>
          </a:p>
        </p:txBody>
      </p:sp>
      <p:sp>
        <p:nvSpPr>
          <p:cNvPr id="380936" name="Rectangle 8"/>
          <p:cNvSpPr>
            <a:spLocks noChangeArrowheads="1"/>
          </p:cNvSpPr>
          <p:nvPr/>
        </p:nvSpPr>
        <p:spPr bwMode="auto">
          <a:xfrm>
            <a:off x="6115050" y="2888456"/>
            <a:ext cx="800100" cy="366713"/>
          </a:xfrm>
          <a:prstGeom prst="rect">
            <a:avLst/>
          </a:prstGeom>
          <a:solidFill>
            <a:srgbClr val="C0C0C0"/>
          </a:solidFill>
          <a:ln w="9525">
            <a:noFill/>
            <a:miter lim="800000"/>
            <a:headEnd/>
            <a:tailEnd/>
          </a:ln>
          <a:effectLst/>
        </p:spPr>
        <p:txBody>
          <a:bodyPr wrap="none" anchor="ctr"/>
          <a:lstStyle/>
          <a:p>
            <a:pPr>
              <a:defRPr/>
            </a:pPr>
            <a:endParaRPr lang="en-US" sz="1350"/>
          </a:p>
        </p:txBody>
      </p:sp>
      <p:sp>
        <p:nvSpPr>
          <p:cNvPr id="380937" name="Rectangle 9"/>
          <p:cNvSpPr>
            <a:spLocks noChangeArrowheads="1"/>
          </p:cNvSpPr>
          <p:nvPr/>
        </p:nvSpPr>
        <p:spPr bwMode="auto">
          <a:xfrm>
            <a:off x="4629150" y="5312569"/>
            <a:ext cx="1600200" cy="171450"/>
          </a:xfrm>
          <a:prstGeom prst="rect">
            <a:avLst/>
          </a:prstGeom>
          <a:solidFill>
            <a:srgbClr val="FFFFFF"/>
          </a:solidFill>
          <a:ln w="9525">
            <a:noFill/>
            <a:miter lim="800000"/>
            <a:headEnd/>
            <a:tailEnd/>
          </a:ln>
          <a:effectLst/>
        </p:spPr>
        <p:txBody>
          <a:bodyPr wrap="none" anchor="ctr"/>
          <a:lstStyle/>
          <a:p>
            <a:pPr>
              <a:defRPr/>
            </a:pPr>
            <a:endParaRPr lang="en-US" sz="1350"/>
          </a:p>
        </p:txBody>
      </p:sp>
      <p:sp>
        <p:nvSpPr>
          <p:cNvPr id="380938" name="Rectangle 10"/>
          <p:cNvSpPr>
            <a:spLocks noChangeArrowheads="1"/>
          </p:cNvSpPr>
          <p:nvPr/>
        </p:nvSpPr>
        <p:spPr bwMode="auto">
          <a:xfrm>
            <a:off x="4600575" y="5231606"/>
            <a:ext cx="1600200" cy="171450"/>
          </a:xfrm>
          <a:prstGeom prst="rect">
            <a:avLst/>
          </a:prstGeom>
          <a:solidFill>
            <a:srgbClr val="FFFFFF"/>
          </a:solidFill>
          <a:ln w="9525">
            <a:noFill/>
            <a:miter lim="800000"/>
            <a:headEnd/>
            <a:tailEnd/>
          </a:ln>
          <a:effectLst/>
        </p:spPr>
        <p:txBody>
          <a:bodyPr wrap="none" anchor="ctr"/>
          <a:lstStyle/>
          <a:p>
            <a:pPr>
              <a:defRPr/>
            </a:pPr>
            <a:endParaRPr lang="en-US" sz="1350"/>
          </a:p>
        </p:txBody>
      </p:sp>
      <p:sp>
        <p:nvSpPr>
          <p:cNvPr id="380944" name="Freeform 16"/>
          <p:cNvSpPr>
            <a:spLocks/>
          </p:cNvSpPr>
          <p:nvPr/>
        </p:nvSpPr>
        <p:spPr bwMode="auto">
          <a:xfrm>
            <a:off x="4005262" y="3676650"/>
            <a:ext cx="3052763" cy="1162050"/>
          </a:xfrm>
          <a:custGeom>
            <a:avLst/>
            <a:gdLst/>
            <a:ahLst/>
            <a:cxnLst>
              <a:cxn ang="0">
                <a:pos x="4" y="0"/>
              </a:cxn>
              <a:cxn ang="0">
                <a:pos x="340" y="624"/>
              </a:cxn>
              <a:cxn ang="0">
                <a:pos x="1204" y="912"/>
              </a:cxn>
              <a:cxn ang="0">
                <a:pos x="2356" y="960"/>
              </a:cxn>
              <a:cxn ang="0">
                <a:pos x="2452" y="960"/>
              </a:cxn>
              <a:cxn ang="0">
                <a:pos x="2452" y="864"/>
              </a:cxn>
              <a:cxn ang="0">
                <a:pos x="2437" y="737"/>
              </a:cxn>
              <a:cxn ang="0">
                <a:pos x="2437" y="595"/>
              </a:cxn>
              <a:cxn ang="0">
                <a:pos x="2412" y="570"/>
              </a:cxn>
              <a:cxn ang="0">
                <a:pos x="1786" y="411"/>
              </a:cxn>
              <a:cxn ang="0">
                <a:pos x="0" y="19"/>
              </a:cxn>
            </a:cxnLst>
            <a:rect l="0" t="0" r="r" b="b"/>
            <a:pathLst>
              <a:path w="2564" h="976">
                <a:moveTo>
                  <a:pt x="4" y="0"/>
                </a:moveTo>
                <a:cubicBezTo>
                  <a:pt x="72" y="236"/>
                  <a:pt x="140" y="472"/>
                  <a:pt x="340" y="624"/>
                </a:cubicBezTo>
                <a:cubicBezTo>
                  <a:pt x="540" y="776"/>
                  <a:pt x="868" y="856"/>
                  <a:pt x="1204" y="912"/>
                </a:cubicBezTo>
                <a:cubicBezTo>
                  <a:pt x="1540" y="968"/>
                  <a:pt x="2148" y="952"/>
                  <a:pt x="2356" y="960"/>
                </a:cubicBezTo>
                <a:cubicBezTo>
                  <a:pt x="2564" y="968"/>
                  <a:pt x="2436" y="976"/>
                  <a:pt x="2452" y="960"/>
                </a:cubicBezTo>
                <a:cubicBezTo>
                  <a:pt x="2468" y="944"/>
                  <a:pt x="2454" y="901"/>
                  <a:pt x="2452" y="864"/>
                </a:cubicBezTo>
                <a:cubicBezTo>
                  <a:pt x="2450" y="827"/>
                  <a:pt x="2439" y="782"/>
                  <a:pt x="2437" y="737"/>
                </a:cubicBezTo>
                <a:cubicBezTo>
                  <a:pt x="2435" y="692"/>
                  <a:pt x="2441" y="623"/>
                  <a:pt x="2437" y="595"/>
                </a:cubicBezTo>
                <a:cubicBezTo>
                  <a:pt x="2433" y="567"/>
                  <a:pt x="2520" y="601"/>
                  <a:pt x="2412" y="570"/>
                </a:cubicBezTo>
                <a:cubicBezTo>
                  <a:pt x="2304" y="539"/>
                  <a:pt x="2188" y="503"/>
                  <a:pt x="1786" y="411"/>
                </a:cubicBezTo>
                <a:cubicBezTo>
                  <a:pt x="1384" y="319"/>
                  <a:pt x="372" y="101"/>
                  <a:pt x="0" y="19"/>
                </a:cubicBezTo>
              </a:path>
            </a:pathLst>
          </a:custGeom>
          <a:solidFill>
            <a:srgbClr val="993300"/>
          </a:solidFill>
          <a:ln w="50800" cap="flat" cmpd="sng">
            <a:solidFill>
              <a:schemeClr val="tx1"/>
            </a:solidFill>
            <a:prstDash val="solid"/>
            <a:round/>
            <a:headEnd type="none" w="med" len="med"/>
            <a:tailEnd type="none" w="med" len="med"/>
          </a:ln>
          <a:effectLst/>
        </p:spPr>
        <p:txBody>
          <a:bodyPr/>
          <a:lstStyle/>
          <a:p>
            <a:pPr>
              <a:defRPr/>
            </a:pPr>
            <a:endParaRPr lang="en-US" sz="1350"/>
          </a:p>
        </p:txBody>
      </p:sp>
      <p:sp>
        <p:nvSpPr>
          <p:cNvPr id="6154" name="Text Box 17"/>
          <p:cNvSpPr txBox="1">
            <a:spLocks noChangeArrowheads="1"/>
          </p:cNvSpPr>
          <p:nvPr/>
        </p:nvSpPr>
        <p:spPr bwMode="auto">
          <a:xfrm>
            <a:off x="3143250" y="4264819"/>
            <a:ext cx="1943100" cy="646331"/>
          </a:xfrm>
          <a:prstGeom prst="rect">
            <a:avLst/>
          </a:prstGeom>
          <a:noFill/>
          <a:ln w="25400" algn="ctr">
            <a:noFill/>
            <a:miter lim="800000"/>
            <a:headEnd/>
            <a:tailEnd/>
          </a:ln>
        </p:spPr>
        <p:txBody>
          <a:bodyPr lIns="0" tIns="0" rIns="0" bIns="0">
            <a:spAutoFit/>
          </a:bodyPr>
          <a:lstStyle/>
          <a:p>
            <a:pPr marL="557213" indent="-214313">
              <a:spcBef>
                <a:spcPct val="50000"/>
              </a:spcBef>
            </a:pPr>
            <a:r>
              <a:rPr lang="en-US" sz="1050" b="1"/>
              <a:t>GOAL:</a:t>
            </a:r>
            <a:br>
              <a:rPr lang="en-US" sz="1050" b="1"/>
            </a:br>
            <a:r>
              <a:rPr lang="en-US" sz="1050" b="1"/>
              <a:t>Emissions Level Treaty Sought to Achieve </a:t>
            </a:r>
          </a:p>
        </p:txBody>
      </p:sp>
      <p:sp>
        <p:nvSpPr>
          <p:cNvPr id="6155" name="Text Box 18"/>
          <p:cNvSpPr txBox="1">
            <a:spLocks noChangeArrowheads="1"/>
          </p:cNvSpPr>
          <p:nvPr/>
        </p:nvSpPr>
        <p:spPr bwMode="auto">
          <a:xfrm>
            <a:off x="5029200" y="4286251"/>
            <a:ext cx="2057400" cy="461665"/>
          </a:xfrm>
          <a:prstGeom prst="rect">
            <a:avLst/>
          </a:prstGeom>
          <a:noFill/>
          <a:ln w="9525">
            <a:noFill/>
            <a:miter lim="800000"/>
            <a:headEnd/>
            <a:tailEnd/>
          </a:ln>
        </p:spPr>
        <p:txBody>
          <a:bodyPr>
            <a:spAutoFit/>
          </a:bodyPr>
          <a:lstStyle/>
          <a:p>
            <a:pPr>
              <a:spcBef>
                <a:spcPct val="50000"/>
              </a:spcBef>
              <a:buFontTx/>
              <a:buNone/>
            </a:pPr>
            <a:r>
              <a:rPr lang="en-US" sz="1200"/>
              <a:t>Failure of Treaty</a:t>
            </a:r>
            <a:br>
              <a:rPr lang="en-US" sz="1200"/>
            </a:br>
            <a:r>
              <a:rPr lang="en-US" sz="1200"/>
              <a:t>Relative to GOAL</a:t>
            </a:r>
          </a:p>
        </p:txBody>
      </p:sp>
      <p:sp>
        <p:nvSpPr>
          <p:cNvPr id="6156" name="Text Box 19"/>
          <p:cNvSpPr txBox="1">
            <a:spLocks noChangeArrowheads="1"/>
          </p:cNvSpPr>
          <p:nvPr/>
        </p:nvSpPr>
        <p:spPr bwMode="auto">
          <a:xfrm>
            <a:off x="3429000" y="2228851"/>
            <a:ext cx="2400300" cy="553998"/>
          </a:xfrm>
          <a:prstGeom prst="rect">
            <a:avLst/>
          </a:prstGeom>
          <a:solidFill>
            <a:srgbClr val="FFFFFF"/>
          </a:solidFill>
          <a:ln w="9525">
            <a:noFill/>
            <a:miter lim="800000"/>
            <a:headEnd/>
            <a:tailEnd/>
          </a:ln>
        </p:spPr>
        <p:txBody>
          <a:bodyPr>
            <a:spAutoFit/>
          </a:bodyPr>
          <a:lstStyle/>
          <a:p>
            <a:pPr>
              <a:spcBef>
                <a:spcPct val="50000"/>
              </a:spcBef>
              <a:buFontTx/>
              <a:buNone/>
            </a:pPr>
            <a:endParaRPr lang="en-US" sz="1200"/>
          </a:p>
          <a:p>
            <a:pPr>
              <a:spcBef>
                <a:spcPct val="50000"/>
              </a:spcBef>
              <a:buFontTx/>
              <a:buNone/>
            </a:pPr>
            <a:endParaRPr lang="en-US" sz="1200"/>
          </a:p>
        </p:txBody>
      </p:sp>
    </p:spTree>
    <p:extLst>
      <p:ext uri="{BB962C8B-B14F-4D97-AF65-F5344CB8AC3E}">
        <p14:creationId xmlns:p14="http://schemas.microsoft.com/office/powerpoint/2010/main" val="40672171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endParaRPr lang="en-US" smtClean="0"/>
          </a:p>
        </p:txBody>
      </p:sp>
      <p:pic>
        <p:nvPicPr>
          <p:cNvPr id="3075" name="Picture 9"/>
          <p:cNvPicPr>
            <a:picLocks noGrp="1" noChangeAspect="1" noChangeArrowheads="1"/>
          </p:cNvPicPr>
          <p:nvPr>
            <p:ph idx="1"/>
          </p:nvPr>
        </p:nvPicPr>
        <p:blipFill>
          <a:blip r:embed="rId2" cstate="print"/>
          <a:srcRect l="7500" t="8003" r="9166" b="9946"/>
          <a:stretch>
            <a:fillRect/>
          </a:stretch>
        </p:blipFill>
        <p:spPr>
          <a:xfrm>
            <a:off x="1143000" y="1257301"/>
            <a:ext cx="6858000" cy="4526756"/>
          </a:xfrm>
          <a:noFill/>
        </p:spPr>
      </p:pic>
      <p:sp>
        <p:nvSpPr>
          <p:cNvPr id="3076" name="TextBox 5"/>
          <p:cNvSpPr txBox="1">
            <a:spLocks noChangeArrowheads="1"/>
          </p:cNvSpPr>
          <p:nvPr/>
        </p:nvSpPr>
        <p:spPr bwMode="auto">
          <a:xfrm>
            <a:off x="1543050" y="971550"/>
            <a:ext cx="6115050" cy="461665"/>
          </a:xfrm>
          <a:prstGeom prst="rect">
            <a:avLst/>
          </a:prstGeom>
          <a:noFill/>
          <a:ln w="9525">
            <a:noFill/>
            <a:miter lim="800000"/>
            <a:headEnd/>
            <a:tailEnd/>
          </a:ln>
        </p:spPr>
        <p:txBody>
          <a:bodyPr>
            <a:spAutoFit/>
          </a:bodyPr>
          <a:lstStyle/>
          <a:p>
            <a:pPr algn="ctr"/>
            <a:r>
              <a:rPr lang="en-US" sz="2400"/>
              <a:t>Was the Whaling Treaty a success?</a:t>
            </a:r>
          </a:p>
        </p:txBody>
      </p:sp>
    </p:spTree>
    <p:extLst>
      <p:ext uri="{BB962C8B-B14F-4D97-AF65-F5344CB8AC3E}">
        <p14:creationId xmlns:p14="http://schemas.microsoft.com/office/powerpoint/2010/main" val="41281374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defRPr/>
            </a:pPr>
            <a:endParaRPr lang="en-US" smtClean="0"/>
          </a:p>
        </p:txBody>
      </p:sp>
      <p:pic>
        <p:nvPicPr>
          <p:cNvPr id="10243" name="Picture 9"/>
          <p:cNvPicPr>
            <a:picLocks noGrp="1" noChangeAspect="1" noChangeArrowheads="1"/>
          </p:cNvPicPr>
          <p:nvPr>
            <p:ph idx="1"/>
          </p:nvPr>
        </p:nvPicPr>
        <p:blipFill>
          <a:blip r:embed="rId2" cstate="print"/>
          <a:srcRect l="7500" t="8003" r="9166" b="9946"/>
          <a:stretch>
            <a:fillRect/>
          </a:stretch>
        </p:blipFill>
        <p:spPr>
          <a:xfrm>
            <a:off x="1143000" y="1257301"/>
            <a:ext cx="6858000" cy="4526756"/>
          </a:xfrm>
          <a:noFill/>
        </p:spPr>
      </p:pic>
      <p:sp>
        <p:nvSpPr>
          <p:cNvPr id="4" name="TextBox 3"/>
          <p:cNvSpPr txBox="1"/>
          <p:nvPr/>
        </p:nvSpPr>
        <p:spPr>
          <a:xfrm>
            <a:off x="3486150" y="1205553"/>
            <a:ext cx="4286250" cy="830997"/>
          </a:xfrm>
          <a:prstGeom prst="rect">
            <a:avLst/>
          </a:prstGeom>
          <a:noFill/>
        </p:spPr>
        <p:txBody>
          <a:bodyPr wrap="square" rtlCol="0">
            <a:spAutoFit/>
          </a:bodyPr>
          <a:lstStyle/>
          <a:p>
            <a:pPr>
              <a:buNone/>
            </a:pPr>
            <a:r>
              <a:rPr lang="en-US" sz="1200" b="1" dirty="0">
                <a:solidFill>
                  <a:srgbClr val="000000"/>
                </a:solidFill>
              </a:rPr>
              <a:t>“Having decided to conclude a convention to provide for the proper conservation of whale stocks and thus make possible the orderly development of the whaling industry” (ICRW, 1946)</a:t>
            </a:r>
          </a:p>
        </p:txBody>
      </p:sp>
      <p:sp>
        <p:nvSpPr>
          <p:cNvPr id="5" name="Text Box 18"/>
          <p:cNvSpPr txBox="1">
            <a:spLocks noChangeArrowheads="1"/>
          </p:cNvSpPr>
          <p:nvPr/>
        </p:nvSpPr>
        <p:spPr bwMode="auto">
          <a:xfrm>
            <a:off x="5314950" y="2239566"/>
            <a:ext cx="857250" cy="461665"/>
          </a:xfrm>
          <a:prstGeom prst="rect">
            <a:avLst/>
          </a:prstGeom>
          <a:noFill/>
          <a:ln w="9525">
            <a:noFill/>
            <a:miter lim="800000"/>
            <a:headEnd/>
            <a:tailEnd/>
          </a:ln>
          <a:effectLst/>
        </p:spPr>
        <p:txBody>
          <a:bodyPr>
            <a:spAutoFit/>
          </a:bodyPr>
          <a:lstStyle/>
          <a:p>
            <a:pPr>
              <a:spcBef>
                <a:spcPct val="50000"/>
              </a:spcBef>
              <a:buFontTx/>
              <a:buNone/>
              <a:defRPr/>
            </a:pPr>
            <a:r>
              <a:rPr lang="en-US" sz="2400" dirty="0">
                <a:solidFill>
                  <a:srgbClr val="FF0000"/>
                </a:solidFill>
              </a:rPr>
              <a:t>Goal</a:t>
            </a:r>
          </a:p>
        </p:txBody>
      </p:sp>
    </p:spTree>
    <p:extLst>
      <p:ext uri="{BB962C8B-B14F-4D97-AF65-F5344CB8AC3E}">
        <p14:creationId xmlns:p14="http://schemas.microsoft.com/office/powerpoint/2010/main" val="3430613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1267" name="Picture 3"/>
          <p:cNvPicPr>
            <a:picLocks noGrp="1" noChangeAspect="1" noChangeArrowheads="1"/>
          </p:cNvPicPr>
          <p:nvPr>
            <p:ph idx="1"/>
          </p:nvPr>
        </p:nvPicPr>
        <p:blipFill>
          <a:blip r:embed="rId2" cstate="print"/>
          <a:srcRect l="7500" t="8003" r="9166" b="9946"/>
          <a:stretch>
            <a:fillRect/>
          </a:stretch>
        </p:blipFill>
        <p:spPr>
          <a:xfrm>
            <a:off x="1143000" y="1257301"/>
            <a:ext cx="6858000" cy="4526756"/>
          </a:xfrm>
          <a:noFill/>
        </p:spPr>
      </p:pic>
      <p:grpSp>
        <p:nvGrpSpPr>
          <p:cNvPr id="11268" name="Group 16"/>
          <p:cNvGrpSpPr>
            <a:grpSpLocks/>
          </p:cNvGrpSpPr>
          <p:nvPr/>
        </p:nvGrpSpPr>
        <p:grpSpPr bwMode="auto">
          <a:xfrm>
            <a:off x="2743200" y="2239566"/>
            <a:ext cx="3790950" cy="1365647"/>
            <a:chOff x="1344" y="1161"/>
            <a:chExt cx="3184" cy="1147"/>
          </a:xfrm>
        </p:grpSpPr>
        <p:sp>
          <p:nvSpPr>
            <p:cNvPr id="12305" name="Freeform 17"/>
            <p:cNvSpPr>
              <a:spLocks/>
            </p:cNvSpPr>
            <p:nvPr/>
          </p:nvSpPr>
          <p:spPr bwMode="auto">
            <a:xfrm>
              <a:off x="1344" y="1248"/>
              <a:ext cx="3184" cy="1060"/>
            </a:xfrm>
            <a:custGeom>
              <a:avLst/>
              <a:gdLst/>
              <a:ahLst/>
              <a:cxnLst>
                <a:cxn ang="0">
                  <a:pos x="0" y="0"/>
                </a:cxn>
                <a:cxn ang="0">
                  <a:pos x="712" y="992"/>
                </a:cxn>
                <a:cxn ang="0">
                  <a:pos x="1840" y="408"/>
                </a:cxn>
                <a:cxn ang="0">
                  <a:pos x="3184" y="336"/>
                </a:cxn>
              </a:cxnLst>
              <a:rect l="0" t="0" r="r" b="b"/>
              <a:pathLst>
                <a:path w="3184" h="1060">
                  <a:moveTo>
                    <a:pt x="0" y="0"/>
                  </a:moveTo>
                  <a:cubicBezTo>
                    <a:pt x="119" y="165"/>
                    <a:pt x="405" y="924"/>
                    <a:pt x="712" y="992"/>
                  </a:cubicBezTo>
                  <a:cubicBezTo>
                    <a:pt x="1019" y="1060"/>
                    <a:pt x="1428" y="517"/>
                    <a:pt x="1840" y="408"/>
                  </a:cubicBezTo>
                  <a:cubicBezTo>
                    <a:pt x="2252" y="299"/>
                    <a:pt x="2904" y="351"/>
                    <a:pt x="3184" y="336"/>
                  </a:cubicBezTo>
                </a:path>
              </a:pathLst>
            </a:custGeom>
            <a:noFill/>
            <a:ln w="76200">
              <a:solidFill>
                <a:srgbClr val="FF0000"/>
              </a:solidFill>
              <a:round/>
              <a:headEnd/>
              <a:tailEnd/>
            </a:ln>
            <a:effectLst/>
          </p:spPr>
          <p:txBody>
            <a:bodyPr/>
            <a:lstStyle/>
            <a:p>
              <a:pPr>
                <a:defRPr/>
              </a:pPr>
              <a:endParaRPr lang="en-US" sz="1350"/>
            </a:p>
          </p:txBody>
        </p:sp>
        <p:sp>
          <p:nvSpPr>
            <p:cNvPr id="12306" name="Text Box 18"/>
            <p:cNvSpPr txBox="1">
              <a:spLocks noChangeArrowheads="1"/>
            </p:cNvSpPr>
            <p:nvPr/>
          </p:nvSpPr>
          <p:spPr bwMode="auto">
            <a:xfrm>
              <a:off x="3504" y="1161"/>
              <a:ext cx="720" cy="388"/>
            </a:xfrm>
            <a:prstGeom prst="rect">
              <a:avLst/>
            </a:prstGeom>
            <a:noFill/>
            <a:ln w="9525">
              <a:noFill/>
              <a:miter lim="800000"/>
              <a:headEnd/>
              <a:tailEnd/>
            </a:ln>
            <a:effectLst/>
          </p:spPr>
          <p:txBody>
            <a:bodyPr>
              <a:spAutoFit/>
            </a:bodyPr>
            <a:lstStyle/>
            <a:p>
              <a:pPr>
                <a:spcBef>
                  <a:spcPct val="50000"/>
                </a:spcBef>
                <a:buFontTx/>
                <a:buNone/>
                <a:defRPr/>
              </a:pPr>
              <a:r>
                <a:rPr lang="en-US" sz="2400" dirty="0">
                  <a:solidFill>
                    <a:srgbClr val="FF0000"/>
                  </a:solidFill>
                </a:rPr>
                <a:t>Goal</a:t>
              </a:r>
            </a:p>
          </p:txBody>
        </p:sp>
      </p:grpSp>
      <p:sp>
        <p:nvSpPr>
          <p:cNvPr id="7" name="TextBox 6"/>
          <p:cNvSpPr txBox="1"/>
          <p:nvPr/>
        </p:nvSpPr>
        <p:spPr>
          <a:xfrm>
            <a:off x="3486150" y="1205553"/>
            <a:ext cx="4286250" cy="830997"/>
          </a:xfrm>
          <a:prstGeom prst="rect">
            <a:avLst/>
          </a:prstGeom>
          <a:noFill/>
        </p:spPr>
        <p:txBody>
          <a:bodyPr wrap="square" rtlCol="0">
            <a:spAutoFit/>
          </a:bodyPr>
          <a:lstStyle/>
          <a:p>
            <a:pPr>
              <a:buNone/>
            </a:pPr>
            <a:r>
              <a:rPr lang="en-US" sz="1200" b="1" dirty="0">
                <a:solidFill>
                  <a:srgbClr val="000000"/>
                </a:solidFill>
              </a:rPr>
              <a:t>“Having decided to conclude a convention to provide for the proper conservation of whale stocks and thus make possible the orderly development of the whaling industry” (ICRW, 1946)</a:t>
            </a:r>
          </a:p>
        </p:txBody>
      </p:sp>
    </p:spTree>
    <p:extLst>
      <p:ext uri="{BB962C8B-B14F-4D97-AF65-F5344CB8AC3E}">
        <p14:creationId xmlns:p14="http://schemas.microsoft.com/office/powerpoint/2010/main" val="10499563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2291" name="Picture 3"/>
          <p:cNvPicPr>
            <a:picLocks noGrp="1" noChangeAspect="1" noChangeArrowheads="1"/>
          </p:cNvPicPr>
          <p:nvPr>
            <p:ph idx="1"/>
          </p:nvPr>
        </p:nvPicPr>
        <p:blipFill>
          <a:blip r:embed="rId2" cstate="print"/>
          <a:srcRect l="7500" t="8003" r="9166" b="9946"/>
          <a:stretch>
            <a:fillRect/>
          </a:stretch>
        </p:blipFill>
        <p:spPr>
          <a:xfrm>
            <a:off x="1143000" y="1257301"/>
            <a:ext cx="6858000" cy="4526756"/>
          </a:xfrm>
          <a:noFill/>
        </p:spPr>
      </p:pic>
      <p:grpSp>
        <p:nvGrpSpPr>
          <p:cNvPr id="12292" name="Group 16"/>
          <p:cNvGrpSpPr>
            <a:grpSpLocks/>
          </p:cNvGrpSpPr>
          <p:nvPr/>
        </p:nvGrpSpPr>
        <p:grpSpPr bwMode="auto">
          <a:xfrm>
            <a:off x="2743200" y="2239566"/>
            <a:ext cx="3790950" cy="1365647"/>
            <a:chOff x="1344" y="1161"/>
            <a:chExt cx="3184" cy="1147"/>
          </a:xfrm>
        </p:grpSpPr>
        <p:sp>
          <p:nvSpPr>
            <p:cNvPr id="12305" name="Freeform 17"/>
            <p:cNvSpPr>
              <a:spLocks/>
            </p:cNvSpPr>
            <p:nvPr/>
          </p:nvSpPr>
          <p:spPr bwMode="auto">
            <a:xfrm>
              <a:off x="1344" y="1248"/>
              <a:ext cx="3184" cy="1060"/>
            </a:xfrm>
            <a:custGeom>
              <a:avLst/>
              <a:gdLst/>
              <a:ahLst/>
              <a:cxnLst>
                <a:cxn ang="0">
                  <a:pos x="0" y="0"/>
                </a:cxn>
                <a:cxn ang="0">
                  <a:pos x="712" y="992"/>
                </a:cxn>
                <a:cxn ang="0">
                  <a:pos x="1840" y="408"/>
                </a:cxn>
                <a:cxn ang="0">
                  <a:pos x="3184" y="336"/>
                </a:cxn>
              </a:cxnLst>
              <a:rect l="0" t="0" r="r" b="b"/>
              <a:pathLst>
                <a:path w="3184" h="1060">
                  <a:moveTo>
                    <a:pt x="0" y="0"/>
                  </a:moveTo>
                  <a:cubicBezTo>
                    <a:pt x="119" y="165"/>
                    <a:pt x="405" y="924"/>
                    <a:pt x="712" y="992"/>
                  </a:cubicBezTo>
                  <a:cubicBezTo>
                    <a:pt x="1019" y="1060"/>
                    <a:pt x="1428" y="517"/>
                    <a:pt x="1840" y="408"/>
                  </a:cubicBezTo>
                  <a:cubicBezTo>
                    <a:pt x="2252" y="299"/>
                    <a:pt x="2904" y="351"/>
                    <a:pt x="3184" y="336"/>
                  </a:cubicBezTo>
                </a:path>
              </a:pathLst>
            </a:custGeom>
            <a:noFill/>
            <a:ln w="76200">
              <a:solidFill>
                <a:srgbClr val="FF0000"/>
              </a:solidFill>
              <a:round/>
              <a:headEnd/>
              <a:tailEnd/>
            </a:ln>
            <a:effectLst/>
          </p:spPr>
          <p:txBody>
            <a:bodyPr/>
            <a:lstStyle/>
            <a:p>
              <a:pPr>
                <a:defRPr/>
              </a:pPr>
              <a:endParaRPr lang="en-US" sz="1350"/>
            </a:p>
          </p:txBody>
        </p:sp>
        <p:sp>
          <p:nvSpPr>
            <p:cNvPr id="12306" name="Text Box 18"/>
            <p:cNvSpPr txBox="1">
              <a:spLocks noChangeArrowheads="1"/>
            </p:cNvSpPr>
            <p:nvPr/>
          </p:nvSpPr>
          <p:spPr bwMode="auto">
            <a:xfrm>
              <a:off x="3504" y="1161"/>
              <a:ext cx="720" cy="388"/>
            </a:xfrm>
            <a:prstGeom prst="rect">
              <a:avLst/>
            </a:prstGeom>
            <a:noFill/>
            <a:ln w="9525">
              <a:noFill/>
              <a:miter lim="800000"/>
              <a:headEnd/>
              <a:tailEnd/>
            </a:ln>
            <a:effectLst/>
          </p:spPr>
          <p:txBody>
            <a:bodyPr>
              <a:spAutoFit/>
            </a:bodyPr>
            <a:lstStyle/>
            <a:p>
              <a:pPr>
                <a:spcBef>
                  <a:spcPct val="50000"/>
                </a:spcBef>
                <a:buFontTx/>
                <a:buNone/>
                <a:defRPr/>
              </a:pPr>
              <a:r>
                <a:rPr lang="en-US" sz="2400" dirty="0">
                  <a:solidFill>
                    <a:srgbClr val="FF0000"/>
                  </a:solidFill>
                </a:rPr>
                <a:t>Goal</a:t>
              </a:r>
            </a:p>
          </p:txBody>
        </p:sp>
      </p:grpSp>
      <p:grpSp>
        <p:nvGrpSpPr>
          <p:cNvPr id="12293" name="Group 19"/>
          <p:cNvGrpSpPr>
            <a:grpSpLocks/>
          </p:cNvGrpSpPr>
          <p:nvPr/>
        </p:nvGrpSpPr>
        <p:grpSpPr bwMode="auto">
          <a:xfrm>
            <a:off x="4505325" y="2762250"/>
            <a:ext cx="3209925" cy="1762125"/>
            <a:chOff x="2824" y="1600"/>
            <a:chExt cx="2696" cy="1480"/>
          </a:xfrm>
        </p:grpSpPr>
        <p:sp>
          <p:nvSpPr>
            <p:cNvPr id="12308" name="Freeform 20"/>
            <p:cNvSpPr>
              <a:spLocks/>
            </p:cNvSpPr>
            <p:nvPr/>
          </p:nvSpPr>
          <p:spPr bwMode="auto">
            <a:xfrm>
              <a:off x="2824" y="1600"/>
              <a:ext cx="1744" cy="1480"/>
            </a:xfrm>
            <a:custGeom>
              <a:avLst/>
              <a:gdLst/>
              <a:ahLst/>
              <a:cxnLst>
                <a:cxn ang="0">
                  <a:pos x="136" y="160"/>
                </a:cxn>
                <a:cxn ang="0">
                  <a:pos x="72" y="208"/>
                </a:cxn>
                <a:cxn ang="0">
                  <a:pos x="0" y="248"/>
                </a:cxn>
                <a:cxn ang="0">
                  <a:pos x="49" y="343"/>
                </a:cxn>
                <a:cxn ang="0">
                  <a:pos x="149" y="540"/>
                </a:cxn>
                <a:cxn ang="0">
                  <a:pos x="249" y="689"/>
                </a:cxn>
                <a:cxn ang="0">
                  <a:pos x="398" y="1084"/>
                </a:cxn>
                <a:cxn ang="0">
                  <a:pos x="448" y="1134"/>
                </a:cxn>
                <a:cxn ang="0">
                  <a:pos x="647" y="1233"/>
                </a:cxn>
                <a:cxn ang="0">
                  <a:pos x="1046" y="1233"/>
                </a:cxn>
                <a:cxn ang="0">
                  <a:pos x="1196" y="1332"/>
                </a:cxn>
                <a:cxn ang="0">
                  <a:pos x="1445" y="1381"/>
                </a:cxn>
                <a:cxn ang="0">
                  <a:pos x="1545" y="1480"/>
                </a:cxn>
                <a:cxn ang="0">
                  <a:pos x="1744" y="1480"/>
                </a:cxn>
                <a:cxn ang="0">
                  <a:pos x="1720" y="8"/>
                </a:cxn>
                <a:cxn ang="0">
                  <a:pos x="1184" y="0"/>
                </a:cxn>
                <a:cxn ang="0">
                  <a:pos x="536" y="32"/>
                </a:cxn>
                <a:cxn ang="0">
                  <a:pos x="352" y="96"/>
                </a:cxn>
                <a:cxn ang="0">
                  <a:pos x="136" y="160"/>
                </a:cxn>
              </a:cxnLst>
              <a:rect l="0" t="0" r="r" b="b"/>
              <a:pathLst>
                <a:path w="1744" h="1480">
                  <a:moveTo>
                    <a:pt x="136" y="160"/>
                  </a:moveTo>
                  <a:lnTo>
                    <a:pt x="72" y="208"/>
                  </a:lnTo>
                  <a:lnTo>
                    <a:pt x="0" y="248"/>
                  </a:lnTo>
                  <a:lnTo>
                    <a:pt x="49" y="343"/>
                  </a:lnTo>
                  <a:lnTo>
                    <a:pt x="149" y="540"/>
                  </a:lnTo>
                  <a:lnTo>
                    <a:pt x="249" y="689"/>
                  </a:lnTo>
                  <a:lnTo>
                    <a:pt x="398" y="1084"/>
                  </a:lnTo>
                  <a:lnTo>
                    <a:pt x="448" y="1134"/>
                  </a:lnTo>
                  <a:lnTo>
                    <a:pt x="647" y="1233"/>
                  </a:lnTo>
                  <a:lnTo>
                    <a:pt x="1046" y="1233"/>
                  </a:lnTo>
                  <a:lnTo>
                    <a:pt x="1196" y="1332"/>
                  </a:lnTo>
                  <a:lnTo>
                    <a:pt x="1445" y="1381"/>
                  </a:lnTo>
                  <a:lnTo>
                    <a:pt x="1545" y="1480"/>
                  </a:lnTo>
                  <a:lnTo>
                    <a:pt x="1744" y="1480"/>
                  </a:lnTo>
                  <a:lnTo>
                    <a:pt x="1720" y="8"/>
                  </a:lnTo>
                  <a:lnTo>
                    <a:pt x="1184" y="0"/>
                  </a:lnTo>
                  <a:lnTo>
                    <a:pt x="536" y="32"/>
                  </a:lnTo>
                  <a:lnTo>
                    <a:pt x="352" y="96"/>
                  </a:lnTo>
                  <a:lnTo>
                    <a:pt x="136" y="160"/>
                  </a:lnTo>
                  <a:close/>
                </a:path>
              </a:pathLst>
            </a:custGeom>
            <a:solidFill>
              <a:srgbClr val="993300"/>
            </a:solidFill>
            <a:ln w="9525">
              <a:solidFill>
                <a:schemeClr val="tx1"/>
              </a:solidFill>
              <a:round/>
              <a:headEnd/>
              <a:tailEnd/>
            </a:ln>
            <a:effectLst/>
          </p:spPr>
          <p:txBody>
            <a:bodyPr/>
            <a:lstStyle/>
            <a:p>
              <a:pPr>
                <a:defRPr/>
              </a:pPr>
              <a:endParaRPr lang="en-US" sz="1350"/>
            </a:p>
          </p:txBody>
        </p:sp>
        <p:sp>
          <p:nvSpPr>
            <p:cNvPr id="12309" name="Text Box 21"/>
            <p:cNvSpPr txBox="1">
              <a:spLocks noChangeArrowheads="1"/>
            </p:cNvSpPr>
            <p:nvPr/>
          </p:nvSpPr>
          <p:spPr bwMode="auto">
            <a:xfrm>
              <a:off x="3616" y="1948"/>
              <a:ext cx="1904" cy="698"/>
            </a:xfrm>
            <a:prstGeom prst="rect">
              <a:avLst/>
            </a:prstGeom>
            <a:noFill/>
            <a:ln w="9525">
              <a:noFill/>
              <a:miter lim="800000"/>
              <a:headEnd/>
              <a:tailEnd/>
            </a:ln>
            <a:effectLst/>
          </p:spPr>
          <p:txBody>
            <a:bodyPr>
              <a:spAutoFit/>
            </a:bodyPr>
            <a:lstStyle/>
            <a:p>
              <a:pPr>
                <a:spcBef>
                  <a:spcPct val="50000"/>
                </a:spcBef>
                <a:buFontTx/>
                <a:buNone/>
                <a:defRPr/>
              </a:pPr>
              <a:r>
                <a:rPr lang="en-US" sz="2400" dirty="0">
                  <a:solidFill>
                    <a:srgbClr val="FF0000"/>
                  </a:solidFill>
                </a:rPr>
                <a:t>Failure Relative To Goal</a:t>
              </a:r>
            </a:p>
          </p:txBody>
        </p:sp>
      </p:grpSp>
      <p:sp>
        <p:nvSpPr>
          <p:cNvPr id="10" name="TextBox 9"/>
          <p:cNvSpPr txBox="1"/>
          <p:nvPr/>
        </p:nvSpPr>
        <p:spPr>
          <a:xfrm>
            <a:off x="3486150" y="1205553"/>
            <a:ext cx="4286250" cy="830997"/>
          </a:xfrm>
          <a:prstGeom prst="rect">
            <a:avLst/>
          </a:prstGeom>
          <a:noFill/>
        </p:spPr>
        <p:txBody>
          <a:bodyPr wrap="square" rtlCol="0">
            <a:spAutoFit/>
          </a:bodyPr>
          <a:lstStyle/>
          <a:p>
            <a:pPr>
              <a:buNone/>
            </a:pPr>
            <a:r>
              <a:rPr lang="en-US" sz="1200" b="1" dirty="0">
                <a:solidFill>
                  <a:srgbClr val="000000"/>
                </a:solidFill>
              </a:rPr>
              <a:t>“Having decided to conclude a convention to provide for the proper conservation of whale stocks and thus make possible the orderly development of the whaling industry” (ICRW, 1946)</a:t>
            </a:r>
          </a:p>
        </p:txBody>
      </p:sp>
    </p:spTree>
    <p:extLst>
      <p:ext uri="{BB962C8B-B14F-4D97-AF65-F5344CB8AC3E}">
        <p14:creationId xmlns:p14="http://schemas.microsoft.com/office/powerpoint/2010/main" val="3128257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3315" name="Picture 3"/>
          <p:cNvPicPr>
            <a:picLocks noGrp="1" noChangeAspect="1" noChangeArrowheads="1"/>
          </p:cNvPicPr>
          <p:nvPr>
            <p:ph idx="1"/>
          </p:nvPr>
        </p:nvPicPr>
        <p:blipFill>
          <a:blip r:embed="rId2" cstate="print"/>
          <a:srcRect l="7500" t="8003" r="9166" b="9946"/>
          <a:stretch>
            <a:fillRect/>
          </a:stretch>
        </p:blipFill>
        <p:spPr>
          <a:xfrm>
            <a:off x="1143000" y="1257301"/>
            <a:ext cx="6858000" cy="4526756"/>
          </a:xfrm>
          <a:noFill/>
        </p:spPr>
      </p:pic>
      <p:grpSp>
        <p:nvGrpSpPr>
          <p:cNvPr id="13316" name="Group 7"/>
          <p:cNvGrpSpPr>
            <a:grpSpLocks/>
          </p:cNvGrpSpPr>
          <p:nvPr/>
        </p:nvGrpSpPr>
        <p:grpSpPr bwMode="auto">
          <a:xfrm>
            <a:off x="2743200" y="1314451"/>
            <a:ext cx="3105150" cy="3213497"/>
            <a:chOff x="1344" y="384"/>
            <a:chExt cx="2608" cy="2699"/>
          </a:xfrm>
        </p:grpSpPr>
        <p:sp>
          <p:nvSpPr>
            <p:cNvPr id="12296" name="Freeform 8"/>
            <p:cNvSpPr>
              <a:spLocks/>
            </p:cNvSpPr>
            <p:nvPr/>
          </p:nvSpPr>
          <p:spPr bwMode="auto">
            <a:xfrm>
              <a:off x="1344" y="528"/>
              <a:ext cx="2608" cy="2555"/>
            </a:xfrm>
            <a:custGeom>
              <a:avLst/>
              <a:gdLst/>
              <a:ahLst/>
              <a:cxnLst>
                <a:cxn ang="0">
                  <a:pos x="0" y="715"/>
                </a:cxn>
                <a:cxn ang="0">
                  <a:pos x="544" y="235"/>
                </a:cxn>
                <a:cxn ang="0">
                  <a:pos x="1408" y="2123"/>
                </a:cxn>
                <a:cxn ang="0">
                  <a:pos x="2608" y="2555"/>
                </a:cxn>
              </a:cxnLst>
              <a:rect l="0" t="0" r="r" b="b"/>
              <a:pathLst>
                <a:path w="2608" h="2555">
                  <a:moveTo>
                    <a:pt x="0" y="715"/>
                  </a:moveTo>
                  <a:cubicBezTo>
                    <a:pt x="91" y="635"/>
                    <a:pt x="309" y="0"/>
                    <a:pt x="544" y="235"/>
                  </a:cubicBezTo>
                  <a:cubicBezTo>
                    <a:pt x="779" y="470"/>
                    <a:pt x="1064" y="1736"/>
                    <a:pt x="1408" y="2123"/>
                  </a:cubicBezTo>
                  <a:cubicBezTo>
                    <a:pt x="1752" y="2510"/>
                    <a:pt x="2358" y="2465"/>
                    <a:pt x="2608" y="2555"/>
                  </a:cubicBezTo>
                </a:path>
              </a:pathLst>
            </a:custGeom>
            <a:noFill/>
            <a:ln w="76200">
              <a:solidFill>
                <a:schemeClr val="accent2"/>
              </a:solidFill>
              <a:round/>
              <a:headEnd/>
              <a:tailEnd/>
            </a:ln>
            <a:effectLst/>
          </p:spPr>
          <p:txBody>
            <a:bodyPr/>
            <a:lstStyle/>
            <a:p>
              <a:pPr>
                <a:defRPr/>
              </a:pPr>
              <a:endParaRPr lang="en-US" sz="1350"/>
            </a:p>
          </p:txBody>
        </p:sp>
        <p:sp>
          <p:nvSpPr>
            <p:cNvPr id="12297" name="Text Box 9"/>
            <p:cNvSpPr txBox="1">
              <a:spLocks noChangeArrowheads="1"/>
            </p:cNvSpPr>
            <p:nvPr/>
          </p:nvSpPr>
          <p:spPr bwMode="auto">
            <a:xfrm>
              <a:off x="1392" y="384"/>
              <a:ext cx="1728" cy="349"/>
            </a:xfrm>
            <a:prstGeom prst="rect">
              <a:avLst/>
            </a:prstGeom>
            <a:noFill/>
            <a:ln w="9525">
              <a:noFill/>
              <a:miter lim="800000"/>
              <a:headEnd/>
              <a:tailEnd/>
            </a:ln>
            <a:effectLst/>
          </p:spPr>
          <p:txBody>
            <a:bodyPr>
              <a:spAutoFit/>
            </a:bodyPr>
            <a:lstStyle/>
            <a:p>
              <a:pPr>
                <a:spcBef>
                  <a:spcPct val="50000"/>
                </a:spcBef>
                <a:buFontTx/>
                <a:buNone/>
                <a:defRPr/>
              </a:pPr>
              <a:r>
                <a:rPr lang="en-US" sz="2100" dirty="0">
                  <a:solidFill>
                    <a:srgbClr val="FF0000"/>
                  </a:solidFill>
                </a:rPr>
                <a:t>Counterfactual</a:t>
              </a:r>
            </a:p>
          </p:txBody>
        </p:sp>
      </p:grpSp>
    </p:spTree>
    <p:extLst>
      <p:ext uri="{BB962C8B-B14F-4D97-AF65-F5344CB8AC3E}">
        <p14:creationId xmlns:p14="http://schemas.microsoft.com/office/powerpoint/2010/main" val="23093718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endParaRPr lang="en-US" smtClean="0"/>
          </a:p>
        </p:txBody>
      </p:sp>
      <p:pic>
        <p:nvPicPr>
          <p:cNvPr id="14339" name="Picture 3"/>
          <p:cNvPicPr>
            <a:picLocks noGrp="1" noChangeAspect="1" noChangeArrowheads="1"/>
          </p:cNvPicPr>
          <p:nvPr>
            <p:ph idx="1"/>
          </p:nvPr>
        </p:nvPicPr>
        <p:blipFill>
          <a:blip r:embed="rId2" cstate="print"/>
          <a:srcRect l="7500" t="8003" r="9166" b="9946"/>
          <a:stretch>
            <a:fillRect/>
          </a:stretch>
        </p:blipFill>
        <p:spPr>
          <a:xfrm>
            <a:off x="1143000" y="1257301"/>
            <a:ext cx="6858000" cy="4526756"/>
          </a:xfrm>
          <a:noFill/>
        </p:spPr>
      </p:pic>
      <p:grpSp>
        <p:nvGrpSpPr>
          <p:cNvPr id="14340" name="Group 7"/>
          <p:cNvGrpSpPr>
            <a:grpSpLocks/>
          </p:cNvGrpSpPr>
          <p:nvPr/>
        </p:nvGrpSpPr>
        <p:grpSpPr bwMode="auto">
          <a:xfrm>
            <a:off x="2743200" y="1314451"/>
            <a:ext cx="3105150" cy="3213497"/>
            <a:chOff x="1344" y="384"/>
            <a:chExt cx="2608" cy="2699"/>
          </a:xfrm>
        </p:grpSpPr>
        <p:sp>
          <p:nvSpPr>
            <p:cNvPr id="12296" name="Freeform 8"/>
            <p:cNvSpPr>
              <a:spLocks/>
            </p:cNvSpPr>
            <p:nvPr/>
          </p:nvSpPr>
          <p:spPr bwMode="auto">
            <a:xfrm>
              <a:off x="1344" y="528"/>
              <a:ext cx="2608" cy="2555"/>
            </a:xfrm>
            <a:custGeom>
              <a:avLst/>
              <a:gdLst/>
              <a:ahLst/>
              <a:cxnLst>
                <a:cxn ang="0">
                  <a:pos x="0" y="715"/>
                </a:cxn>
                <a:cxn ang="0">
                  <a:pos x="544" y="235"/>
                </a:cxn>
                <a:cxn ang="0">
                  <a:pos x="1408" y="2123"/>
                </a:cxn>
                <a:cxn ang="0">
                  <a:pos x="2608" y="2555"/>
                </a:cxn>
              </a:cxnLst>
              <a:rect l="0" t="0" r="r" b="b"/>
              <a:pathLst>
                <a:path w="2608" h="2555">
                  <a:moveTo>
                    <a:pt x="0" y="715"/>
                  </a:moveTo>
                  <a:cubicBezTo>
                    <a:pt x="91" y="635"/>
                    <a:pt x="309" y="0"/>
                    <a:pt x="544" y="235"/>
                  </a:cubicBezTo>
                  <a:cubicBezTo>
                    <a:pt x="779" y="470"/>
                    <a:pt x="1064" y="1736"/>
                    <a:pt x="1408" y="2123"/>
                  </a:cubicBezTo>
                  <a:cubicBezTo>
                    <a:pt x="1752" y="2510"/>
                    <a:pt x="2358" y="2465"/>
                    <a:pt x="2608" y="2555"/>
                  </a:cubicBezTo>
                </a:path>
              </a:pathLst>
            </a:custGeom>
            <a:noFill/>
            <a:ln w="76200">
              <a:solidFill>
                <a:schemeClr val="accent2"/>
              </a:solidFill>
              <a:round/>
              <a:headEnd/>
              <a:tailEnd/>
            </a:ln>
            <a:effectLst/>
          </p:spPr>
          <p:txBody>
            <a:bodyPr/>
            <a:lstStyle/>
            <a:p>
              <a:pPr>
                <a:defRPr/>
              </a:pPr>
              <a:endParaRPr lang="en-US" sz="1350"/>
            </a:p>
          </p:txBody>
        </p:sp>
        <p:sp>
          <p:nvSpPr>
            <p:cNvPr id="12297" name="Text Box 9"/>
            <p:cNvSpPr txBox="1">
              <a:spLocks noChangeArrowheads="1"/>
            </p:cNvSpPr>
            <p:nvPr/>
          </p:nvSpPr>
          <p:spPr bwMode="auto">
            <a:xfrm>
              <a:off x="1392" y="384"/>
              <a:ext cx="1888" cy="349"/>
            </a:xfrm>
            <a:prstGeom prst="rect">
              <a:avLst/>
            </a:prstGeom>
            <a:noFill/>
            <a:ln w="9525">
              <a:noFill/>
              <a:miter lim="800000"/>
              <a:headEnd/>
              <a:tailEnd/>
            </a:ln>
            <a:effectLst/>
          </p:spPr>
          <p:txBody>
            <a:bodyPr wrap="square">
              <a:spAutoFit/>
            </a:bodyPr>
            <a:lstStyle/>
            <a:p>
              <a:pPr>
                <a:spcBef>
                  <a:spcPct val="50000"/>
                </a:spcBef>
                <a:buFontTx/>
                <a:buNone/>
                <a:defRPr/>
              </a:pPr>
              <a:r>
                <a:rPr lang="en-US" sz="2100" dirty="0">
                  <a:solidFill>
                    <a:srgbClr val="FF0000"/>
                  </a:solidFill>
                </a:rPr>
                <a:t>Counterfactual</a:t>
              </a:r>
            </a:p>
          </p:txBody>
        </p:sp>
      </p:grpSp>
      <p:grpSp>
        <p:nvGrpSpPr>
          <p:cNvPr id="14341" name="Group 13"/>
          <p:cNvGrpSpPr>
            <a:grpSpLocks/>
          </p:cNvGrpSpPr>
          <p:nvPr/>
        </p:nvGrpSpPr>
        <p:grpSpPr bwMode="auto">
          <a:xfrm>
            <a:off x="2800350" y="2314575"/>
            <a:ext cx="3533775" cy="2228850"/>
            <a:chOff x="1392" y="1224"/>
            <a:chExt cx="2968" cy="1872"/>
          </a:xfrm>
        </p:grpSpPr>
        <p:sp>
          <p:nvSpPr>
            <p:cNvPr id="12302" name="Freeform 14"/>
            <p:cNvSpPr>
              <a:spLocks/>
            </p:cNvSpPr>
            <p:nvPr/>
          </p:nvSpPr>
          <p:spPr bwMode="auto">
            <a:xfrm>
              <a:off x="2200" y="1224"/>
              <a:ext cx="2160" cy="1872"/>
            </a:xfrm>
            <a:custGeom>
              <a:avLst/>
              <a:gdLst/>
              <a:ahLst/>
              <a:cxnLst>
                <a:cxn ang="0">
                  <a:pos x="0" y="192"/>
                </a:cxn>
                <a:cxn ang="0">
                  <a:pos x="48" y="192"/>
                </a:cxn>
                <a:cxn ang="0">
                  <a:pos x="192" y="144"/>
                </a:cxn>
                <a:cxn ang="0">
                  <a:pos x="288" y="96"/>
                </a:cxn>
                <a:cxn ang="0">
                  <a:pos x="384" y="0"/>
                </a:cxn>
                <a:cxn ang="0">
                  <a:pos x="528" y="144"/>
                </a:cxn>
                <a:cxn ang="0">
                  <a:pos x="624" y="672"/>
                </a:cxn>
                <a:cxn ang="0">
                  <a:pos x="720" y="912"/>
                </a:cxn>
                <a:cxn ang="0">
                  <a:pos x="864" y="1104"/>
                </a:cxn>
                <a:cxn ang="0">
                  <a:pos x="960" y="1440"/>
                </a:cxn>
                <a:cxn ang="0">
                  <a:pos x="1056" y="1536"/>
                </a:cxn>
                <a:cxn ang="0">
                  <a:pos x="1200" y="1584"/>
                </a:cxn>
                <a:cxn ang="0">
                  <a:pos x="1296" y="1632"/>
                </a:cxn>
                <a:cxn ang="0">
                  <a:pos x="1536" y="1632"/>
                </a:cxn>
                <a:cxn ang="0">
                  <a:pos x="1632" y="1632"/>
                </a:cxn>
                <a:cxn ang="0">
                  <a:pos x="1728" y="1680"/>
                </a:cxn>
                <a:cxn ang="0">
                  <a:pos x="1968" y="1776"/>
                </a:cxn>
                <a:cxn ang="0">
                  <a:pos x="2064" y="1824"/>
                </a:cxn>
                <a:cxn ang="0">
                  <a:pos x="2160" y="1872"/>
                </a:cxn>
                <a:cxn ang="0">
                  <a:pos x="1776" y="1872"/>
                </a:cxn>
                <a:cxn ang="0">
                  <a:pos x="1440" y="1776"/>
                </a:cxn>
                <a:cxn ang="0">
                  <a:pos x="1104" y="1728"/>
                </a:cxn>
                <a:cxn ang="0">
                  <a:pos x="864" y="1632"/>
                </a:cxn>
                <a:cxn ang="0">
                  <a:pos x="624" y="1488"/>
                </a:cxn>
                <a:cxn ang="0">
                  <a:pos x="528" y="1344"/>
                </a:cxn>
                <a:cxn ang="0">
                  <a:pos x="384" y="1104"/>
                </a:cxn>
                <a:cxn ang="0">
                  <a:pos x="288" y="912"/>
                </a:cxn>
                <a:cxn ang="0">
                  <a:pos x="0" y="192"/>
                </a:cxn>
              </a:cxnLst>
              <a:rect l="0" t="0" r="r" b="b"/>
              <a:pathLst>
                <a:path w="2160" h="1872">
                  <a:moveTo>
                    <a:pt x="0" y="192"/>
                  </a:moveTo>
                  <a:lnTo>
                    <a:pt x="48" y="192"/>
                  </a:lnTo>
                  <a:lnTo>
                    <a:pt x="192" y="144"/>
                  </a:lnTo>
                  <a:lnTo>
                    <a:pt x="288" y="96"/>
                  </a:lnTo>
                  <a:lnTo>
                    <a:pt x="384" y="0"/>
                  </a:lnTo>
                  <a:lnTo>
                    <a:pt x="528" y="144"/>
                  </a:lnTo>
                  <a:lnTo>
                    <a:pt x="624" y="672"/>
                  </a:lnTo>
                  <a:lnTo>
                    <a:pt x="720" y="912"/>
                  </a:lnTo>
                  <a:lnTo>
                    <a:pt x="864" y="1104"/>
                  </a:lnTo>
                  <a:lnTo>
                    <a:pt x="960" y="1440"/>
                  </a:lnTo>
                  <a:lnTo>
                    <a:pt x="1056" y="1536"/>
                  </a:lnTo>
                  <a:lnTo>
                    <a:pt x="1200" y="1584"/>
                  </a:lnTo>
                  <a:lnTo>
                    <a:pt x="1296" y="1632"/>
                  </a:lnTo>
                  <a:lnTo>
                    <a:pt x="1536" y="1632"/>
                  </a:lnTo>
                  <a:lnTo>
                    <a:pt x="1632" y="1632"/>
                  </a:lnTo>
                  <a:lnTo>
                    <a:pt x="1728" y="1680"/>
                  </a:lnTo>
                  <a:lnTo>
                    <a:pt x="1968" y="1776"/>
                  </a:lnTo>
                  <a:lnTo>
                    <a:pt x="2064" y="1824"/>
                  </a:lnTo>
                  <a:lnTo>
                    <a:pt x="2160" y="1872"/>
                  </a:lnTo>
                  <a:lnTo>
                    <a:pt x="1776" y="1872"/>
                  </a:lnTo>
                  <a:lnTo>
                    <a:pt x="1440" y="1776"/>
                  </a:lnTo>
                  <a:lnTo>
                    <a:pt x="1104" y="1728"/>
                  </a:lnTo>
                  <a:lnTo>
                    <a:pt x="864" y="1632"/>
                  </a:lnTo>
                  <a:lnTo>
                    <a:pt x="624" y="1488"/>
                  </a:lnTo>
                  <a:lnTo>
                    <a:pt x="528" y="1344"/>
                  </a:lnTo>
                  <a:lnTo>
                    <a:pt x="384" y="1104"/>
                  </a:lnTo>
                  <a:lnTo>
                    <a:pt x="288" y="912"/>
                  </a:lnTo>
                  <a:lnTo>
                    <a:pt x="0" y="192"/>
                  </a:lnTo>
                  <a:close/>
                </a:path>
              </a:pathLst>
            </a:custGeom>
            <a:solidFill>
              <a:srgbClr val="24FC4D"/>
            </a:solidFill>
            <a:ln w="9525">
              <a:solidFill>
                <a:schemeClr val="tx1"/>
              </a:solidFill>
              <a:round/>
              <a:headEnd/>
              <a:tailEnd/>
            </a:ln>
            <a:effectLst/>
          </p:spPr>
          <p:txBody>
            <a:bodyPr/>
            <a:lstStyle/>
            <a:p>
              <a:pPr>
                <a:defRPr/>
              </a:pPr>
              <a:endParaRPr lang="en-US" sz="1350"/>
            </a:p>
          </p:txBody>
        </p:sp>
        <p:sp>
          <p:nvSpPr>
            <p:cNvPr id="12303" name="Text Box 15"/>
            <p:cNvSpPr txBox="1">
              <a:spLocks noChangeArrowheads="1"/>
            </p:cNvSpPr>
            <p:nvPr/>
          </p:nvSpPr>
          <p:spPr bwMode="auto">
            <a:xfrm>
              <a:off x="1392" y="2131"/>
              <a:ext cx="1776" cy="892"/>
            </a:xfrm>
            <a:prstGeom prst="rect">
              <a:avLst/>
            </a:prstGeom>
            <a:noFill/>
            <a:ln w="9525">
              <a:noFill/>
              <a:miter lim="800000"/>
              <a:headEnd/>
              <a:tailEnd/>
            </a:ln>
            <a:effectLst/>
          </p:spPr>
          <p:txBody>
            <a:bodyPr>
              <a:spAutoFit/>
            </a:bodyPr>
            <a:lstStyle/>
            <a:p>
              <a:pPr>
                <a:spcBef>
                  <a:spcPct val="50000"/>
                </a:spcBef>
                <a:buFontTx/>
                <a:buNone/>
                <a:defRPr/>
              </a:pPr>
              <a:r>
                <a:rPr lang="en-US" sz="2100" dirty="0">
                  <a:solidFill>
                    <a:srgbClr val="FF0000"/>
                  </a:solidFill>
                </a:rPr>
                <a:t>Success Relative To Counterfactual</a:t>
              </a:r>
            </a:p>
          </p:txBody>
        </p:sp>
      </p:grpSp>
      <p:sp>
        <p:nvSpPr>
          <p:cNvPr id="12" name="Text Box 15"/>
          <p:cNvSpPr txBox="1">
            <a:spLocks noChangeArrowheads="1"/>
          </p:cNvSpPr>
          <p:nvPr/>
        </p:nvSpPr>
        <p:spPr bwMode="auto">
          <a:xfrm>
            <a:off x="1085850" y="2000251"/>
            <a:ext cx="2114550" cy="1015663"/>
          </a:xfrm>
          <a:prstGeom prst="rect">
            <a:avLst/>
          </a:prstGeom>
          <a:noFill/>
          <a:ln w="9525">
            <a:noFill/>
            <a:miter lim="800000"/>
            <a:headEnd/>
            <a:tailEnd/>
          </a:ln>
          <a:effectLst/>
        </p:spPr>
        <p:txBody>
          <a:bodyPr>
            <a:spAutoFit/>
          </a:bodyPr>
          <a:lstStyle/>
          <a:p>
            <a:pPr>
              <a:spcBef>
                <a:spcPct val="50000"/>
              </a:spcBef>
              <a:buFontTx/>
              <a:buNone/>
              <a:defRPr/>
            </a:pPr>
            <a:r>
              <a:rPr lang="en-US" sz="1500" dirty="0">
                <a:solidFill>
                  <a:srgbClr val="00B0F0"/>
                </a:solidFill>
              </a:rPr>
              <a:t>Catch LOWER than would have been otherwise, allowing population to recover</a:t>
            </a:r>
          </a:p>
        </p:txBody>
      </p:sp>
      <p:sp>
        <p:nvSpPr>
          <p:cNvPr id="13" name="Text Box 15"/>
          <p:cNvSpPr txBox="1">
            <a:spLocks noChangeArrowheads="1"/>
          </p:cNvSpPr>
          <p:nvPr/>
        </p:nvSpPr>
        <p:spPr bwMode="auto">
          <a:xfrm>
            <a:off x="4972050" y="2857501"/>
            <a:ext cx="2514600" cy="1015663"/>
          </a:xfrm>
          <a:prstGeom prst="rect">
            <a:avLst/>
          </a:prstGeom>
          <a:noFill/>
          <a:ln w="9525">
            <a:noFill/>
            <a:miter lim="800000"/>
            <a:headEnd/>
            <a:tailEnd/>
          </a:ln>
          <a:effectLst/>
        </p:spPr>
        <p:txBody>
          <a:bodyPr wrap="square">
            <a:spAutoFit/>
          </a:bodyPr>
          <a:lstStyle/>
          <a:p>
            <a:pPr>
              <a:spcBef>
                <a:spcPct val="50000"/>
              </a:spcBef>
              <a:buFontTx/>
              <a:buNone/>
              <a:defRPr/>
            </a:pPr>
            <a:r>
              <a:rPr lang="en-US" sz="1500" dirty="0">
                <a:solidFill>
                  <a:srgbClr val="00B0F0"/>
                </a:solidFill>
              </a:rPr>
              <a:t>But higher population allows MORE catch for longer than would have been possible otherwise</a:t>
            </a:r>
          </a:p>
        </p:txBody>
      </p:sp>
      <p:sp>
        <p:nvSpPr>
          <p:cNvPr id="6" name="Freeform 5"/>
          <p:cNvSpPr/>
          <p:nvPr/>
        </p:nvSpPr>
        <p:spPr>
          <a:xfrm rot="232030">
            <a:off x="2857500" y="1707356"/>
            <a:ext cx="828675" cy="789183"/>
          </a:xfrm>
          <a:custGeom>
            <a:avLst/>
            <a:gdLst>
              <a:gd name="connsiteX0" fmla="*/ 13860 w 1203401"/>
              <a:gd name="connsiteY0" fmla="*/ 793668 h 974467"/>
              <a:gd name="connsiteX1" fmla="*/ 586737 w 1203401"/>
              <a:gd name="connsiteY1" fmla="*/ 453 h 974467"/>
              <a:gd name="connsiteX2" fmla="*/ 1192665 w 1203401"/>
              <a:gd name="connsiteY2" fmla="*/ 914853 h 974467"/>
              <a:gd name="connsiteX3" fmla="*/ 13860 w 1203401"/>
              <a:gd name="connsiteY3" fmla="*/ 793668 h 974467"/>
            </a:gdLst>
            <a:ahLst/>
            <a:cxnLst>
              <a:cxn ang="0">
                <a:pos x="connsiteX0" y="connsiteY0"/>
              </a:cxn>
              <a:cxn ang="0">
                <a:pos x="connsiteX1" y="connsiteY1"/>
              </a:cxn>
              <a:cxn ang="0">
                <a:pos x="connsiteX2" y="connsiteY2"/>
              </a:cxn>
              <a:cxn ang="0">
                <a:pos x="connsiteX3" y="connsiteY3"/>
              </a:cxn>
            </a:cxnLst>
            <a:rect l="l" t="t" r="r" b="b"/>
            <a:pathLst>
              <a:path w="1203401" h="974467">
                <a:moveTo>
                  <a:pt x="13860" y="793668"/>
                </a:moveTo>
                <a:cubicBezTo>
                  <a:pt x="-87128" y="641268"/>
                  <a:pt x="390270" y="-19745"/>
                  <a:pt x="586737" y="453"/>
                </a:cubicBezTo>
                <a:cubicBezTo>
                  <a:pt x="783205" y="20650"/>
                  <a:pt x="1282636" y="786323"/>
                  <a:pt x="1192665" y="914853"/>
                </a:cubicBezTo>
                <a:cubicBezTo>
                  <a:pt x="1102694" y="1043383"/>
                  <a:pt x="114848" y="946068"/>
                  <a:pt x="13860" y="793668"/>
                </a:cubicBezTo>
                <a:close/>
              </a:path>
            </a:pathLst>
          </a:custGeom>
          <a:solidFill>
            <a:srgbClr val="24FC4D"/>
          </a:solidFill>
          <a:ln>
            <a:solidFill>
              <a:srgbClr val="24FC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52575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a:defRPr/>
            </a:pPr>
            <a:r>
              <a:rPr lang="en-US" dirty="0" smtClean="0"/>
              <a:t>Both a success and a failure</a:t>
            </a:r>
            <a:br>
              <a:rPr lang="en-US" dirty="0" smtClean="0"/>
            </a:br>
            <a:endParaRPr lang="en-US" dirty="0" smtClean="0"/>
          </a:p>
        </p:txBody>
      </p:sp>
      <p:pic>
        <p:nvPicPr>
          <p:cNvPr id="15363" name="Picture 3"/>
          <p:cNvPicPr>
            <a:picLocks noGrp="1" noChangeAspect="1" noChangeArrowheads="1"/>
          </p:cNvPicPr>
          <p:nvPr>
            <p:ph idx="1"/>
          </p:nvPr>
        </p:nvPicPr>
        <p:blipFill>
          <a:blip r:embed="rId2" cstate="print"/>
          <a:srcRect l="7500" t="8003" r="9166" b="9946"/>
          <a:stretch>
            <a:fillRect/>
          </a:stretch>
        </p:blipFill>
        <p:spPr>
          <a:xfrm>
            <a:off x="1143000" y="1257301"/>
            <a:ext cx="6858000" cy="4526756"/>
          </a:xfrm>
          <a:noFill/>
        </p:spPr>
      </p:pic>
      <p:grpSp>
        <p:nvGrpSpPr>
          <p:cNvPr id="15364" name="Group 7"/>
          <p:cNvGrpSpPr>
            <a:grpSpLocks/>
          </p:cNvGrpSpPr>
          <p:nvPr/>
        </p:nvGrpSpPr>
        <p:grpSpPr bwMode="auto">
          <a:xfrm>
            <a:off x="2743200" y="1314451"/>
            <a:ext cx="3105150" cy="3213497"/>
            <a:chOff x="1344" y="384"/>
            <a:chExt cx="2608" cy="2699"/>
          </a:xfrm>
        </p:grpSpPr>
        <p:sp>
          <p:nvSpPr>
            <p:cNvPr id="12296" name="Freeform 8"/>
            <p:cNvSpPr>
              <a:spLocks/>
            </p:cNvSpPr>
            <p:nvPr/>
          </p:nvSpPr>
          <p:spPr bwMode="auto">
            <a:xfrm>
              <a:off x="1344" y="528"/>
              <a:ext cx="2608" cy="2555"/>
            </a:xfrm>
            <a:custGeom>
              <a:avLst/>
              <a:gdLst/>
              <a:ahLst/>
              <a:cxnLst>
                <a:cxn ang="0">
                  <a:pos x="0" y="715"/>
                </a:cxn>
                <a:cxn ang="0">
                  <a:pos x="544" y="235"/>
                </a:cxn>
                <a:cxn ang="0">
                  <a:pos x="1408" y="2123"/>
                </a:cxn>
                <a:cxn ang="0">
                  <a:pos x="2608" y="2555"/>
                </a:cxn>
              </a:cxnLst>
              <a:rect l="0" t="0" r="r" b="b"/>
              <a:pathLst>
                <a:path w="2608" h="2555">
                  <a:moveTo>
                    <a:pt x="0" y="715"/>
                  </a:moveTo>
                  <a:cubicBezTo>
                    <a:pt x="91" y="635"/>
                    <a:pt x="309" y="0"/>
                    <a:pt x="544" y="235"/>
                  </a:cubicBezTo>
                  <a:cubicBezTo>
                    <a:pt x="779" y="470"/>
                    <a:pt x="1064" y="1736"/>
                    <a:pt x="1408" y="2123"/>
                  </a:cubicBezTo>
                  <a:cubicBezTo>
                    <a:pt x="1752" y="2510"/>
                    <a:pt x="2358" y="2465"/>
                    <a:pt x="2608" y="2555"/>
                  </a:cubicBezTo>
                </a:path>
              </a:pathLst>
            </a:custGeom>
            <a:noFill/>
            <a:ln w="76200">
              <a:solidFill>
                <a:schemeClr val="accent2"/>
              </a:solidFill>
              <a:round/>
              <a:headEnd/>
              <a:tailEnd/>
            </a:ln>
            <a:effectLst/>
          </p:spPr>
          <p:txBody>
            <a:bodyPr/>
            <a:lstStyle/>
            <a:p>
              <a:pPr>
                <a:defRPr/>
              </a:pPr>
              <a:endParaRPr lang="en-US" sz="1350"/>
            </a:p>
          </p:txBody>
        </p:sp>
        <p:sp>
          <p:nvSpPr>
            <p:cNvPr id="12297" name="Text Box 9"/>
            <p:cNvSpPr txBox="1">
              <a:spLocks noChangeArrowheads="1"/>
            </p:cNvSpPr>
            <p:nvPr/>
          </p:nvSpPr>
          <p:spPr bwMode="auto">
            <a:xfrm>
              <a:off x="1392" y="384"/>
              <a:ext cx="1728" cy="349"/>
            </a:xfrm>
            <a:prstGeom prst="rect">
              <a:avLst/>
            </a:prstGeom>
            <a:noFill/>
            <a:ln w="9525">
              <a:noFill/>
              <a:miter lim="800000"/>
              <a:headEnd/>
              <a:tailEnd/>
            </a:ln>
            <a:effectLst/>
          </p:spPr>
          <p:txBody>
            <a:bodyPr>
              <a:spAutoFit/>
            </a:bodyPr>
            <a:lstStyle/>
            <a:p>
              <a:pPr>
                <a:spcBef>
                  <a:spcPct val="50000"/>
                </a:spcBef>
                <a:buFontTx/>
                <a:buNone/>
                <a:defRPr/>
              </a:pPr>
              <a:r>
                <a:rPr lang="en-US" sz="2100" dirty="0">
                  <a:solidFill>
                    <a:srgbClr val="FF0000"/>
                  </a:solidFill>
                </a:rPr>
                <a:t>Counterfactual</a:t>
              </a:r>
            </a:p>
          </p:txBody>
        </p:sp>
      </p:grpSp>
      <p:grpSp>
        <p:nvGrpSpPr>
          <p:cNvPr id="15365" name="Group 13"/>
          <p:cNvGrpSpPr>
            <a:grpSpLocks/>
          </p:cNvGrpSpPr>
          <p:nvPr/>
        </p:nvGrpSpPr>
        <p:grpSpPr bwMode="auto">
          <a:xfrm>
            <a:off x="2628900" y="2314575"/>
            <a:ext cx="3705225" cy="2228850"/>
            <a:chOff x="1248" y="1224"/>
            <a:chExt cx="3112" cy="1872"/>
          </a:xfrm>
        </p:grpSpPr>
        <p:sp>
          <p:nvSpPr>
            <p:cNvPr id="12302" name="Freeform 14"/>
            <p:cNvSpPr>
              <a:spLocks/>
            </p:cNvSpPr>
            <p:nvPr/>
          </p:nvSpPr>
          <p:spPr bwMode="auto">
            <a:xfrm>
              <a:off x="2200" y="1224"/>
              <a:ext cx="2160" cy="1872"/>
            </a:xfrm>
            <a:custGeom>
              <a:avLst/>
              <a:gdLst/>
              <a:ahLst/>
              <a:cxnLst>
                <a:cxn ang="0">
                  <a:pos x="0" y="192"/>
                </a:cxn>
                <a:cxn ang="0">
                  <a:pos x="48" y="192"/>
                </a:cxn>
                <a:cxn ang="0">
                  <a:pos x="192" y="144"/>
                </a:cxn>
                <a:cxn ang="0">
                  <a:pos x="288" y="96"/>
                </a:cxn>
                <a:cxn ang="0">
                  <a:pos x="384" y="0"/>
                </a:cxn>
                <a:cxn ang="0">
                  <a:pos x="528" y="144"/>
                </a:cxn>
                <a:cxn ang="0">
                  <a:pos x="624" y="672"/>
                </a:cxn>
                <a:cxn ang="0">
                  <a:pos x="720" y="912"/>
                </a:cxn>
                <a:cxn ang="0">
                  <a:pos x="864" y="1104"/>
                </a:cxn>
                <a:cxn ang="0">
                  <a:pos x="960" y="1440"/>
                </a:cxn>
                <a:cxn ang="0">
                  <a:pos x="1056" y="1536"/>
                </a:cxn>
                <a:cxn ang="0">
                  <a:pos x="1200" y="1584"/>
                </a:cxn>
                <a:cxn ang="0">
                  <a:pos x="1296" y="1632"/>
                </a:cxn>
                <a:cxn ang="0">
                  <a:pos x="1536" y="1632"/>
                </a:cxn>
                <a:cxn ang="0">
                  <a:pos x="1632" y="1632"/>
                </a:cxn>
                <a:cxn ang="0">
                  <a:pos x="1728" y="1680"/>
                </a:cxn>
                <a:cxn ang="0">
                  <a:pos x="1968" y="1776"/>
                </a:cxn>
                <a:cxn ang="0">
                  <a:pos x="2064" y="1824"/>
                </a:cxn>
                <a:cxn ang="0">
                  <a:pos x="2160" y="1872"/>
                </a:cxn>
                <a:cxn ang="0">
                  <a:pos x="1776" y="1872"/>
                </a:cxn>
                <a:cxn ang="0">
                  <a:pos x="1440" y="1776"/>
                </a:cxn>
                <a:cxn ang="0">
                  <a:pos x="1104" y="1728"/>
                </a:cxn>
                <a:cxn ang="0">
                  <a:pos x="864" y="1632"/>
                </a:cxn>
                <a:cxn ang="0">
                  <a:pos x="624" y="1488"/>
                </a:cxn>
                <a:cxn ang="0">
                  <a:pos x="528" y="1344"/>
                </a:cxn>
                <a:cxn ang="0">
                  <a:pos x="384" y="1104"/>
                </a:cxn>
                <a:cxn ang="0">
                  <a:pos x="288" y="912"/>
                </a:cxn>
                <a:cxn ang="0">
                  <a:pos x="0" y="192"/>
                </a:cxn>
              </a:cxnLst>
              <a:rect l="0" t="0" r="r" b="b"/>
              <a:pathLst>
                <a:path w="2160" h="1872">
                  <a:moveTo>
                    <a:pt x="0" y="192"/>
                  </a:moveTo>
                  <a:lnTo>
                    <a:pt x="48" y="192"/>
                  </a:lnTo>
                  <a:lnTo>
                    <a:pt x="192" y="144"/>
                  </a:lnTo>
                  <a:lnTo>
                    <a:pt x="288" y="96"/>
                  </a:lnTo>
                  <a:lnTo>
                    <a:pt x="384" y="0"/>
                  </a:lnTo>
                  <a:lnTo>
                    <a:pt x="528" y="144"/>
                  </a:lnTo>
                  <a:lnTo>
                    <a:pt x="624" y="672"/>
                  </a:lnTo>
                  <a:lnTo>
                    <a:pt x="720" y="912"/>
                  </a:lnTo>
                  <a:lnTo>
                    <a:pt x="864" y="1104"/>
                  </a:lnTo>
                  <a:lnTo>
                    <a:pt x="960" y="1440"/>
                  </a:lnTo>
                  <a:lnTo>
                    <a:pt x="1056" y="1536"/>
                  </a:lnTo>
                  <a:lnTo>
                    <a:pt x="1200" y="1584"/>
                  </a:lnTo>
                  <a:lnTo>
                    <a:pt x="1296" y="1632"/>
                  </a:lnTo>
                  <a:lnTo>
                    <a:pt x="1536" y="1632"/>
                  </a:lnTo>
                  <a:lnTo>
                    <a:pt x="1632" y="1632"/>
                  </a:lnTo>
                  <a:lnTo>
                    <a:pt x="1728" y="1680"/>
                  </a:lnTo>
                  <a:lnTo>
                    <a:pt x="1968" y="1776"/>
                  </a:lnTo>
                  <a:lnTo>
                    <a:pt x="2064" y="1824"/>
                  </a:lnTo>
                  <a:lnTo>
                    <a:pt x="2160" y="1872"/>
                  </a:lnTo>
                  <a:lnTo>
                    <a:pt x="1776" y="1872"/>
                  </a:lnTo>
                  <a:lnTo>
                    <a:pt x="1440" y="1776"/>
                  </a:lnTo>
                  <a:lnTo>
                    <a:pt x="1104" y="1728"/>
                  </a:lnTo>
                  <a:lnTo>
                    <a:pt x="864" y="1632"/>
                  </a:lnTo>
                  <a:lnTo>
                    <a:pt x="624" y="1488"/>
                  </a:lnTo>
                  <a:lnTo>
                    <a:pt x="528" y="1344"/>
                  </a:lnTo>
                  <a:lnTo>
                    <a:pt x="384" y="1104"/>
                  </a:lnTo>
                  <a:lnTo>
                    <a:pt x="288" y="912"/>
                  </a:lnTo>
                  <a:lnTo>
                    <a:pt x="0" y="192"/>
                  </a:lnTo>
                  <a:close/>
                </a:path>
              </a:pathLst>
            </a:custGeom>
            <a:solidFill>
              <a:srgbClr val="00FF00"/>
            </a:solidFill>
            <a:ln w="9525">
              <a:solidFill>
                <a:schemeClr val="tx1"/>
              </a:solidFill>
              <a:round/>
              <a:headEnd/>
              <a:tailEnd/>
            </a:ln>
            <a:effectLst/>
          </p:spPr>
          <p:txBody>
            <a:bodyPr/>
            <a:lstStyle/>
            <a:p>
              <a:pPr>
                <a:defRPr/>
              </a:pPr>
              <a:endParaRPr lang="en-US" sz="1350"/>
            </a:p>
          </p:txBody>
        </p:sp>
        <p:sp>
          <p:nvSpPr>
            <p:cNvPr id="12303" name="Text Box 15"/>
            <p:cNvSpPr txBox="1">
              <a:spLocks noChangeArrowheads="1"/>
            </p:cNvSpPr>
            <p:nvPr/>
          </p:nvSpPr>
          <p:spPr bwMode="auto">
            <a:xfrm>
              <a:off x="1248" y="2131"/>
              <a:ext cx="1776" cy="892"/>
            </a:xfrm>
            <a:prstGeom prst="rect">
              <a:avLst/>
            </a:prstGeom>
            <a:noFill/>
            <a:ln w="9525">
              <a:noFill/>
              <a:miter lim="800000"/>
              <a:headEnd/>
              <a:tailEnd/>
            </a:ln>
            <a:effectLst/>
          </p:spPr>
          <p:txBody>
            <a:bodyPr>
              <a:spAutoFit/>
            </a:bodyPr>
            <a:lstStyle/>
            <a:p>
              <a:pPr>
                <a:spcBef>
                  <a:spcPct val="50000"/>
                </a:spcBef>
                <a:buFontTx/>
                <a:buNone/>
                <a:defRPr/>
              </a:pPr>
              <a:r>
                <a:rPr lang="en-US" sz="2100" dirty="0">
                  <a:solidFill>
                    <a:srgbClr val="FF0000"/>
                  </a:solidFill>
                </a:rPr>
                <a:t>Success Relative To Counterfactual</a:t>
              </a:r>
            </a:p>
          </p:txBody>
        </p:sp>
      </p:grpSp>
      <p:grpSp>
        <p:nvGrpSpPr>
          <p:cNvPr id="15366" name="Group 16"/>
          <p:cNvGrpSpPr>
            <a:grpSpLocks/>
          </p:cNvGrpSpPr>
          <p:nvPr/>
        </p:nvGrpSpPr>
        <p:grpSpPr bwMode="auto">
          <a:xfrm>
            <a:off x="2743200" y="2239566"/>
            <a:ext cx="3790950" cy="1365647"/>
            <a:chOff x="1344" y="1161"/>
            <a:chExt cx="3184" cy="1147"/>
          </a:xfrm>
        </p:grpSpPr>
        <p:sp>
          <p:nvSpPr>
            <p:cNvPr id="12305" name="Freeform 17"/>
            <p:cNvSpPr>
              <a:spLocks/>
            </p:cNvSpPr>
            <p:nvPr/>
          </p:nvSpPr>
          <p:spPr bwMode="auto">
            <a:xfrm>
              <a:off x="1344" y="1248"/>
              <a:ext cx="3184" cy="1060"/>
            </a:xfrm>
            <a:custGeom>
              <a:avLst/>
              <a:gdLst/>
              <a:ahLst/>
              <a:cxnLst>
                <a:cxn ang="0">
                  <a:pos x="0" y="0"/>
                </a:cxn>
                <a:cxn ang="0">
                  <a:pos x="712" y="992"/>
                </a:cxn>
                <a:cxn ang="0">
                  <a:pos x="1840" y="408"/>
                </a:cxn>
                <a:cxn ang="0">
                  <a:pos x="3184" y="336"/>
                </a:cxn>
              </a:cxnLst>
              <a:rect l="0" t="0" r="r" b="b"/>
              <a:pathLst>
                <a:path w="3184" h="1060">
                  <a:moveTo>
                    <a:pt x="0" y="0"/>
                  </a:moveTo>
                  <a:cubicBezTo>
                    <a:pt x="119" y="165"/>
                    <a:pt x="405" y="924"/>
                    <a:pt x="712" y="992"/>
                  </a:cubicBezTo>
                  <a:cubicBezTo>
                    <a:pt x="1019" y="1060"/>
                    <a:pt x="1428" y="517"/>
                    <a:pt x="1840" y="408"/>
                  </a:cubicBezTo>
                  <a:cubicBezTo>
                    <a:pt x="2252" y="299"/>
                    <a:pt x="2904" y="351"/>
                    <a:pt x="3184" y="336"/>
                  </a:cubicBezTo>
                </a:path>
              </a:pathLst>
            </a:custGeom>
            <a:noFill/>
            <a:ln w="76200">
              <a:solidFill>
                <a:srgbClr val="FF0000"/>
              </a:solidFill>
              <a:round/>
              <a:headEnd/>
              <a:tailEnd/>
            </a:ln>
            <a:effectLst/>
          </p:spPr>
          <p:txBody>
            <a:bodyPr/>
            <a:lstStyle/>
            <a:p>
              <a:pPr>
                <a:defRPr/>
              </a:pPr>
              <a:endParaRPr lang="en-US" sz="1350"/>
            </a:p>
          </p:txBody>
        </p:sp>
        <p:sp>
          <p:nvSpPr>
            <p:cNvPr id="12306" name="Text Box 18"/>
            <p:cNvSpPr txBox="1">
              <a:spLocks noChangeArrowheads="1"/>
            </p:cNvSpPr>
            <p:nvPr/>
          </p:nvSpPr>
          <p:spPr bwMode="auto">
            <a:xfrm>
              <a:off x="3504" y="1161"/>
              <a:ext cx="720" cy="388"/>
            </a:xfrm>
            <a:prstGeom prst="rect">
              <a:avLst/>
            </a:prstGeom>
            <a:noFill/>
            <a:ln w="9525">
              <a:noFill/>
              <a:miter lim="800000"/>
              <a:headEnd/>
              <a:tailEnd/>
            </a:ln>
            <a:effectLst/>
          </p:spPr>
          <p:txBody>
            <a:bodyPr>
              <a:spAutoFit/>
            </a:bodyPr>
            <a:lstStyle/>
            <a:p>
              <a:pPr>
                <a:spcBef>
                  <a:spcPct val="50000"/>
                </a:spcBef>
                <a:buFontTx/>
                <a:buNone/>
                <a:defRPr/>
              </a:pPr>
              <a:r>
                <a:rPr lang="en-US" sz="2400" dirty="0">
                  <a:solidFill>
                    <a:srgbClr val="FF0000"/>
                  </a:solidFill>
                </a:rPr>
                <a:t>Goal</a:t>
              </a:r>
            </a:p>
          </p:txBody>
        </p:sp>
      </p:grpSp>
      <p:grpSp>
        <p:nvGrpSpPr>
          <p:cNvPr id="15367" name="Group 19"/>
          <p:cNvGrpSpPr>
            <a:grpSpLocks/>
          </p:cNvGrpSpPr>
          <p:nvPr/>
        </p:nvGrpSpPr>
        <p:grpSpPr bwMode="auto">
          <a:xfrm>
            <a:off x="4505325" y="2762250"/>
            <a:ext cx="3209925" cy="1762125"/>
            <a:chOff x="2824" y="1600"/>
            <a:chExt cx="2696" cy="1480"/>
          </a:xfrm>
        </p:grpSpPr>
        <p:sp>
          <p:nvSpPr>
            <p:cNvPr id="12308" name="Freeform 20"/>
            <p:cNvSpPr>
              <a:spLocks/>
            </p:cNvSpPr>
            <p:nvPr/>
          </p:nvSpPr>
          <p:spPr bwMode="auto">
            <a:xfrm>
              <a:off x="2824" y="1600"/>
              <a:ext cx="1744" cy="1480"/>
            </a:xfrm>
            <a:custGeom>
              <a:avLst/>
              <a:gdLst/>
              <a:ahLst/>
              <a:cxnLst>
                <a:cxn ang="0">
                  <a:pos x="136" y="160"/>
                </a:cxn>
                <a:cxn ang="0">
                  <a:pos x="72" y="208"/>
                </a:cxn>
                <a:cxn ang="0">
                  <a:pos x="0" y="248"/>
                </a:cxn>
                <a:cxn ang="0">
                  <a:pos x="49" y="343"/>
                </a:cxn>
                <a:cxn ang="0">
                  <a:pos x="149" y="540"/>
                </a:cxn>
                <a:cxn ang="0">
                  <a:pos x="249" y="689"/>
                </a:cxn>
                <a:cxn ang="0">
                  <a:pos x="398" y="1084"/>
                </a:cxn>
                <a:cxn ang="0">
                  <a:pos x="448" y="1134"/>
                </a:cxn>
                <a:cxn ang="0">
                  <a:pos x="647" y="1233"/>
                </a:cxn>
                <a:cxn ang="0">
                  <a:pos x="1046" y="1233"/>
                </a:cxn>
                <a:cxn ang="0">
                  <a:pos x="1196" y="1332"/>
                </a:cxn>
                <a:cxn ang="0">
                  <a:pos x="1445" y="1381"/>
                </a:cxn>
                <a:cxn ang="0">
                  <a:pos x="1545" y="1480"/>
                </a:cxn>
                <a:cxn ang="0">
                  <a:pos x="1744" y="1480"/>
                </a:cxn>
                <a:cxn ang="0">
                  <a:pos x="1720" y="8"/>
                </a:cxn>
                <a:cxn ang="0">
                  <a:pos x="1184" y="0"/>
                </a:cxn>
                <a:cxn ang="0">
                  <a:pos x="536" y="32"/>
                </a:cxn>
                <a:cxn ang="0">
                  <a:pos x="352" y="96"/>
                </a:cxn>
                <a:cxn ang="0">
                  <a:pos x="136" y="160"/>
                </a:cxn>
              </a:cxnLst>
              <a:rect l="0" t="0" r="r" b="b"/>
              <a:pathLst>
                <a:path w="1744" h="1480">
                  <a:moveTo>
                    <a:pt x="136" y="160"/>
                  </a:moveTo>
                  <a:lnTo>
                    <a:pt x="72" y="208"/>
                  </a:lnTo>
                  <a:lnTo>
                    <a:pt x="0" y="248"/>
                  </a:lnTo>
                  <a:lnTo>
                    <a:pt x="49" y="343"/>
                  </a:lnTo>
                  <a:lnTo>
                    <a:pt x="149" y="540"/>
                  </a:lnTo>
                  <a:lnTo>
                    <a:pt x="249" y="689"/>
                  </a:lnTo>
                  <a:lnTo>
                    <a:pt x="398" y="1084"/>
                  </a:lnTo>
                  <a:lnTo>
                    <a:pt x="448" y="1134"/>
                  </a:lnTo>
                  <a:lnTo>
                    <a:pt x="647" y="1233"/>
                  </a:lnTo>
                  <a:lnTo>
                    <a:pt x="1046" y="1233"/>
                  </a:lnTo>
                  <a:lnTo>
                    <a:pt x="1196" y="1332"/>
                  </a:lnTo>
                  <a:lnTo>
                    <a:pt x="1445" y="1381"/>
                  </a:lnTo>
                  <a:lnTo>
                    <a:pt x="1545" y="1480"/>
                  </a:lnTo>
                  <a:lnTo>
                    <a:pt x="1744" y="1480"/>
                  </a:lnTo>
                  <a:lnTo>
                    <a:pt x="1720" y="8"/>
                  </a:lnTo>
                  <a:lnTo>
                    <a:pt x="1184" y="0"/>
                  </a:lnTo>
                  <a:lnTo>
                    <a:pt x="536" y="32"/>
                  </a:lnTo>
                  <a:lnTo>
                    <a:pt x="352" y="96"/>
                  </a:lnTo>
                  <a:lnTo>
                    <a:pt x="136" y="160"/>
                  </a:lnTo>
                  <a:close/>
                </a:path>
              </a:pathLst>
            </a:custGeom>
            <a:solidFill>
              <a:srgbClr val="993300"/>
            </a:solidFill>
            <a:ln w="9525">
              <a:solidFill>
                <a:schemeClr val="tx1"/>
              </a:solidFill>
              <a:round/>
              <a:headEnd/>
              <a:tailEnd/>
            </a:ln>
            <a:effectLst/>
          </p:spPr>
          <p:txBody>
            <a:bodyPr/>
            <a:lstStyle/>
            <a:p>
              <a:pPr>
                <a:defRPr/>
              </a:pPr>
              <a:endParaRPr lang="en-US" sz="1350"/>
            </a:p>
          </p:txBody>
        </p:sp>
        <p:sp>
          <p:nvSpPr>
            <p:cNvPr id="12309" name="Text Box 21"/>
            <p:cNvSpPr txBox="1">
              <a:spLocks noChangeArrowheads="1"/>
            </p:cNvSpPr>
            <p:nvPr/>
          </p:nvSpPr>
          <p:spPr bwMode="auto">
            <a:xfrm>
              <a:off x="3616" y="1948"/>
              <a:ext cx="1904" cy="620"/>
            </a:xfrm>
            <a:prstGeom prst="rect">
              <a:avLst/>
            </a:prstGeom>
            <a:noFill/>
            <a:ln w="9525">
              <a:noFill/>
              <a:miter lim="800000"/>
              <a:headEnd/>
              <a:tailEnd/>
            </a:ln>
            <a:effectLst/>
          </p:spPr>
          <p:txBody>
            <a:bodyPr>
              <a:spAutoFit/>
            </a:bodyPr>
            <a:lstStyle/>
            <a:p>
              <a:pPr>
                <a:spcBef>
                  <a:spcPct val="50000"/>
                </a:spcBef>
                <a:buFontTx/>
                <a:buNone/>
                <a:defRPr/>
              </a:pPr>
              <a:r>
                <a:rPr lang="en-US" sz="2100" dirty="0">
                  <a:solidFill>
                    <a:srgbClr val="FF0000"/>
                  </a:solidFill>
                </a:rPr>
                <a:t>Failure Relative To Goal</a:t>
              </a:r>
            </a:p>
          </p:txBody>
        </p:sp>
      </p:grpSp>
      <p:sp>
        <p:nvSpPr>
          <p:cNvPr id="16" name="Freeform 15"/>
          <p:cNvSpPr/>
          <p:nvPr/>
        </p:nvSpPr>
        <p:spPr>
          <a:xfrm rot="232030">
            <a:off x="2857500" y="1707356"/>
            <a:ext cx="828675" cy="789183"/>
          </a:xfrm>
          <a:custGeom>
            <a:avLst/>
            <a:gdLst>
              <a:gd name="connsiteX0" fmla="*/ 13860 w 1203401"/>
              <a:gd name="connsiteY0" fmla="*/ 793668 h 974467"/>
              <a:gd name="connsiteX1" fmla="*/ 586737 w 1203401"/>
              <a:gd name="connsiteY1" fmla="*/ 453 h 974467"/>
              <a:gd name="connsiteX2" fmla="*/ 1192665 w 1203401"/>
              <a:gd name="connsiteY2" fmla="*/ 914853 h 974467"/>
              <a:gd name="connsiteX3" fmla="*/ 13860 w 1203401"/>
              <a:gd name="connsiteY3" fmla="*/ 793668 h 974467"/>
            </a:gdLst>
            <a:ahLst/>
            <a:cxnLst>
              <a:cxn ang="0">
                <a:pos x="connsiteX0" y="connsiteY0"/>
              </a:cxn>
              <a:cxn ang="0">
                <a:pos x="connsiteX1" y="connsiteY1"/>
              </a:cxn>
              <a:cxn ang="0">
                <a:pos x="connsiteX2" y="connsiteY2"/>
              </a:cxn>
              <a:cxn ang="0">
                <a:pos x="connsiteX3" y="connsiteY3"/>
              </a:cxn>
            </a:cxnLst>
            <a:rect l="l" t="t" r="r" b="b"/>
            <a:pathLst>
              <a:path w="1203401" h="974467">
                <a:moveTo>
                  <a:pt x="13860" y="793668"/>
                </a:moveTo>
                <a:cubicBezTo>
                  <a:pt x="-87128" y="641268"/>
                  <a:pt x="390270" y="-19745"/>
                  <a:pt x="586737" y="453"/>
                </a:cubicBezTo>
                <a:cubicBezTo>
                  <a:pt x="783205" y="20650"/>
                  <a:pt x="1282636" y="786323"/>
                  <a:pt x="1192665" y="914853"/>
                </a:cubicBezTo>
                <a:cubicBezTo>
                  <a:pt x="1102694" y="1043383"/>
                  <a:pt x="114848" y="946068"/>
                  <a:pt x="13860" y="793668"/>
                </a:cubicBezTo>
                <a:close/>
              </a:path>
            </a:pathLst>
          </a:custGeom>
          <a:solidFill>
            <a:srgbClr val="24FC4D"/>
          </a:solidFill>
          <a:ln>
            <a:solidFill>
              <a:srgbClr val="24FC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8466716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smtClean="0"/>
              <a:t>Evaluating Institutional Effectiveness</a:t>
            </a:r>
            <a:endParaRPr lang="en-US" dirty="0" smtClean="0"/>
          </a:p>
        </p:txBody>
      </p:sp>
      <p:sp>
        <p:nvSpPr>
          <p:cNvPr id="2051" name="Rectangle 3"/>
          <p:cNvSpPr>
            <a:spLocks noGrp="1" noChangeArrowheads="1"/>
          </p:cNvSpPr>
          <p:nvPr>
            <p:ph idx="1"/>
          </p:nvPr>
        </p:nvSpPr>
        <p:spPr/>
        <p:txBody>
          <a:bodyPr/>
          <a:lstStyle/>
          <a:p>
            <a:r>
              <a:rPr lang="en-US" dirty="0" smtClean="0"/>
              <a:t>Institutions can always be evaluated against TWO definitions of success</a:t>
            </a:r>
          </a:p>
          <a:p>
            <a:pPr lvl="1"/>
            <a:r>
              <a:rPr lang="en-US" dirty="0" smtClean="0"/>
              <a:t>Goal achievement: Compare actual behavior (or outcomes) </a:t>
            </a:r>
            <a:r>
              <a:rPr lang="en-US" b="1" u="sng" dirty="0" smtClean="0"/>
              <a:t>to stated goal</a:t>
            </a:r>
          </a:p>
          <a:p>
            <a:pPr lvl="1"/>
            <a:r>
              <a:rPr lang="en-US" dirty="0" smtClean="0"/>
              <a:t>Counterfactual: Compare actual behavior (or outcomes) </a:t>
            </a:r>
            <a:r>
              <a:rPr lang="en-US" b="1" u="sng" dirty="0" smtClean="0"/>
              <a:t>to what would have occurred otherwise</a:t>
            </a:r>
          </a:p>
        </p:txBody>
      </p:sp>
    </p:spTree>
    <p:extLst>
      <p:ext uri="{BB962C8B-B14F-4D97-AF65-F5344CB8AC3E}">
        <p14:creationId xmlns:p14="http://schemas.microsoft.com/office/powerpoint/2010/main" val="37984947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Human Rights</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920251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458200" cy="1143000"/>
          </a:xfrm>
        </p:spPr>
        <p:txBody>
          <a:bodyPr>
            <a:normAutofit fontScale="90000"/>
          </a:bodyPr>
          <a:lstStyle/>
          <a:p>
            <a:r>
              <a:rPr lang="en-US" dirty="0"/>
              <a:t>10 human rights treaty bodies that monitor implementation of major human rights </a:t>
            </a:r>
            <a:r>
              <a:rPr lang="en-US" dirty="0" smtClean="0"/>
              <a:t>treaties</a:t>
            </a:r>
            <a:endParaRPr lang="en-US" dirty="0"/>
          </a:p>
        </p:txBody>
      </p:sp>
      <p:sp>
        <p:nvSpPr>
          <p:cNvPr id="3" name="Content Placeholder 2"/>
          <p:cNvSpPr>
            <a:spLocks noGrp="1"/>
          </p:cNvSpPr>
          <p:nvPr>
            <p:ph idx="1"/>
          </p:nvPr>
        </p:nvSpPr>
        <p:spPr>
          <a:xfrm>
            <a:off x="457200" y="1935480"/>
            <a:ext cx="8458200" cy="4389120"/>
          </a:xfrm>
        </p:spPr>
        <p:txBody>
          <a:bodyPr>
            <a:normAutofit/>
          </a:bodyPr>
          <a:lstStyle/>
          <a:p>
            <a:pPr marL="457200" indent="-457200">
              <a:buFont typeface="+mj-lt"/>
              <a:buAutoNum type="arabicPeriod"/>
            </a:pPr>
            <a:r>
              <a:rPr lang="en-US" dirty="0" smtClean="0"/>
              <a:t>Committee </a:t>
            </a:r>
            <a:r>
              <a:rPr lang="en-US" dirty="0"/>
              <a:t>on the Elimination of Racial Discrimination (CERD)</a:t>
            </a:r>
          </a:p>
          <a:p>
            <a:pPr marL="457200" indent="-457200">
              <a:buFont typeface="+mj-lt"/>
              <a:buAutoNum type="arabicPeriod"/>
            </a:pPr>
            <a:r>
              <a:rPr lang="en-US" dirty="0" smtClean="0"/>
              <a:t>Committee </a:t>
            </a:r>
            <a:r>
              <a:rPr lang="en-US" dirty="0"/>
              <a:t>on Economic, Social and Cultural Rights (CESCR)</a:t>
            </a:r>
          </a:p>
          <a:p>
            <a:pPr marL="457200" indent="-457200">
              <a:buFont typeface="+mj-lt"/>
              <a:buAutoNum type="arabicPeriod"/>
            </a:pPr>
            <a:r>
              <a:rPr lang="en-US" dirty="0" smtClean="0"/>
              <a:t>Human </a:t>
            </a:r>
            <a:r>
              <a:rPr lang="en-US" dirty="0"/>
              <a:t>Rights Committee (CCPR)</a:t>
            </a:r>
          </a:p>
          <a:p>
            <a:pPr marL="457200" indent="-457200">
              <a:buFont typeface="+mj-lt"/>
              <a:buAutoNum type="arabicPeriod"/>
            </a:pPr>
            <a:r>
              <a:rPr lang="en-US" dirty="0" smtClean="0"/>
              <a:t>Committee </a:t>
            </a:r>
            <a:r>
              <a:rPr lang="en-US" dirty="0"/>
              <a:t>on the Elimination of Discrimination against Women (CEDAW)</a:t>
            </a:r>
          </a:p>
          <a:p>
            <a:pPr marL="457200" indent="-457200">
              <a:buFont typeface="+mj-lt"/>
              <a:buAutoNum type="arabicPeriod"/>
            </a:pPr>
            <a:r>
              <a:rPr lang="en-US" dirty="0" smtClean="0"/>
              <a:t>Committee </a:t>
            </a:r>
            <a:r>
              <a:rPr lang="en-US" dirty="0"/>
              <a:t>against Torture (CAT) </a:t>
            </a:r>
          </a:p>
          <a:p>
            <a:pPr marL="457200" indent="-457200">
              <a:buFont typeface="+mj-lt"/>
              <a:buAutoNum type="arabicPeriod"/>
            </a:pPr>
            <a:r>
              <a:rPr lang="en-US" dirty="0" smtClean="0"/>
              <a:t>Committee </a:t>
            </a:r>
            <a:r>
              <a:rPr lang="en-US" dirty="0"/>
              <a:t>on the Rights of the Child (CRC)</a:t>
            </a:r>
          </a:p>
          <a:p>
            <a:pPr marL="457200" indent="-457200">
              <a:buFont typeface="+mj-lt"/>
              <a:buAutoNum type="arabicPeriod"/>
            </a:pPr>
            <a:r>
              <a:rPr lang="en-US" dirty="0" smtClean="0"/>
              <a:t>Committee </a:t>
            </a:r>
            <a:r>
              <a:rPr lang="en-US" dirty="0"/>
              <a:t>on Migrant Workers (CMW)</a:t>
            </a:r>
          </a:p>
          <a:p>
            <a:pPr marL="457200" indent="-457200">
              <a:buFont typeface="+mj-lt"/>
              <a:buAutoNum type="arabicPeriod"/>
            </a:pPr>
            <a:r>
              <a:rPr lang="en-US" dirty="0" smtClean="0"/>
              <a:t>Subcommittee </a:t>
            </a:r>
            <a:r>
              <a:rPr lang="en-US" dirty="0"/>
              <a:t>on Prevention of Torture (SPT)</a:t>
            </a:r>
          </a:p>
          <a:p>
            <a:pPr marL="457200" indent="-457200">
              <a:buFont typeface="+mj-lt"/>
              <a:buAutoNum type="arabicPeriod"/>
            </a:pPr>
            <a:r>
              <a:rPr lang="en-US" dirty="0" smtClean="0"/>
              <a:t>Committee </a:t>
            </a:r>
            <a:r>
              <a:rPr lang="en-US" dirty="0"/>
              <a:t>on the Rights of Persons with Disabilities (CRPD)</a:t>
            </a:r>
          </a:p>
          <a:p>
            <a:pPr marL="457200" indent="-457200">
              <a:buFont typeface="+mj-lt"/>
              <a:buAutoNum type="arabicPeriod"/>
            </a:pPr>
            <a:r>
              <a:rPr lang="en-US" dirty="0" smtClean="0"/>
              <a:t>Committee </a:t>
            </a:r>
            <a:r>
              <a:rPr lang="en-US" dirty="0"/>
              <a:t>on Enforced Disappearances (CED</a:t>
            </a:r>
          </a:p>
        </p:txBody>
      </p:sp>
    </p:spTree>
    <p:extLst>
      <p:ext uri="{BB962C8B-B14F-4D97-AF65-F5344CB8AC3E}">
        <p14:creationId xmlns:p14="http://schemas.microsoft.com/office/powerpoint/2010/main" val="5589925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Numerous Human Rights Treaties</a:t>
            </a:r>
            <a:endParaRPr lang="en-US" dirty="0"/>
          </a:p>
        </p:txBody>
      </p:sp>
      <p:sp>
        <p:nvSpPr>
          <p:cNvPr id="3" name="Content Placeholder 2"/>
          <p:cNvSpPr>
            <a:spLocks noGrp="1"/>
          </p:cNvSpPr>
          <p:nvPr>
            <p:ph idx="1"/>
          </p:nvPr>
        </p:nvSpPr>
        <p:spPr/>
        <p:txBody>
          <a:bodyPr/>
          <a:lstStyle/>
          <a:p>
            <a:r>
              <a:rPr lang="en-US" dirty="0" smtClean="0">
                <a:hlinkClick r:id="rId2"/>
              </a:rPr>
              <a:t>Global</a:t>
            </a:r>
            <a:endParaRPr lang="en-US" dirty="0" smtClean="0"/>
          </a:p>
          <a:p>
            <a:r>
              <a:rPr lang="en-US" dirty="0" smtClean="0"/>
              <a:t>Africa</a:t>
            </a:r>
          </a:p>
          <a:p>
            <a:r>
              <a:rPr lang="en-US" dirty="0" smtClean="0"/>
              <a:t>Americas</a:t>
            </a:r>
          </a:p>
          <a:p>
            <a:r>
              <a:rPr lang="en-US" dirty="0" smtClean="0"/>
              <a:t>Europe </a:t>
            </a:r>
          </a:p>
          <a:p>
            <a:r>
              <a:rPr lang="en-US" dirty="0" smtClean="0"/>
              <a:t>Middle East</a:t>
            </a:r>
          </a:p>
          <a:p>
            <a:r>
              <a:rPr lang="en-US" dirty="0">
                <a:hlinkClick r:id="rId3"/>
              </a:rPr>
              <a:t>ASEAN Human Rights-related Declarations</a:t>
            </a:r>
            <a:r>
              <a:rPr lang="en-US" dirty="0"/>
              <a:t> </a:t>
            </a:r>
          </a:p>
          <a:p>
            <a:endParaRPr lang="en-US" dirty="0"/>
          </a:p>
        </p:txBody>
      </p:sp>
    </p:spTree>
    <p:extLst>
      <p:ext uri="{BB962C8B-B14F-4D97-AF65-F5344CB8AC3E}">
        <p14:creationId xmlns:p14="http://schemas.microsoft.com/office/powerpoint/2010/main" val="25736515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dirty="0"/>
          </a:p>
        </p:txBody>
      </p:sp>
      <p:sp>
        <p:nvSpPr>
          <p:cNvPr id="2" name="Content Placeholder 1"/>
          <p:cNvSpPr>
            <a:spLocks noGrp="1"/>
          </p:cNvSpPr>
          <p:nvPr>
            <p:ph idx="1"/>
          </p:nvPr>
        </p:nvSpPr>
        <p:spPr/>
        <p:txBody>
          <a:bodyPr>
            <a:normAutofit/>
          </a:bodyPr>
          <a:lstStyle/>
          <a:p>
            <a:pPr marL="109728" indent="0">
              <a:buNone/>
            </a:pPr>
            <a:endParaRPr lang="en-US" sz="4200" dirty="0" smtClean="0"/>
          </a:p>
          <a:p>
            <a:pPr marL="109728" indent="0">
              <a:buNone/>
            </a:pPr>
            <a:endParaRPr lang="en-US" sz="4200" dirty="0"/>
          </a:p>
          <a:p>
            <a:pPr marL="109728" indent="0" algn="ctr">
              <a:buNone/>
            </a:pPr>
            <a:r>
              <a:rPr lang="en-US" sz="4200" dirty="0">
                <a:hlinkClick r:id="rId2"/>
              </a:rPr>
              <a:t>Human Rights Survey Results</a:t>
            </a:r>
            <a:endParaRPr lang="en-US" sz="4200" dirty="0"/>
          </a:p>
        </p:txBody>
      </p:sp>
    </p:spTree>
    <p:extLst>
      <p:ext uri="{BB962C8B-B14F-4D97-AF65-F5344CB8AC3E}">
        <p14:creationId xmlns:p14="http://schemas.microsoft.com/office/powerpoint/2010/main" val="7505856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20132" t="16667" r="26573" b="9375"/>
          <a:stretch/>
        </p:blipFill>
        <p:spPr>
          <a:xfrm>
            <a:off x="457200" y="457200"/>
            <a:ext cx="8229600" cy="6420897"/>
          </a:xfrm>
          <a:prstGeom prst="rect">
            <a:avLst/>
          </a:prstGeom>
        </p:spPr>
      </p:pic>
    </p:spTree>
    <p:extLst>
      <p:ext uri="{BB962C8B-B14F-4D97-AF65-F5344CB8AC3E}">
        <p14:creationId xmlns:p14="http://schemas.microsoft.com/office/powerpoint/2010/main" val="27186562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20132" t="15625" r="26574" b="21875"/>
          <a:stretch/>
        </p:blipFill>
        <p:spPr>
          <a:xfrm>
            <a:off x="457200" y="457201"/>
            <a:ext cx="8229600" cy="5426109"/>
          </a:xfrm>
          <a:prstGeom prst="rect">
            <a:avLst/>
          </a:prstGeom>
        </p:spPr>
      </p:pic>
    </p:spTree>
    <p:extLst>
      <p:ext uri="{BB962C8B-B14F-4D97-AF65-F5344CB8AC3E}">
        <p14:creationId xmlns:p14="http://schemas.microsoft.com/office/powerpoint/2010/main" val="8257174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20132" t="16667" r="26574" b="8333"/>
          <a:stretch/>
        </p:blipFill>
        <p:spPr>
          <a:xfrm>
            <a:off x="457200" y="457200"/>
            <a:ext cx="8229600" cy="6511331"/>
          </a:xfrm>
          <a:prstGeom prst="rect">
            <a:avLst/>
          </a:prstGeom>
        </p:spPr>
      </p:pic>
    </p:spTree>
    <p:extLst>
      <p:ext uri="{BB962C8B-B14F-4D97-AF65-F5344CB8AC3E}">
        <p14:creationId xmlns:p14="http://schemas.microsoft.com/office/powerpoint/2010/main" val="36019652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19546" t="15625" r="26574" b="10416"/>
          <a:stretch/>
        </p:blipFill>
        <p:spPr>
          <a:xfrm>
            <a:off x="457200" y="457200"/>
            <a:ext cx="8229600" cy="6351103"/>
          </a:xfrm>
          <a:prstGeom prst="rect">
            <a:avLst/>
          </a:prstGeom>
        </p:spPr>
      </p:pic>
    </p:spTree>
    <p:extLst>
      <p:ext uri="{BB962C8B-B14F-4D97-AF65-F5344CB8AC3E}">
        <p14:creationId xmlns:p14="http://schemas.microsoft.com/office/powerpoint/2010/main" val="22035010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20132" t="19792" r="26574" b="7292"/>
          <a:stretch/>
        </p:blipFill>
        <p:spPr>
          <a:xfrm>
            <a:off x="457200" y="457200"/>
            <a:ext cx="8229600" cy="6330461"/>
          </a:xfrm>
          <a:prstGeom prst="rect">
            <a:avLst/>
          </a:prstGeom>
        </p:spPr>
      </p:pic>
    </p:spTree>
    <p:extLst>
      <p:ext uri="{BB962C8B-B14F-4D97-AF65-F5344CB8AC3E}">
        <p14:creationId xmlns:p14="http://schemas.microsoft.com/office/powerpoint/2010/main" val="25173289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Rights Overview</a:t>
            </a:r>
            <a:endParaRPr lang="en-US" dirty="0"/>
          </a:p>
        </p:txBody>
      </p:sp>
      <p:sp>
        <p:nvSpPr>
          <p:cNvPr id="3" name="Content Placeholder 2"/>
          <p:cNvSpPr>
            <a:spLocks noGrp="1"/>
          </p:cNvSpPr>
          <p:nvPr>
            <p:ph idx="1"/>
          </p:nvPr>
        </p:nvSpPr>
        <p:spPr>
          <a:xfrm>
            <a:off x="457200" y="1554480"/>
            <a:ext cx="8229600" cy="4389120"/>
          </a:xfrm>
        </p:spPr>
        <p:txBody>
          <a:bodyPr>
            <a:noAutofit/>
          </a:bodyPr>
          <a:lstStyle/>
          <a:p>
            <a:r>
              <a:rPr lang="en-US" sz="2400" dirty="0"/>
              <a:t>Numerous conventions on wide range of human rights</a:t>
            </a:r>
          </a:p>
          <a:p>
            <a:r>
              <a:rPr lang="en-US" sz="2400" dirty="0"/>
              <a:t>Civil, political rights: negative </a:t>
            </a:r>
            <a:r>
              <a:rPr lang="en-US" sz="2400" b="1" u="sng" dirty="0" smtClean="0"/>
              <a:t>“</a:t>
            </a:r>
            <a:r>
              <a:rPr lang="en-US" sz="2400" b="1" u="sng" dirty="0"/>
              <a:t>governments shall not</a:t>
            </a:r>
            <a:r>
              <a:rPr lang="en-US" sz="2400" b="1" u="sng" dirty="0" smtClean="0"/>
              <a:t>…”</a:t>
            </a:r>
            <a:endParaRPr lang="en-US" sz="2400" b="1" u="sng" dirty="0"/>
          </a:p>
          <a:p>
            <a:pPr lvl="1"/>
            <a:r>
              <a:rPr lang="en-US" sz="2400" dirty="0"/>
              <a:t>Life and liberty, no slavery</a:t>
            </a:r>
          </a:p>
          <a:p>
            <a:pPr lvl="1"/>
            <a:r>
              <a:rPr lang="en-US" sz="2400" dirty="0"/>
              <a:t>No arbitrary arrest, presumed innocent, cruel and unusual punishment,</a:t>
            </a:r>
          </a:p>
          <a:p>
            <a:pPr lvl="1"/>
            <a:r>
              <a:rPr lang="en-US" sz="2400" dirty="0"/>
              <a:t>Right to assembly, </a:t>
            </a:r>
            <a:r>
              <a:rPr lang="en-US" sz="2400" dirty="0" smtClean="0"/>
              <a:t>free </a:t>
            </a:r>
            <a:r>
              <a:rPr lang="en-US" sz="2400" dirty="0"/>
              <a:t>expression, </a:t>
            </a:r>
            <a:r>
              <a:rPr lang="en-US" sz="2400" dirty="0" smtClean="0"/>
              <a:t>equal </a:t>
            </a:r>
            <a:r>
              <a:rPr lang="en-US" sz="2400" dirty="0"/>
              <a:t>suffrage</a:t>
            </a:r>
          </a:p>
          <a:p>
            <a:pPr lvl="1"/>
            <a:r>
              <a:rPr lang="en-US" sz="2400" dirty="0"/>
              <a:t>Freedom of movement within states and freedom to leave own state</a:t>
            </a:r>
          </a:p>
          <a:p>
            <a:r>
              <a:rPr lang="en-US" sz="2400" dirty="0"/>
              <a:t>Economic, social rights: </a:t>
            </a:r>
            <a:r>
              <a:rPr lang="en-US" sz="2400" dirty="0" smtClean="0"/>
              <a:t>positive </a:t>
            </a:r>
            <a:r>
              <a:rPr lang="en-US" sz="2400" b="1" u="sng" dirty="0" smtClean="0"/>
              <a:t>“governments </a:t>
            </a:r>
            <a:r>
              <a:rPr lang="en-US" sz="2400" b="1" u="sng" dirty="0"/>
              <a:t>must …."</a:t>
            </a:r>
          </a:p>
          <a:p>
            <a:pPr lvl="1"/>
            <a:r>
              <a:rPr lang="en-US" sz="2400" dirty="0"/>
              <a:t>Marry and form family</a:t>
            </a:r>
          </a:p>
          <a:p>
            <a:pPr lvl="1"/>
            <a:r>
              <a:rPr lang="en-US" sz="2400" dirty="0"/>
              <a:t>Education, work, and leisure</a:t>
            </a:r>
          </a:p>
          <a:p>
            <a:pPr lvl="1"/>
            <a:r>
              <a:rPr lang="en-US" sz="2400" dirty="0" smtClean="0"/>
              <a:t>Adequate </a:t>
            </a:r>
            <a:r>
              <a:rPr lang="en-US" sz="2400" dirty="0"/>
              <a:t>standard of living</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Group Discussion</a:t>
            </a:r>
            <a:endParaRPr lang="en-US" dirty="0"/>
          </a:p>
        </p:txBody>
      </p:sp>
      <p:sp>
        <p:nvSpPr>
          <p:cNvPr id="3" name="Content Placeholder 2"/>
          <p:cNvSpPr>
            <a:spLocks noGrp="1"/>
          </p:cNvSpPr>
          <p:nvPr>
            <p:ph idx="1"/>
          </p:nvPr>
        </p:nvSpPr>
        <p:spPr>
          <a:xfrm>
            <a:off x="457200" y="1676400"/>
            <a:ext cx="8229600" cy="4389120"/>
          </a:xfrm>
        </p:spPr>
        <p:txBody>
          <a:bodyPr>
            <a:noAutofit/>
          </a:bodyPr>
          <a:lstStyle/>
          <a:p>
            <a:r>
              <a:rPr lang="en-US" sz="2400" dirty="0"/>
              <a:t>Criteria for “violation” of human rights </a:t>
            </a:r>
          </a:p>
          <a:p>
            <a:pPr lvl="1"/>
            <a:r>
              <a:rPr lang="en-US" sz="2400" dirty="0"/>
              <a:t>"Who" commits it? Government, culture, "the economy"?</a:t>
            </a:r>
          </a:p>
          <a:p>
            <a:pPr lvl="1"/>
            <a:r>
              <a:rPr lang="en-US" sz="2400" dirty="0"/>
              <a:t>Views of those whose rights are being violated? If oppressed say they accept their lot in an oppressive system, should we accept that as evidence that they are not oppressed? </a:t>
            </a:r>
          </a:p>
          <a:p>
            <a:pPr lvl="1"/>
            <a:r>
              <a:rPr lang="en-US" sz="2400" dirty="0"/>
              <a:t>Other criteria you think are important?</a:t>
            </a:r>
          </a:p>
          <a:p>
            <a:r>
              <a:rPr lang="en-US" sz="2400" dirty="0" smtClean="0"/>
              <a:t>Take action or not?  If so, which action?</a:t>
            </a:r>
          </a:p>
          <a:p>
            <a:pPr lvl="1"/>
            <a:r>
              <a:rPr lang="en-US" sz="2400" dirty="0" smtClean="0"/>
              <a:t>Type </a:t>
            </a:r>
            <a:r>
              <a:rPr lang="en-US" sz="2400" dirty="0"/>
              <a:t>of </a:t>
            </a:r>
            <a:r>
              <a:rPr lang="en-US" sz="2400" dirty="0" smtClean="0"/>
              <a:t>action?</a:t>
            </a:r>
            <a:endParaRPr lang="en-US" sz="2400" dirty="0"/>
          </a:p>
          <a:p>
            <a:pPr lvl="1"/>
            <a:r>
              <a:rPr lang="en-US" sz="2400" dirty="0"/>
              <a:t>Magnitude of action?</a:t>
            </a:r>
          </a:p>
          <a:p>
            <a:pPr lvl="1"/>
            <a:r>
              <a:rPr lang="en-US" sz="2400" dirty="0"/>
              <a:t>Cost of action to us?</a:t>
            </a:r>
          </a:p>
          <a:p>
            <a:pPr lvl="1"/>
            <a:r>
              <a:rPr lang="en-US" sz="2400" dirty="0"/>
              <a:t>Other criteria you think are important</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NGOs and </a:t>
            </a:r>
            <a:r>
              <a:rPr lang="en-US" dirty="0"/>
              <a:t>Transnational Activist </a:t>
            </a:r>
            <a:r>
              <a:rPr lang="en-US" dirty="0" smtClean="0"/>
              <a:t>Networks in Human Rights</a:t>
            </a:r>
            <a:endParaRPr lang="en-US" dirty="0"/>
          </a:p>
        </p:txBody>
      </p:sp>
      <p:sp>
        <p:nvSpPr>
          <p:cNvPr id="3" name="Content Placeholder 2"/>
          <p:cNvSpPr>
            <a:spLocks noGrp="1"/>
          </p:cNvSpPr>
          <p:nvPr>
            <p:ph idx="1"/>
          </p:nvPr>
        </p:nvSpPr>
        <p:spPr/>
        <p:txBody>
          <a:bodyPr>
            <a:normAutofit/>
          </a:bodyPr>
          <a:lstStyle/>
          <a:p>
            <a:r>
              <a:rPr lang="en-US" sz="2400" dirty="0"/>
              <a:t>Fundamental contradiction of realist expectations (to extent they have influence)</a:t>
            </a:r>
          </a:p>
          <a:p>
            <a:r>
              <a:rPr lang="en-US" sz="2400" dirty="0"/>
              <a:t>What they do</a:t>
            </a:r>
          </a:p>
          <a:p>
            <a:pPr lvl="1"/>
            <a:r>
              <a:rPr lang="en-US" sz="2400" dirty="0"/>
              <a:t>Press for creation of NEW international institutions and strengthen EXISTING regimes</a:t>
            </a:r>
          </a:p>
          <a:p>
            <a:pPr lvl="1"/>
            <a:r>
              <a:rPr lang="en-US" sz="2400" dirty="0"/>
              <a:t>Monitor performance </a:t>
            </a:r>
          </a:p>
          <a:p>
            <a:pPr lvl="1"/>
            <a:r>
              <a:rPr lang="en-US" sz="2400" dirty="0"/>
              <a:t>Mobilize public opinion and sympathetic governments to oppose violations</a:t>
            </a:r>
          </a:p>
          <a:p>
            <a:pPr lvl="1"/>
            <a:r>
              <a:rPr lang="en-US" sz="2400" dirty="0"/>
              <a:t>Improve victims' capacity to defend themselves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NGOs and </a:t>
            </a:r>
            <a:r>
              <a:rPr lang="en-US" dirty="0"/>
              <a:t>Transnational Activist </a:t>
            </a:r>
            <a:r>
              <a:rPr lang="en-US" dirty="0" smtClean="0"/>
              <a:t>Networks in Human Rights</a:t>
            </a:r>
            <a:endParaRPr lang="en-US" dirty="0"/>
          </a:p>
        </p:txBody>
      </p:sp>
      <p:sp>
        <p:nvSpPr>
          <p:cNvPr id="3" name="Content Placeholder 2"/>
          <p:cNvSpPr>
            <a:spLocks noGrp="1"/>
          </p:cNvSpPr>
          <p:nvPr>
            <p:ph idx="1"/>
          </p:nvPr>
        </p:nvSpPr>
        <p:spPr/>
        <p:txBody>
          <a:bodyPr>
            <a:normAutofit/>
          </a:bodyPr>
          <a:lstStyle/>
          <a:p>
            <a:r>
              <a:rPr lang="en-US" sz="2400" dirty="0"/>
              <a:t>How they do it</a:t>
            </a:r>
          </a:p>
          <a:p>
            <a:pPr lvl="1"/>
            <a:r>
              <a:rPr lang="en-US" sz="2400" dirty="0"/>
              <a:t>Broaden scope of </a:t>
            </a:r>
            <a:r>
              <a:rPr lang="en-US" sz="2400" dirty="0" smtClean="0"/>
              <a:t>conflict</a:t>
            </a:r>
            <a:endParaRPr lang="en-US" sz="2400" dirty="0"/>
          </a:p>
          <a:p>
            <a:pPr lvl="1"/>
            <a:r>
              <a:rPr lang="en-US" sz="2400" dirty="0"/>
              <a:t>Shift terms of </a:t>
            </a:r>
            <a:r>
              <a:rPr lang="en-US" sz="2400" dirty="0" smtClean="0"/>
              <a:t>debate</a:t>
            </a:r>
            <a:endParaRPr lang="en-US" sz="2400" dirty="0"/>
          </a:p>
          <a:p>
            <a:pPr lvl="1"/>
            <a:r>
              <a:rPr lang="en-US" sz="2400" dirty="0"/>
              <a:t>Make principled but pragmatic </a:t>
            </a:r>
            <a:r>
              <a:rPr lang="en-US" sz="2400" dirty="0" smtClean="0"/>
              <a:t>demands</a:t>
            </a:r>
            <a:endParaRPr lang="en-US"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NGOs and </a:t>
            </a:r>
            <a:r>
              <a:rPr lang="en-US" dirty="0"/>
              <a:t>Transnational Activist </a:t>
            </a:r>
            <a:r>
              <a:rPr lang="en-US" dirty="0" smtClean="0"/>
              <a:t>Networks in Human Rights</a:t>
            </a:r>
            <a:endParaRPr lang="en-US" dirty="0"/>
          </a:p>
        </p:txBody>
      </p:sp>
      <p:sp>
        <p:nvSpPr>
          <p:cNvPr id="3" name="Content Placeholder 2"/>
          <p:cNvSpPr>
            <a:spLocks noGrp="1"/>
          </p:cNvSpPr>
          <p:nvPr>
            <p:ph idx="1"/>
          </p:nvPr>
        </p:nvSpPr>
        <p:spPr/>
        <p:txBody>
          <a:bodyPr>
            <a:normAutofit/>
          </a:bodyPr>
          <a:lstStyle/>
          <a:p>
            <a:r>
              <a:rPr lang="en-US" sz="2400" dirty="0"/>
              <a:t>Capacities that NGOs have but states lack</a:t>
            </a:r>
          </a:p>
          <a:p>
            <a:pPr lvl="1"/>
            <a:r>
              <a:rPr lang="en-US" sz="2400" dirty="0"/>
              <a:t>Focus on single issue: keep "clean" </a:t>
            </a:r>
            <a:r>
              <a:rPr lang="en-US" sz="2400" dirty="0" smtClean="0"/>
              <a:t>/ "</a:t>
            </a:r>
            <a:r>
              <a:rPr lang="en-US" sz="2400" dirty="0"/>
              <a:t>pure"</a:t>
            </a:r>
          </a:p>
          <a:p>
            <a:pPr lvl="1"/>
            <a:r>
              <a:rPr lang="en-US" sz="2400" dirty="0"/>
              <a:t>Collect information within other countries borders in ways </a:t>
            </a:r>
            <a:r>
              <a:rPr lang="en-US" sz="2400" dirty="0" smtClean="0"/>
              <a:t>considered legitimate </a:t>
            </a:r>
          </a:p>
          <a:p>
            <a:pPr lvl="1"/>
            <a:r>
              <a:rPr lang="en-US" sz="2400" dirty="0" smtClean="0"/>
              <a:t>More </a:t>
            </a:r>
            <a:r>
              <a:rPr lang="en-US" sz="2400" dirty="0"/>
              <a:t>willing than states to criticize other </a:t>
            </a:r>
            <a:r>
              <a:rPr lang="en-US" sz="2400" dirty="0" smtClean="0"/>
              <a:t>governments</a:t>
            </a:r>
          </a:p>
          <a:p>
            <a:pPr lvl="1"/>
            <a:r>
              <a:rPr lang="en-US" sz="2400" dirty="0" smtClean="0"/>
              <a:t>Work </a:t>
            </a:r>
            <a:r>
              <a:rPr lang="en-US" sz="2400" dirty="0" err="1" smtClean="0"/>
              <a:t>transnationally</a:t>
            </a:r>
            <a:r>
              <a:rPr lang="en-US" sz="2400" dirty="0" smtClean="0"/>
              <a:t> to develop support</a:t>
            </a:r>
            <a:endParaRPr lang="en-US"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about HR</a:t>
            </a:r>
            <a:endParaRPr lang="en-US" dirty="0"/>
          </a:p>
        </p:txBody>
      </p:sp>
      <p:sp>
        <p:nvSpPr>
          <p:cNvPr id="3" name="Content Placeholder 2"/>
          <p:cNvSpPr>
            <a:spLocks noGrp="1"/>
          </p:cNvSpPr>
          <p:nvPr>
            <p:ph idx="1"/>
          </p:nvPr>
        </p:nvSpPr>
        <p:spPr/>
        <p:txBody>
          <a:bodyPr>
            <a:normAutofit/>
          </a:bodyPr>
          <a:lstStyle/>
          <a:p>
            <a:r>
              <a:rPr lang="en-US" sz="2400" dirty="0" smtClean="0"/>
              <a:t>Tension </a:t>
            </a:r>
            <a:r>
              <a:rPr lang="en-US" sz="2400" dirty="0"/>
              <a:t>between sovereignty norm and human rights norms</a:t>
            </a:r>
          </a:p>
          <a:p>
            <a:r>
              <a:rPr lang="en-US" sz="2400" dirty="0"/>
              <a:t>Universal human rights but conditioned by societies</a:t>
            </a:r>
          </a:p>
          <a:p>
            <a:r>
              <a:rPr lang="en-US" sz="2400" dirty="0"/>
              <a:t>How should we define human rights?</a:t>
            </a:r>
          </a:p>
          <a:p>
            <a:r>
              <a:rPr lang="en-US" sz="2400" dirty="0"/>
              <a:t>Once define them, how should we respond when they are violated</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022322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Beber et al. reading for next class</a:t>
            </a:r>
            <a:endParaRPr lang="en-US" dirty="0"/>
          </a:p>
        </p:txBody>
      </p:sp>
      <p:sp>
        <p:nvSpPr>
          <p:cNvPr id="3" name="Content Placeholder 2"/>
          <p:cNvSpPr>
            <a:spLocks noGrp="1"/>
          </p:cNvSpPr>
          <p:nvPr>
            <p:ph idx="1"/>
          </p:nvPr>
        </p:nvSpPr>
        <p:spPr/>
        <p:txBody>
          <a:bodyPr/>
          <a:lstStyle/>
          <a:p>
            <a:r>
              <a:rPr lang="en-US" dirty="0" smtClean="0"/>
              <a:t>Its an article about the impact of UN peacekeeping troops when they are brought into Liberia</a:t>
            </a:r>
          </a:p>
          <a:p>
            <a:r>
              <a:rPr lang="en-US" dirty="0" smtClean="0"/>
              <a:t>Think about what “effects” you expect them to have on the security of the Liberians in Monrovia</a:t>
            </a:r>
          </a:p>
          <a:p>
            <a:r>
              <a:rPr lang="en-US" dirty="0" smtClean="0"/>
              <a:t>Then, read the article</a:t>
            </a:r>
          </a:p>
          <a:p>
            <a:r>
              <a:rPr lang="en-US" dirty="0" smtClean="0"/>
              <a:t>Think about whether the UN troops have the effect you expect them to have</a:t>
            </a:r>
          </a:p>
          <a:p>
            <a:r>
              <a:rPr lang="en-US" dirty="0" smtClean="0"/>
              <a:t>Also, carefully notice HOW the authors identify what effects the UN peacekeepers had</a:t>
            </a:r>
            <a:endParaRPr lang="en-US" dirty="0"/>
          </a:p>
        </p:txBody>
      </p:sp>
    </p:spTree>
    <p:extLst>
      <p:ext uri="{BB962C8B-B14F-4D97-AF65-F5344CB8AC3E}">
        <p14:creationId xmlns:p14="http://schemas.microsoft.com/office/powerpoint/2010/main" val="10776303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Default Theme" id="{C6558453-5E68-499E-9DCA-1D01B91741E4}" vid="{6562492D-E544-4F71-9A02-2B537BA8DD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122</TotalTime>
  <Words>2640</Words>
  <Application>Microsoft Office PowerPoint</Application>
  <PresentationFormat>On-screen Show (4:3)</PresentationFormat>
  <Paragraphs>279</Paragraphs>
  <Slides>38</Slides>
  <Notes>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6" baseType="lpstr">
      <vt:lpstr>Arial</vt:lpstr>
      <vt:lpstr>Calibri</vt:lpstr>
      <vt:lpstr>Constantia</vt:lpstr>
      <vt:lpstr>MS Mincho</vt:lpstr>
      <vt:lpstr>Times New Roman</vt:lpstr>
      <vt:lpstr>Wingdings 2</vt:lpstr>
      <vt:lpstr>Default Theme</vt:lpstr>
      <vt:lpstr>Worksheet</vt:lpstr>
      <vt:lpstr>Upstream/Downstream Problems/Games River Pollution, Air Pollution</vt:lpstr>
      <vt:lpstr>PowerPoint Presentation</vt:lpstr>
      <vt:lpstr>Normative Problems/Games Human Rights – Gender Wage Gap (by country)</vt:lpstr>
      <vt:lpstr>Functions of Institutions</vt:lpstr>
      <vt:lpstr>Assessing the Effectiveness of International Institutions</vt:lpstr>
      <vt:lpstr>Institutional Effectiveness Matters</vt:lpstr>
      <vt:lpstr>Evaluating Institutional Effectiveness</vt:lpstr>
      <vt:lpstr>Pollution Agreements: Evaluating Effectiveness</vt:lpstr>
      <vt:lpstr>Pollution Agreements: Evaluating Effectiveness</vt:lpstr>
      <vt:lpstr>Pollution Agreements: Evaluating Effectiveness</vt:lpstr>
      <vt:lpstr>Pollution Agreements: Evaluating Effectiveness</vt:lpstr>
      <vt:lpstr>Pollution Agreements: Evaluating Effectiveness</vt:lpstr>
      <vt:lpstr>Pollution Agreements: Evaluating Effectiveness</vt:lpstr>
      <vt:lpstr>PowerPoint Presentation</vt:lpstr>
      <vt:lpstr>PowerPoint Presentation</vt:lpstr>
      <vt:lpstr>PowerPoint Presentation</vt:lpstr>
      <vt:lpstr>PowerPoint Presentation</vt:lpstr>
      <vt:lpstr>PowerPoint Presentation</vt:lpstr>
      <vt:lpstr>PowerPoint Presentation</vt:lpstr>
      <vt:lpstr>Both a success and a failure </vt:lpstr>
      <vt:lpstr>Evaluating Institutional Effectiveness</vt:lpstr>
      <vt:lpstr>Human Rights</vt:lpstr>
      <vt:lpstr>10 human rights treaty bodies that monitor implementation of major human rights treaties</vt:lpstr>
      <vt:lpstr>Numerous Human Rights Treaties</vt:lpstr>
      <vt:lpstr>PowerPoint Presentation</vt:lpstr>
      <vt:lpstr>PowerPoint Presentation</vt:lpstr>
      <vt:lpstr>PowerPoint Presentation</vt:lpstr>
      <vt:lpstr>PowerPoint Presentation</vt:lpstr>
      <vt:lpstr>PowerPoint Presentation</vt:lpstr>
      <vt:lpstr>PowerPoint Presentation</vt:lpstr>
      <vt:lpstr>Human Rights Overview</vt:lpstr>
      <vt:lpstr>Small Group Discussion</vt:lpstr>
      <vt:lpstr>NGOs and Transnational Activist Networks in Human Rights</vt:lpstr>
      <vt:lpstr>NGOs and Transnational Activist Networks in Human Rights</vt:lpstr>
      <vt:lpstr>NGOs and Transnational Activist Networks in Human Rights</vt:lpstr>
      <vt:lpstr>Thinking about HR</vt:lpstr>
      <vt:lpstr>PowerPoint Presentation</vt:lpstr>
      <vt:lpstr>Beber et al. reading for next class</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dc:creator>
  <cp:lastModifiedBy>Ronald Mitchell</cp:lastModifiedBy>
  <cp:revision>30</cp:revision>
  <dcterms:created xsi:type="dcterms:W3CDTF">2010-11-16T06:03:04Z</dcterms:created>
  <dcterms:modified xsi:type="dcterms:W3CDTF">2019-05-19T23:07:49Z</dcterms:modified>
</cp:coreProperties>
</file>