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sldIdLst>
    <p:sldId id="256" r:id="rId2"/>
    <p:sldId id="265" r:id="rId3"/>
    <p:sldId id="266" r:id="rId4"/>
    <p:sldId id="262" r:id="rId5"/>
    <p:sldId id="263" r:id="rId6"/>
    <p:sldId id="259" r:id="rId7"/>
    <p:sldId id="260" r:id="rId8"/>
    <p:sldId id="264"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9" autoAdjust="0"/>
    <p:restoredTop sz="94660"/>
  </p:normalViewPr>
  <p:slideViewPr>
    <p:cSldViewPr snapToGrid="0">
      <p:cViewPr>
        <p:scale>
          <a:sx n="100" d="100"/>
          <a:sy n="100" d="100"/>
        </p:scale>
        <p:origin x="-90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FF48766-93C8-41D4-A5B8-5368D6760892}" type="datetime1">
              <a:rPr lang="en-US" smtClean="0"/>
              <a:t>5/23/2019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664939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23484F-FB08-4759-BCD0-CBF2E081F0AF}" type="datetime1">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25709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Edit Master text styles</a:t>
            </a:r>
          </a:p>
        </p:txBody>
      </p:sp>
      <p:sp>
        <p:nvSpPr>
          <p:cNvPr id="4" name="Date Placeholder 3"/>
          <p:cNvSpPr>
            <a:spLocks noGrp="1"/>
          </p:cNvSpPr>
          <p:nvPr>
            <p:ph type="dt" sz="half" idx="10"/>
          </p:nvPr>
        </p:nvSpPr>
        <p:spPr/>
        <p:txBody>
          <a:bodyPr/>
          <a:lstStyle/>
          <a:p>
            <a:fld id="{9D54CDA0-1E00-4A7D-92CC-2F9071FEBBF1}" type="datetime1">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107604541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BF2BD8-D3FF-48BF-AB13-5AE0063E29E8}" type="datetime1">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417630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D5077BB-D99D-4CE8-AB85-F0127771B138}" type="datetime1">
              <a:rPr lang="en-US" smtClean="0"/>
              <a:t>5/23/2019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1788011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3337DA0-71F3-499D-9622-4D12AD701F36}" type="datetime1">
              <a:rPr lang="en-US" smtClean="0"/>
              <a:t>5/23/2019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3897582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2A386B-2E15-4455-B536-38BBF5280DAE}" type="datetime1">
              <a:rPr lang="en-US" smtClean="0"/>
              <a:t>5/23/2019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2692413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3495AA-D703-4F19-A968-6A85B3B46E28}" type="datetime1">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557525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Edit Master text styles</a:t>
            </a:r>
          </a:p>
        </p:txBody>
      </p:sp>
      <p:sp>
        <p:nvSpPr>
          <p:cNvPr id="5" name="Date Placeholder 4"/>
          <p:cNvSpPr>
            <a:spLocks noGrp="1"/>
          </p:cNvSpPr>
          <p:nvPr>
            <p:ph type="dt" sz="half" idx="10"/>
          </p:nvPr>
        </p:nvSpPr>
        <p:spPr/>
        <p:txBody>
          <a:bodyPr/>
          <a:lstStyle/>
          <a:p>
            <a:fld id="{65DBB27F-31C9-423B-888E-E8242A06B7DC}" type="datetime1">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B373FC94-9B7A-47AC-B108-CB31F5C43551}"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Tree>
    <p:extLst>
      <p:ext uri="{BB962C8B-B14F-4D97-AF65-F5344CB8AC3E}">
        <p14:creationId xmlns:p14="http://schemas.microsoft.com/office/powerpoint/2010/main" val="1210379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32D003-99D9-4D5C-937E-EBFD639ED984}" type="datetime1">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2864398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9C788E-F4BB-4855-ADBC-4E0251C84D98}" type="datetime1">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1899008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DE2F11-B7AC-4FB2-A3CF-CF4DB48386C2}" type="datetime1">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3FC94-9B7A-47AC-B108-CB31F5C43551}" type="slidenum">
              <a:rPr lang="en-US" smtClean="0"/>
              <a:t>‹#›</a:t>
            </a:fld>
            <a:endParaRPr lang="en-US"/>
          </a:p>
        </p:txBody>
      </p:sp>
    </p:spTree>
    <p:extLst>
      <p:ext uri="{BB962C8B-B14F-4D97-AF65-F5344CB8AC3E}">
        <p14:creationId xmlns:p14="http://schemas.microsoft.com/office/powerpoint/2010/main" val="3826224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3C3E0B3-6228-409E-B6C9-E8E8C8249D23}" type="datetime1">
              <a:rPr lang="en-US" smtClean="0"/>
              <a:t>5/23/2019</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2400">
                <a:solidFill>
                  <a:schemeClr val="tx2">
                    <a:shade val="90000"/>
                  </a:schemeClr>
                </a:solidFill>
              </a:defRPr>
            </a:lvl1pPr>
          </a:lstStyle>
          <a:p>
            <a:fld id="{B373FC94-9B7A-47AC-B108-CB31F5C43551}"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grpSp>
    </p:spTree>
    <p:extLst>
      <p:ext uri="{BB962C8B-B14F-4D97-AF65-F5344CB8AC3E}">
        <p14:creationId xmlns:p14="http://schemas.microsoft.com/office/powerpoint/2010/main" val="197637918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pbs.org/video/myanmars-killing-fields-wwdvd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Protecting Human Rights:</a:t>
            </a:r>
            <a:br>
              <a:rPr lang="en-US" dirty="0" smtClean="0"/>
            </a:br>
            <a:r>
              <a:rPr lang="en-US" dirty="0" smtClean="0"/>
              <a:t>Institutions, NGOs, and the </a:t>
            </a:r>
            <a:br>
              <a:rPr lang="en-US" dirty="0" smtClean="0"/>
            </a:br>
            <a:r>
              <a:rPr lang="en-US" dirty="0" smtClean="0"/>
              <a:t>Myanmar Genocide</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373FC94-9B7A-47AC-B108-CB31F5C43551}" type="slidenum">
              <a:rPr lang="en-US" smtClean="0"/>
              <a:t>1</a:t>
            </a:fld>
            <a:endParaRPr lang="en-US"/>
          </a:p>
        </p:txBody>
      </p:sp>
    </p:spTree>
    <p:extLst>
      <p:ext uri="{BB962C8B-B14F-4D97-AF65-F5344CB8AC3E}">
        <p14:creationId xmlns:p14="http://schemas.microsoft.com/office/powerpoint/2010/main" val="1923415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Convention on Genocide defines genocide as: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lphaUcPeriod"/>
            </a:pPr>
            <a:r>
              <a:rPr lang="en-US" dirty="0" smtClean="0"/>
              <a:t>Including only acts that involve killing</a:t>
            </a:r>
          </a:p>
          <a:p>
            <a:pPr marL="514350" indent="-514350">
              <a:buFont typeface="+mj-lt"/>
              <a:buAutoNum type="alphaUcPeriod"/>
            </a:pPr>
            <a:r>
              <a:rPr lang="en-US" dirty="0"/>
              <a:t>Including acts intended to prevent births by a specific group of people </a:t>
            </a:r>
          </a:p>
          <a:p>
            <a:pPr marL="514350" indent="-514350">
              <a:buFont typeface="+mj-lt"/>
              <a:buAutoNum type="alphaUcPeriod"/>
            </a:pPr>
            <a:r>
              <a:rPr lang="en-US" dirty="0" smtClean="0"/>
              <a:t>Including acts even if there is no “intent to destroy” a group</a:t>
            </a:r>
          </a:p>
          <a:p>
            <a:pPr marL="514350" indent="-514350">
              <a:buFont typeface="+mj-lt"/>
              <a:buAutoNum type="alphaUcPeriod"/>
            </a:pPr>
            <a:r>
              <a:rPr lang="en-US" dirty="0" smtClean="0"/>
              <a:t>Including only acts that are based on racial differences</a:t>
            </a:r>
          </a:p>
        </p:txBody>
      </p:sp>
      <p:sp>
        <p:nvSpPr>
          <p:cNvPr id="4" name="Slide Number Placeholder 3"/>
          <p:cNvSpPr>
            <a:spLocks noGrp="1"/>
          </p:cNvSpPr>
          <p:nvPr>
            <p:ph type="sldNum" sz="quarter" idx="12"/>
          </p:nvPr>
        </p:nvSpPr>
        <p:spPr/>
        <p:txBody>
          <a:bodyPr/>
          <a:lstStyle/>
          <a:p>
            <a:fld id="{B373FC94-9B7A-47AC-B108-CB31F5C43551}" type="slidenum">
              <a:rPr lang="en-US" smtClean="0"/>
              <a:t>2</a:t>
            </a:fld>
            <a:endParaRPr lang="en-US"/>
          </a:p>
        </p:txBody>
      </p:sp>
    </p:spTree>
    <p:extLst>
      <p:ext uri="{BB962C8B-B14F-4D97-AF65-F5344CB8AC3E}">
        <p14:creationId xmlns:p14="http://schemas.microsoft.com/office/powerpoint/2010/main" val="220628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760539" y="293689"/>
            <a:ext cx="8670925" cy="6270625"/>
            <a:chOff x="1760539" y="293689"/>
            <a:chExt cx="8670925" cy="6270625"/>
          </a:xfrm>
        </p:grpSpPr>
        <p:pic>
          <p:nvPicPr>
            <p:cNvPr id="29698" name="Picture 2"/>
            <p:cNvPicPr>
              <a:picLocks noChangeAspect="1" noChangeArrowheads="1"/>
            </p:cNvPicPr>
            <p:nvPr/>
          </p:nvPicPr>
          <p:blipFill>
            <a:blip r:embed="rId2" cstate="print"/>
            <a:srcRect/>
            <a:stretch>
              <a:fillRect/>
            </a:stretch>
          </p:blipFill>
          <p:spPr bwMode="auto">
            <a:xfrm>
              <a:off x="1760539" y="293689"/>
              <a:ext cx="8670925" cy="6270625"/>
            </a:xfrm>
            <a:prstGeom prst="rect">
              <a:avLst/>
            </a:prstGeom>
            <a:noFill/>
            <a:ln w="9525">
              <a:noFill/>
              <a:miter lim="800000"/>
              <a:headEnd/>
              <a:tailEnd/>
            </a:ln>
            <a:effectLst/>
          </p:spPr>
        </p:pic>
        <p:sp>
          <p:nvSpPr>
            <p:cNvPr id="2" name="Rectangle 1"/>
            <p:cNvSpPr/>
            <p:nvPr/>
          </p:nvSpPr>
          <p:spPr>
            <a:xfrm>
              <a:off x="4356100" y="6261100"/>
              <a:ext cx="3670300" cy="215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3868377" y="3461037"/>
            <a:ext cx="4267200" cy="461665"/>
          </a:xfrm>
          <a:prstGeom prst="rect">
            <a:avLst/>
          </a:prstGeom>
          <a:noFill/>
        </p:spPr>
        <p:txBody>
          <a:bodyPr wrap="square" rtlCol="0">
            <a:spAutoFit/>
          </a:bodyPr>
          <a:lstStyle/>
          <a:p>
            <a:pPr algn="ctr"/>
            <a:r>
              <a:rPr lang="en-US" sz="2400" b="1" dirty="0" smtClean="0"/>
              <a:t>Actual behavior</a:t>
            </a:r>
            <a:endParaRPr lang="en-US" sz="2400" b="1" dirty="0"/>
          </a:p>
        </p:txBody>
      </p:sp>
      <p:sp>
        <p:nvSpPr>
          <p:cNvPr id="7" name="TextBox 6"/>
          <p:cNvSpPr txBox="1"/>
          <p:nvPr/>
        </p:nvSpPr>
        <p:spPr>
          <a:xfrm>
            <a:off x="4625975" y="800101"/>
            <a:ext cx="6527800" cy="461665"/>
          </a:xfrm>
          <a:prstGeom prst="rect">
            <a:avLst/>
          </a:prstGeom>
          <a:noFill/>
        </p:spPr>
        <p:txBody>
          <a:bodyPr wrap="square" rtlCol="0">
            <a:spAutoFit/>
          </a:bodyPr>
          <a:lstStyle/>
          <a:p>
            <a:pPr algn="ctr"/>
            <a:r>
              <a:rPr lang="en-US" sz="2400" b="1" dirty="0"/>
              <a:t>ESTIMATE </a:t>
            </a:r>
            <a:r>
              <a:rPr lang="en-US" sz="2400" b="1" dirty="0" smtClean="0"/>
              <a:t>of Behavior if NO treaty</a:t>
            </a:r>
            <a:endParaRPr lang="en-US" sz="2400" b="1" dirty="0"/>
          </a:p>
        </p:txBody>
      </p:sp>
      <p:sp>
        <p:nvSpPr>
          <p:cNvPr id="9" name="Freeform 8"/>
          <p:cNvSpPr/>
          <p:nvPr/>
        </p:nvSpPr>
        <p:spPr>
          <a:xfrm>
            <a:off x="5486400" y="1738745"/>
            <a:ext cx="4620490" cy="2052782"/>
          </a:xfrm>
          <a:custGeom>
            <a:avLst/>
            <a:gdLst>
              <a:gd name="connsiteX0" fmla="*/ 196273 w 4705927"/>
              <a:gd name="connsiteY0" fmla="*/ 140854 h 2117436"/>
              <a:gd name="connsiteX1" fmla="*/ 473364 w 4705927"/>
              <a:gd name="connsiteY1" fmla="*/ 43872 h 2117436"/>
              <a:gd name="connsiteX2" fmla="*/ 778164 w 4705927"/>
              <a:gd name="connsiteY2" fmla="*/ 196272 h 2117436"/>
              <a:gd name="connsiteX3" fmla="*/ 1166092 w 4705927"/>
              <a:gd name="connsiteY3" fmla="*/ 57727 h 2117436"/>
              <a:gd name="connsiteX4" fmla="*/ 1623292 w 4705927"/>
              <a:gd name="connsiteY4" fmla="*/ 237836 h 2117436"/>
              <a:gd name="connsiteX5" fmla="*/ 1997364 w 4705927"/>
              <a:gd name="connsiteY5" fmla="*/ 43872 h 2117436"/>
              <a:gd name="connsiteX6" fmla="*/ 2385292 w 4705927"/>
              <a:gd name="connsiteY6" fmla="*/ 223981 h 2117436"/>
              <a:gd name="connsiteX7" fmla="*/ 2745510 w 4705927"/>
              <a:gd name="connsiteY7" fmla="*/ 30018 h 2117436"/>
              <a:gd name="connsiteX8" fmla="*/ 3147292 w 4705927"/>
              <a:gd name="connsiteY8" fmla="*/ 279399 h 2117436"/>
              <a:gd name="connsiteX9" fmla="*/ 3493655 w 4705927"/>
              <a:gd name="connsiteY9" fmla="*/ 71581 h 2117436"/>
              <a:gd name="connsiteX10" fmla="*/ 3964710 w 4705927"/>
              <a:gd name="connsiteY10" fmla="*/ 279399 h 2117436"/>
              <a:gd name="connsiteX11" fmla="*/ 4269510 w 4705927"/>
              <a:gd name="connsiteY11" fmla="*/ 30018 h 2117436"/>
              <a:gd name="connsiteX12" fmla="*/ 4643582 w 4705927"/>
              <a:gd name="connsiteY12" fmla="*/ 237836 h 2117436"/>
              <a:gd name="connsiteX13" fmla="*/ 4643582 w 4705927"/>
              <a:gd name="connsiteY13" fmla="*/ 320963 h 2117436"/>
              <a:gd name="connsiteX14" fmla="*/ 4643582 w 4705927"/>
              <a:gd name="connsiteY14" fmla="*/ 1858818 h 2117436"/>
              <a:gd name="connsiteX15" fmla="*/ 4546601 w 4705927"/>
              <a:gd name="connsiteY15" fmla="*/ 1872672 h 2117436"/>
              <a:gd name="connsiteX16" fmla="*/ 3853873 w 4705927"/>
              <a:gd name="connsiteY16" fmla="*/ 1692563 h 2117436"/>
              <a:gd name="connsiteX17" fmla="*/ 2717801 w 4705927"/>
              <a:gd name="connsiteY17" fmla="*/ 1318490 h 2117436"/>
              <a:gd name="connsiteX18" fmla="*/ 1651001 w 4705927"/>
              <a:gd name="connsiteY18" fmla="*/ 888999 h 2117436"/>
              <a:gd name="connsiteX19" fmla="*/ 196273 w 4705927"/>
              <a:gd name="connsiteY19" fmla="*/ 140854 h 21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5927" h="2117436">
                <a:moveTo>
                  <a:pt x="196273" y="140854"/>
                </a:moveTo>
                <a:cubicBezTo>
                  <a:pt x="0" y="0"/>
                  <a:pt x="376382" y="34636"/>
                  <a:pt x="473364" y="43872"/>
                </a:cubicBezTo>
                <a:cubicBezTo>
                  <a:pt x="570346" y="53108"/>
                  <a:pt x="662709" y="193963"/>
                  <a:pt x="778164" y="196272"/>
                </a:cubicBezTo>
                <a:cubicBezTo>
                  <a:pt x="893619" y="198581"/>
                  <a:pt x="1025237" y="50800"/>
                  <a:pt x="1166092" y="57727"/>
                </a:cubicBezTo>
                <a:cubicBezTo>
                  <a:pt x="1306947" y="64654"/>
                  <a:pt x="1484747" y="240145"/>
                  <a:pt x="1623292" y="237836"/>
                </a:cubicBezTo>
                <a:cubicBezTo>
                  <a:pt x="1761837" y="235527"/>
                  <a:pt x="1870364" y="46181"/>
                  <a:pt x="1997364" y="43872"/>
                </a:cubicBezTo>
                <a:cubicBezTo>
                  <a:pt x="2124364" y="41563"/>
                  <a:pt x="2260601" y="226290"/>
                  <a:pt x="2385292" y="223981"/>
                </a:cubicBezTo>
                <a:cubicBezTo>
                  <a:pt x="2509983" y="221672"/>
                  <a:pt x="2618510" y="20782"/>
                  <a:pt x="2745510" y="30018"/>
                </a:cubicBezTo>
                <a:cubicBezTo>
                  <a:pt x="2872510" y="39254"/>
                  <a:pt x="3022601" y="272472"/>
                  <a:pt x="3147292" y="279399"/>
                </a:cubicBezTo>
                <a:cubicBezTo>
                  <a:pt x="3271983" y="286326"/>
                  <a:pt x="3357419" y="71581"/>
                  <a:pt x="3493655" y="71581"/>
                </a:cubicBezTo>
                <a:cubicBezTo>
                  <a:pt x="3629891" y="71581"/>
                  <a:pt x="3835401" y="286326"/>
                  <a:pt x="3964710" y="279399"/>
                </a:cubicBezTo>
                <a:cubicBezTo>
                  <a:pt x="4094019" y="272472"/>
                  <a:pt x="4156365" y="36945"/>
                  <a:pt x="4269510" y="30018"/>
                </a:cubicBezTo>
                <a:cubicBezTo>
                  <a:pt x="4382655" y="23091"/>
                  <a:pt x="4581237" y="189345"/>
                  <a:pt x="4643582" y="237836"/>
                </a:cubicBezTo>
                <a:cubicBezTo>
                  <a:pt x="4705927" y="286327"/>
                  <a:pt x="4643582" y="320963"/>
                  <a:pt x="4643582" y="320963"/>
                </a:cubicBezTo>
                <a:cubicBezTo>
                  <a:pt x="4643582" y="591127"/>
                  <a:pt x="4659746" y="1600200"/>
                  <a:pt x="4643582" y="1858818"/>
                </a:cubicBezTo>
                <a:cubicBezTo>
                  <a:pt x="4627419" y="2117436"/>
                  <a:pt x="4678219" y="1900381"/>
                  <a:pt x="4546601" y="1872672"/>
                </a:cubicBezTo>
                <a:cubicBezTo>
                  <a:pt x="4414983" y="1844963"/>
                  <a:pt x="4158673" y="1784927"/>
                  <a:pt x="3853873" y="1692563"/>
                </a:cubicBezTo>
                <a:cubicBezTo>
                  <a:pt x="3549073" y="1600199"/>
                  <a:pt x="3084946" y="1452417"/>
                  <a:pt x="2717801" y="1318490"/>
                </a:cubicBezTo>
                <a:cubicBezTo>
                  <a:pt x="2350656" y="1184563"/>
                  <a:pt x="2075874" y="1078344"/>
                  <a:pt x="1651001" y="888999"/>
                </a:cubicBezTo>
                <a:cubicBezTo>
                  <a:pt x="1226128" y="699654"/>
                  <a:pt x="392546" y="281708"/>
                  <a:pt x="196273" y="140854"/>
                </a:cubicBezTo>
                <a:close/>
              </a:path>
            </a:pathLst>
          </a:cu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324600" y="2145268"/>
            <a:ext cx="4267200" cy="461665"/>
          </a:xfrm>
          <a:prstGeom prst="rect">
            <a:avLst/>
          </a:prstGeom>
          <a:noFill/>
        </p:spPr>
        <p:txBody>
          <a:bodyPr wrap="square" rtlCol="0">
            <a:spAutoFit/>
          </a:bodyPr>
          <a:lstStyle/>
          <a:p>
            <a:pPr algn="ctr"/>
            <a:r>
              <a:rPr lang="en-US" sz="2400" b="1" dirty="0" smtClean="0"/>
              <a:t>What is this area called?</a:t>
            </a:r>
            <a:endParaRPr lang="en-US" sz="2400" b="1" dirty="0"/>
          </a:p>
        </p:txBody>
      </p:sp>
      <p:sp>
        <p:nvSpPr>
          <p:cNvPr id="8" name="Right Brace 7"/>
          <p:cNvSpPr/>
          <p:nvPr/>
        </p:nvSpPr>
        <p:spPr>
          <a:xfrm rot="16200000">
            <a:off x="7625904" y="-752813"/>
            <a:ext cx="579675" cy="4382296"/>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e 11"/>
          <p:cNvSpPr/>
          <p:nvPr/>
        </p:nvSpPr>
        <p:spPr>
          <a:xfrm rot="6196601">
            <a:off x="5793631" y="-795926"/>
            <a:ext cx="741265" cy="7859087"/>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2609850" y="3979852"/>
            <a:ext cx="5791200" cy="1477328"/>
          </a:xfrm>
          <a:prstGeom prst="rect">
            <a:avLst/>
          </a:prstGeom>
          <a:noFill/>
        </p:spPr>
        <p:txBody>
          <a:bodyPr wrap="square" rtlCol="0">
            <a:spAutoFit/>
          </a:bodyPr>
          <a:lstStyle/>
          <a:p>
            <a:r>
              <a:rPr lang="en-US" b="1" i="1" u="sng" dirty="0" smtClean="0"/>
              <a:t>AREA in Green is called:</a:t>
            </a:r>
          </a:p>
          <a:p>
            <a:pPr marL="342900" indent="-342900">
              <a:buAutoNum type="alphaUcPeriod"/>
            </a:pPr>
            <a:r>
              <a:rPr lang="en-US" dirty="0" smtClean="0"/>
              <a:t>Counterfactual success </a:t>
            </a:r>
          </a:p>
          <a:p>
            <a:pPr marL="342900" indent="-342900">
              <a:buAutoNum type="alphaUcPeriod"/>
            </a:pPr>
            <a:r>
              <a:rPr lang="en-US" dirty="0"/>
              <a:t>Counterfactual </a:t>
            </a:r>
            <a:r>
              <a:rPr lang="en-US" dirty="0" smtClean="0"/>
              <a:t>failure</a:t>
            </a:r>
          </a:p>
          <a:p>
            <a:pPr marL="342900" indent="-342900">
              <a:buAutoNum type="alphaUcPeriod"/>
            </a:pPr>
            <a:r>
              <a:rPr lang="en-US" dirty="0" smtClean="0"/>
              <a:t>Goal achievement success</a:t>
            </a:r>
          </a:p>
          <a:p>
            <a:pPr marL="342900" indent="-342900">
              <a:buAutoNum type="alphaUcPeriod"/>
            </a:pPr>
            <a:r>
              <a:rPr lang="en-US" dirty="0"/>
              <a:t>Goal achievement </a:t>
            </a:r>
            <a:r>
              <a:rPr lang="en-US" dirty="0" smtClean="0"/>
              <a:t>failure</a:t>
            </a:r>
            <a:endParaRPr lang="en-US" dirty="0"/>
          </a:p>
        </p:txBody>
      </p:sp>
    </p:spTree>
    <p:extLst>
      <p:ext uri="{BB962C8B-B14F-4D97-AF65-F5344CB8AC3E}">
        <p14:creationId xmlns:p14="http://schemas.microsoft.com/office/powerpoint/2010/main" val="42932992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81000"/>
            <a:ext cx="11208589" cy="1143000"/>
          </a:xfrm>
        </p:spPr>
        <p:txBody>
          <a:bodyPr>
            <a:normAutofit fontScale="90000"/>
          </a:bodyPr>
          <a:lstStyle/>
          <a:p>
            <a:r>
              <a:rPr lang="en-US" dirty="0"/>
              <a:t>Convention on the Prevention and Punishment of the Crime of </a:t>
            </a:r>
            <a:r>
              <a:rPr lang="en-US" dirty="0" smtClean="0"/>
              <a:t>Genocide: Obligations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Article </a:t>
            </a:r>
            <a:r>
              <a:rPr lang="en-US" b="1" dirty="0"/>
              <a:t>I </a:t>
            </a:r>
            <a:r>
              <a:rPr lang="en-US" b="1" dirty="0" smtClean="0"/>
              <a:t>: </a:t>
            </a:r>
            <a:r>
              <a:rPr lang="en-US" dirty="0" smtClean="0"/>
              <a:t>“genocide</a:t>
            </a:r>
            <a:r>
              <a:rPr lang="en-US" dirty="0"/>
              <a:t>, whether committed in time of peace or in time of war, is a crime under international law which they undertake to prevent and to punish</a:t>
            </a:r>
            <a:r>
              <a:rPr lang="en-US" dirty="0" smtClean="0"/>
              <a:t>.”</a:t>
            </a:r>
            <a:endParaRPr lang="en-US" dirty="0"/>
          </a:p>
          <a:p>
            <a:r>
              <a:rPr lang="en-US" b="1" dirty="0"/>
              <a:t>Article </a:t>
            </a:r>
            <a:r>
              <a:rPr lang="en-US" b="1" dirty="0" smtClean="0"/>
              <a:t>II: “</a:t>
            </a:r>
            <a:r>
              <a:rPr lang="en-US" dirty="0" smtClean="0"/>
              <a:t>genocide </a:t>
            </a:r>
            <a:r>
              <a:rPr lang="en-US" dirty="0"/>
              <a:t>means any of the following acts committed with intent to destroy, in whole or in part, a national, ethnical, racial or religious group, as such: </a:t>
            </a:r>
          </a:p>
          <a:p>
            <a:pPr marL="850392" lvl="1" indent="-457200">
              <a:buFont typeface="+mj-lt"/>
              <a:buAutoNum type="alphaLcParenR"/>
            </a:pPr>
            <a:r>
              <a:rPr lang="en-US" dirty="0" smtClean="0"/>
              <a:t>Killing </a:t>
            </a:r>
            <a:r>
              <a:rPr lang="en-US" dirty="0"/>
              <a:t>members of the group; </a:t>
            </a:r>
          </a:p>
          <a:p>
            <a:pPr marL="850392" lvl="1" indent="-457200">
              <a:buFont typeface="+mj-lt"/>
              <a:buAutoNum type="alphaLcParenR"/>
            </a:pPr>
            <a:r>
              <a:rPr lang="en-US" dirty="0" smtClean="0"/>
              <a:t>Causing </a:t>
            </a:r>
            <a:r>
              <a:rPr lang="en-US" dirty="0"/>
              <a:t>serious bodily or mental harm to members of the group; </a:t>
            </a:r>
          </a:p>
          <a:p>
            <a:pPr marL="850392" lvl="1" indent="-457200">
              <a:buFont typeface="+mj-lt"/>
              <a:buAutoNum type="alphaLcParenR"/>
            </a:pPr>
            <a:r>
              <a:rPr lang="en-US" dirty="0" smtClean="0"/>
              <a:t>Deliberately </a:t>
            </a:r>
            <a:r>
              <a:rPr lang="en-US" dirty="0"/>
              <a:t>inflicting on the group conditions of life calculated to bring about its physical destruction in whole or in part; </a:t>
            </a:r>
          </a:p>
          <a:p>
            <a:pPr marL="850392" lvl="1" indent="-457200">
              <a:buFont typeface="+mj-lt"/>
              <a:buAutoNum type="alphaLcParenR"/>
            </a:pPr>
            <a:r>
              <a:rPr lang="en-US" dirty="0" smtClean="0"/>
              <a:t>Imposing </a:t>
            </a:r>
            <a:r>
              <a:rPr lang="en-US" dirty="0"/>
              <a:t>measures intended to prevent births within the group; </a:t>
            </a:r>
          </a:p>
          <a:p>
            <a:pPr marL="850392" lvl="1" indent="-457200">
              <a:buFont typeface="+mj-lt"/>
              <a:buAutoNum type="alphaLcParenR"/>
            </a:pPr>
            <a:r>
              <a:rPr lang="en-US" dirty="0" smtClean="0"/>
              <a:t>Forcibly </a:t>
            </a:r>
            <a:r>
              <a:rPr lang="en-US" dirty="0"/>
              <a:t>transferring children of the group to another group. </a:t>
            </a:r>
          </a:p>
          <a:p>
            <a:r>
              <a:rPr lang="en-US" b="1" dirty="0"/>
              <a:t>Article </a:t>
            </a:r>
            <a:r>
              <a:rPr lang="en-US" b="1" dirty="0" smtClean="0"/>
              <a:t>III: </a:t>
            </a:r>
            <a:r>
              <a:rPr lang="en-US" dirty="0" smtClean="0"/>
              <a:t>The </a:t>
            </a:r>
            <a:r>
              <a:rPr lang="en-US" dirty="0"/>
              <a:t>following acts shall be punishable: </a:t>
            </a:r>
          </a:p>
          <a:p>
            <a:pPr marL="880110" lvl="1" indent="-514350">
              <a:buFont typeface="+mj-lt"/>
              <a:buAutoNum type="alphaLcParenR"/>
            </a:pPr>
            <a:r>
              <a:rPr lang="en-US" dirty="0" smtClean="0"/>
              <a:t>Genocide</a:t>
            </a:r>
            <a:r>
              <a:rPr lang="en-US" dirty="0"/>
              <a:t>; </a:t>
            </a:r>
          </a:p>
          <a:p>
            <a:pPr marL="880110" lvl="1" indent="-514350">
              <a:buFont typeface="+mj-lt"/>
              <a:buAutoNum type="alphaLcParenR"/>
            </a:pPr>
            <a:r>
              <a:rPr lang="en-US" dirty="0" smtClean="0"/>
              <a:t>Conspiracy </a:t>
            </a:r>
            <a:r>
              <a:rPr lang="en-US" dirty="0"/>
              <a:t>to commit genocide; </a:t>
            </a:r>
          </a:p>
          <a:p>
            <a:pPr marL="880110" lvl="1" indent="-514350">
              <a:buFont typeface="+mj-lt"/>
              <a:buAutoNum type="alphaLcParenR"/>
            </a:pPr>
            <a:r>
              <a:rPr lang="en-US" dirty="0" smtClean="0"/>
              <a:t>Direct </a:t>
            </a:r>
            <a:r>
              <a:rPr lang="en-US" dirty="0"/>
              <a:t>and public incitement to commit genocide; </a:t>
            </a:r>
          </a:p>
          <a:p>
            <a:pPr marL="880110" lvl="1" indent="-514350">
              <a:buFont typeface="+mj-lt"/>
              <a:buAutoNum type="alphaLcParenR"/>
            </a:pPr>
            <a:r>
              <a:rPr lang="en-US" dirty="0" smtClean="0"/>
              <a:t>Attempt </a:t>
            </a:r>
            <a:r>
              <a:rPr lang="en-US" dirty="0"/>
              <a:t>to commit genocide; </a:t>
            </a:r>
          </a:p>
          <a:p>
            <a:pPr marL="880110" lvl="1" indent="-514350">
              <a:buFont typeface="+mj-lt"/>
              <a:buAutoNum type="alphaLcParenR"/>
            </a:pPr>
            <a:r>
              <a:rPr lang="en-US" dirty="0" smtClean="0"/>
              <a:t>Complicity </a:t>
            </a:r>
            <a:r>
              <a:rPr lang="en-US" dirty="0"/>
              <a:t>in genocide. </a:t>
            </a:r>
          </a:p>
        </p:txBody>
      </p:sp>
      <p:sp>
        <p:nvSpPr>
          <p:cNvPr id="4" name="Slide Number Placeholder 3"/>
          <p:cNvSpPr>
            <a:spLocks noGrp="1"/>
          </p:cNvSpPr>
          <p:nvPr>
            <p:ph type="sldNum" sz="quarter" idx="12"/>
          </p:nvPr>
        </p:nvSpPr>
        <p:spPr/>
        <p:txBody>
          <a:bodyPr/>
          <a:lstStyle/>
          <a:p>
            <a:fld id="{B373FC94-9B7A-47AC-B108-CB31F5C43551}" type="slidenum">
              <a:rPr lang="en-US" smtClean="0"/>
              <a:t>4</a:t>
            </a:fld>
            <a:endParaRPr lang="en-US"/>
          </a:p>
        </p:txBody>
      </p:sp>
    </p:spTree>
    <p:extLst>
      <p:ext uri="{BB962C8B-B14F-4D97-AF65-F5344CB8AC3E}">
        <p14:creationId xmlns:p14="http://schemas.microsoft.com/office/powerpoint/2010/main" val="2243843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1191336" cy="1143000"/>
          </a:xfrm>
        </p:spPr>
        <p:txBody>
          <a:bodyPr>
            <a:normAutofit fontScale="90000"/>
          </a:bodyPr>
          <a:lstStyle/>
          <a:p>
            <a:r>
              <a:rPr lang="en-US" dirty="0"/>
              <a:t>Convention on the Prevention and Punishment of the Crime of Genocide: </a:t>
            </a:r>
            <a:r>
              <a:rPr lang="en-US" dirty="0" smtClean="0"/>
              <a:t>Response to Violation</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Article </a:t>
            </a:r>
            <a:r>
              <a:rPr lang="en-US" b="1" dirty="0" smtClean="0"/>
              <a:t>IV: “</a:t>
            </a:r>
            <a:r>
              <a:rPr lang="en-US" dirty="0" smtClean="0"/>
              <a:t>Persons </a:t>
            </a:r>
            <a:r>
              <a:rPr lang="en-US" dirty="0"/>
              <a:t>committing genocide or any of the other acts enumerated in article III shall be punished, whether they are constitutionally responsible rulers, public officials or private individuals</a:t>
            </a:r>
            <a:r>
              <a:rPr lang="en-US" dirty="0" smtClean="0"/>
              <a:t>.”</a:t>
            </a:r>
          </a:p>
          <a:p>
            <a:r>
              <a:rPr lang="en-US" b="1" dirty="0"/>
              <a:t>Article </a:t>
            </a:r>
            <a:r>
              <a:rPr lang="en-US" b="1" dirty="0" smtClean="0"/>
              <a:t>VI: “</a:t>
            </a:r>
            <a:r>
              <a:rPr lang="en-US" dirty="0" smtClean="0"/>
              <a:t>Persons </a:t>
            </a:r>
            <a:r>
              <a:rPr lang="en-US" dirty="0"/>
              <a:t>charged with genocide or any of the other acts enumerated in article III shall be tried by a competent tribunal of the State in the territory of which the act was committed, or by such international penal tribunal as may have jurisdiction with respect to those Contracting Parties which shall have accepted its jurisdiction</a:t>
            </a:r>
            <a:r>
              <a:rPr lang="en-US" dirty="0" smtClean="0"/>
              <a:t>.”</a:t>
            </a:r>
            <a:endParaRPr lang="en-US" dirty="0"/>
          </a:p>
          <a:p>
            <a:r>
              <a:rPr lang="en-US" b="1" dirty="0" smtClean="0"/>
              <a:t>Article VIII: “</a:t>
            </a:r>
            <a:r>
              <a:rPr lang="en-US" dirty="0" smtClean="0"/>
              <a:t>Any </a:t>
            </a:r>
            <a:r>
              <a:rPr lang="en-US" dirty="0"/>
              <a:t>Contracting Party may call upon the competent organs of the United Nations to take such action under the Charter of the United Nations as they consider appropriate for the prevention and suppression of acts of genocide or any of the other acts enumerated in article III</a:t>
            </a:r>
            <a:r>
              <a:rPr lang="en-US" dirty="0" smtClean="0"/>
              <a:t>.”</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5</a:t>
            </a:fld>
            <a:endParaRPr lang="en-US"/>
          </a:p>
        </p:txBody>
      </p:sp>
    </p:spTree>
    <p:extLst>
      <p:ext uri="{BB962C8B-B14F-4D97-AF65-F5344CB8AC3E}">
        <p14:creationId xmlns:p14="http://schemas.microsoft.com/office/powerpoint/2010/main" val="4152011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Trigger Warning</a:t>
            </a:r>
            <a:endParaRPr lang="en-US" dirty="0"/>
          </a:p>
        </p:txBody>
      </p:sp>
      <p:sp>
        <p:nvSpPr>
          <p:cNvPr id="3" name="Content Placeholder 2"/>
          <p:cNvSpPr>
            <a:spLocks noGrp="1"/>
          </p:cNvSpPr>
          <p:nvPr>
            <p:ph idx="1"/>
          </p:nvPr>
        </p:nvSpPr>
        <p:spPr/>
        <p:txBody>
          <a:bodyPr/>
          <a:lstStyle/>
          <a:p>
            <a:r>
              <a:rPr lang="en-US" dirty="0" smtClean="0"/>
              <a:t>This shows some horrific evidence of what has gone on in Myanmar in the recent past and today.</a:t>
            </a:r>
          </a:p>
          <a:p>
            <a:r>
              <a:rPr lang="en-US" dirty="0" smtClean="0"/>
              <a:t>In my opinion, this is as important to watch and learn about as it is difficult to watch and learn about.</a:t>
            </a:r>
          </a:p>
          <a:p>
            <a:r>
              <a:rPr lang="en-US" dirty="0" smtClean="0"/>
              <a:t>If you simply cannot because of your own personal experience, you are welcome to leave. However, I strongly encourage you to stay and watch.</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6</a:t>
            </a:fld>
            <a:endParaRPr lang="en-US"/>
          </a:p>
        </p:txBody>
      </p:sp>
    </p:spTree>
    <p:extLst>
      <p:ext uri="{BB962C8B-B14F-4D97-AF65-F5344CB8AC3E}">
        <p14:creationId xmlns:p14="http://schemas.microsoft.com/office/powerpoint/2010/main" val="2147126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Things to look for and take notes on during the video</a:t>
            </a:r>
            <a:endParaRPr lang="en-US" dirty="0"/>
          </a:p>
        </p:txBody>
      </p:sp>
      <p:sp>
        <p:nvSpPr>
          <p:cNvPr id="3" name="Content Placeholder 2"/>
          <p:cNvSpPr>
            <a:spLocks noGrp="1"/>
          </p:cNvSpPr>
          <p:nvPr>
            <p:ph idx="1"/>
          </p:nvPr>
        </p:nvSpPr>
        <p:spPr>
          <a:xfrm>
            <a:off x="609600" y="1935480"/>
            <a:ext cx="10972800" cy="4785996"/>
          </a:xfrm>
        </p:spPr>
        <p:txBody>
          <a:bodyPr>
            <a:normAutofit fontScale="85000" lnSpcReduction="10000"/>
          </a:bodyPr>
          <a:lstStyle/>
          <a:p>
            <a:r>
              <a:rPr lang="en-US" dirty="0" smtClean="0"/>
              <a:t>Realism:</a:t>
            </a:r>
          </a:p>
          <a:p>
            <a:pPr lvl="1"/>
            <a:r>
              <a:rPr lang="en-US" dirty="0" smtClean="0"/>
              <a:t>Role of military force</a:t>
            </a:r>
          </a:p>
          <a:p>
            <a:pPr lvl="1"/>
            <a:r>
              <a:rPr lang="en-US" dirty="0" smtClean="0"/>
              <a:t>Unitary actor – who the leader of the country is makes little difference in country’s policy</a:t>
            </a:r>
          </a:p>
          <a:p>
            <a:pPr lvl="1"/>
            <a:r>
              <a:rPr lang="en-US" dirty="0" smtClean="0"/>
              <a:t>Principles of dominant religion do not seem to influence what “state” sees as in its interests </a:t>
            </a:r>
          </a:p>
          <a:p>
            <a:r>
              <a:rPr lang="en-US" dirty="0" smtClean="0"/>
              <a:t>Disenfranchised theory:</a:t>
            </a:r>
          </a:p>
          <a:p>
            <a:pPr lvl="1"/>
            <a:r>
              <a:rPr lang="en-US" dirty="0" smtClean="0"/>
              <a:t>Role of race and religion in state behavior</a:t>
            </a:r>
          </a:p>
          <a:p>
            <a:pPr lvl="1"/>
            <a:r>
              <a:rPr lang="en-US" dirty="0" smtClean="0"/>
              <a:t>Role of gender in state behavior </a:t>
            </a:r>
          </a:p>
          <a:p>
            <a:pPr lvl="1"/>
            <a:r>
              <a:rPr lang="en-US" dirty="0" smtClean="0"/>
              <a:t>Role of individuals in identifying and documenting the problem</a:t>
            </a:r>
          </a:p>
          <a:p>
            <a:pPr lvl="1"/>
            <a:r>
              <a:rPr lang="en-US" dirty="0" smtClean="0"/>
              <a:t>Power of </a:t>
            </a:r>
            <a:r>
              <a:rPr lang="en-US" dirty="0" err="1" smtClean="0"/>
              <a:t>Rohingya</a:t>
            </a:r>
            <a:r>
              <a:rPr lang="en-US" dirty="0" smtClean="0"/>
              <a:t> to push back comes from their collective power, not power of force or power of institutions</a:t>
            </a:r>
          </a:p>
          <a:p>
            <a:r>
              <a:rPr lang="en-US" dirty="0" smtClean="0"/>
              <a:t>Institutionalism</a:t>
            </a:r>
          </a:p>
          <a:p>
            <a:pPr lvl="1"/>
            <a:r>
              <a:rPr lang="en-US" dirty="0" smtClean="0"/>
              <a:t>Role of NGOs</a:t>
            </a:r>
          </a:p>
          <a:p>
            <a:pPr lvl="1"/>
            <a:r>
              <a:rPr lang="en-US" dirty="0" smtClean="0"/>
              <a:t>Role of treaties and international institutions (UNHCR)</a:t>
            </a:r>
          </a:p>
          <a:p>
            <a:pPr lvl="1"/>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7</a:t>
            </a:fld>
            <a:endParaRPr lang="en-US"/>
          </a:p>
        </p:txBody>
      </p:sp>
    </p:spTree>
    <p:extLst>
      <p:ext uri="{BB962C8B-B14F-4D97-AF65-F5344CB8AC3E}">
        <p14:creationId xmlns:p14="http://schemas.microsoft.com/office/powerpoint/2010/main" val="384866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Iclicker</a:t>
            </a:r>
            <a:r>
              <a:rPr lang="en-US" dirty="0" smtClean="0"/>
              <a:t/>
            </a:r>
            <a:br>
              <a:rPr lang="en-US" dirty="0" smtClean="0"/>
            </a:br>
            <a:r>
              <a:rPr lang="en-US" dirty="0" smtClean="0"/>
              <a:t>Will the Convention and UNHCR help?</a:t>
            </a:r>
            <a:endParaRPr lang="en-US" dirty="0"/>
          </a:p>
        </p:txBody>
      </p:sp>
      <p:sp>
        <p:nvSpPr>
          <p:cNvPr id="3" name="Content Placeholder 2"/>
          <p:cNvSpPr>
            <a:spLocks noGrp="1"/>
          </p:cNvSpPr>
          <p:nvPr>
            <p:ph idx="1"/>
          </p:nvPr>
        </p:nvSpPr>
        <p:spPr/>
        <p:txBody>
          <a:bodyPr/>
          <a:lstStyle/>
          <a:p>
            <a:pPr marL="514350" indent="-514350">
              <a:buFont typeface="+mj-lt"/>
              <a:buAutoNum type="alphaUcPeriod"/>
            </a:pPr>
            <a:r>
              <a:rPr lang="en-US" dirty="0" smtClean="0"/>
              <a:t>Yes</a:t>
            </a:r>
          </a:p>
          <a:p>
            <a:pPr marL="514350" indent="-514350">
              <a:buFont typeface="+mj-lt"/>
              <a:buAutoNum type="alphaUcPeriod"/>
            </a:pPr>
            <a:r>
              <a:rPr lang="en-US" dirty="0" smtClean="0"/>
              <a:t>No</a:t>
            </a:r>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8</a:t>
            </a:fld>
            <a:endParaRPr lang="en-US"/>
          </a:p>
        </p:txBody>
      </p:sp>
    </p:spTree>
    <p:extLst>
      <p:ext uri="{BB962C8B-B14F-4D97-AF65-F5344CB8AC3E}">
        <p14:creationId xmlns:p14="http://schemas.microsoft.com/office/powerpoint/2010/main" val="4062499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Myanmar's Killing Fields</a:t>
            </a:r>
          </a:p>
        </p:txBody>
      </p:sp>
      <p:sp>
        <p:nvSpPr>
          <p:cNvPr id="3" name="Content Placeholder 2"/>
          <p:cNvSpPr>
            <a:spLocks noGrp="1"/>
          </p:cNvSpPr>
          <p:nvPr>
            <p:ph idx="1"/>
          </p:nvPr>
        </p:nvSpPr>
        <p:spPr/>
        <p:txBody>
          <a:bodyPr>
            <a:normAutofit/>
          </a:bodyPr>
          <a:lstStyle/>
          <a:p>
            <a:r>
              <a:rPr lang="en-US" b="1" i="1" u="sng" dirty="0" smtClean="0"/>
              <a:t>This is NEWS, </a:t>
            </a:r>
            <a:r>
              <a:rPr lang="en-US" b="1" i="1" u="sng" smtClean="0"/>
              <a:t>not History</a:t>
            </a:r>
          </a:p>
          <a:p>
            <a:r>
              <a:rPr lang="en-US" dirty="0" smtClean="0"/>
              <a:t>PBS </a:t>
            </a:r>
            <a:r>
              <a:rPr lang="en-US" dirty="0"/>
              <a:t>Frontline </a:t>
            </a:r>
            <a:r>
              <a:rPr lang="en-US" dirty="0" smtClean="0"/>
              <a:t>04/26/18</a:t>
            </a:r>
            <a:endParaRPr lang="en-US" dirty="0"/>
          </a:p>
          <a:p>
            <a:r>
              <a:rPr lang="en-US" dirty="0"/>
              <a:t>Nobel Laureate Aung San Suu Kyi was seen as Myanmar’s hope. Now, she’s accused of standing by as the country’s military waged a brutal campaign against </a:t>
            </a:r>
            <a:r>
              <a:rPr lang="en-US" dirty="0" err="1"/>
              <a:t>Rohingya</a:t>
            </a:r>
            <a:r>
              <a:rPr lang="en-US" dirty="0"/>
              <a:t> Muslims. FRONTLINE tracks down secret footage and talks to the victims of a campaign the United Nations has described as having the “hallmarks of genocide.” </a:t>
            </a:r>
          </a:p>
          <a:p>
            <a:r>
              <a:rPr lang="en-US" dirty="0" smtClean="0">
                <a:hlinkClick r:id="rId2"/>
              </a:rPr>
              <a:t>https</a:t>
            </a:r>
            <a:r>
              <a:rPr lang="en-US" dirty="0">
                <a:hlinkClick r:id="rId2"/>
              </a:rPr>
              <a:t>://www.pbs.org/video/myanmars-killing-fields-wwdvdm</a:t>
            </a:r>
            <a:r>
              <a:rPr lang="en-US" dirty="0" smtClean="0">
                <a:hlinkClick r:id="rId2"/>
              </a:rPr>
              <a:t>/</a:t>
            </a:r>
            <a:r>
              <a:rPr lang="en-US" dirty="0" smtClean="0"/>
              <a:t>  </a:t>
            </a:r>
            <a:br>
              <a:rPr lang="en-US" dirty="0" smtClean="0"/>
            </a:br>
            <a:r>
              <a:rPr lang="en-US" dirty="0" smtClean="0"/>
              <a:t>(Start at 1:30 – 50 minutes long)</a:t>
            </a:r>
          </a:p>
          <a:p>
            <a:endParaRPr lang="en-US" dirty="0"/>
          </a:p>
        </p:txBody>
      </p:sp>
      <p:sp>
        <p:nvSpPr>
          <p:cNvPr id="4" name="Slide Number Placeholder 3"/>
          <p:cNvSpPr>
            <a:spLocks noGrp="1"/>
          </p:cNvSpPr>
          <p:nvPr>
            <p:ph type="sldNum" sz="quarter" idx="12"/>
          </p:nvPr>
        </p:nvSpPr>
        <p:spPr/>
        <p:txBody>
          <a:bodyPr/>
          <a:lstStyle/>
          <a:p>
            <a:fld id="{B373FC94-9B7A-47AC-B108-CB31F5C43551}" type="slidenum">
              <a:rPr lang="en-US" smtClean="0"/>
              <a:t>9</a:t>
            </a:fld>
            <a:endParaRPr lang="en-US"/>
          </a:p>
        </p:txBody>
      </p:sp>
    </p:spTree>
    <p:extLst>
      <p:ext uri="{BB962C8B-B14F-4D97-AF65-F5344CB8AC3E}">
        <p14:creationId xmlns:p14="http://schemas.microsoft.com/office/powerpoint/2010/main" val="16112200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Default Theme" id="{C6558453-5E68-499E-9DCA-1D01B91741E4}" vid="{6562492D-E544-4F71-9A02-2B537BA8DD67}"/>
    </a:ext>
  </a:extLst>
</a:theme>
</file>

<file path=docProps/app.xml><?xml version="1.0" encoding="utf-8"?>
<Properties xmlns="http://schemas.openxmlformats.org/officeDocument/2006/extended-properties" xmlns:vt="http://schemas.openxmlformats.org/officeDocument/2006/docPropsVTypes">
  <Template>Default Theme</Template>
  <TotalTime>116</TotalTime>
  <Words>685</Words>
  <Application>Microsoft Office PowerPoint</Application>
  <PresentationFormat>Widescreen</PresentationFormat>
  <Paragraphs>65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Constantia</vt:lpstr>
      <vt:lpstr>Wingdings 2</vt:lpstr>
      <vt:lpstr>Default Theme</vt:lpstr>
      <vt:lpstr>Protecting Human Rights: Institutions, NGOs, and the  Myanmar Genocide</vt:lpstr>
      <vt:lpstr>Convention on Genocide defines genocide as:</vt:lpstr>
      <vt:lpstr>PowerPoint Presentation</vt:lpstr>
      <vt:lpstr>Convention on the Prevention and Punishment of the Crime of Genocide: Obligations</vt:lpstr>
      <vt:lpstr>Convention on the Prevention and Punishment of the Crime of Genocide: Response to Violation</vt:lpstr>
      <vt:lpstr>Trigger Warning</vt:lpstr>
      <vt:lpstr>Things to look for and take notes on during the video</vt:lpstr>
      <vt:lpstr>Iclicker Will the Convention and UNHCR help?</vt:lpstr>
      <vt:lpstr>Myanmar's Killing Fields</vt:lpstr>
    </vt:vector>
  </TitlesOfParts>
  <Company>University of Oregon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Mitchell</dc:creator>
  <cp:lastModifiedBy>Ronald Mitchell</cp:lastModifiedBy>
  <cp:revision>15</cp:revision>
  <dcterms:created xsi:type="dcterms:W3CDTF">2019-05-22T17:44:29Z</dcterms:created>
  <dcterms:modified xsi:type="dcterms:W3CDTF">2019-05-23T15:04:52Z</dcterms:modified>
</cp:coreProperties>
</file>