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av" ContentType="audio/wav"/>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44"/>
  </p:notesMasterIdLst>
  <p:sldIdLst>
    <p:sldId id="476" r:id="rId2"/>
    <p:sldId id="461" r:id="rId3"/>
    <p:sldId id="462" r:id="rId4"/>
    <p:sldId id="376" r:id="rId5"/>
    <p:sldId id="480" r:id="rId6"/>
    <p:sldId id="470" r:id="rId7"/>
    <p:sldId id="471" r:id="rId8"/>
    <p:sldId id="378" r:id="rId9"/>
    <p:sldId id="387" r:id="rId10"/>
    <p:sldId id="463" r:id="rId11"/>
    <p:sldId id="472" r:id="rId12"/>
    <p:sldId id="474" r:id="rId13"/>
    <p:sldId id="403" r:id="rId14"/>
    <p:sldId id="377" r:id="rId15"/>
    <p:sldId id="473" r:id="rId16"/>
    <p:sldId id="382" r:id="rId17"/>
    <p:sldId id="394" r:id="rId18"/>
    <p:sldId id="389" r:id="rId19"/>
    <p:sldId id="390" r:id="rId20"/>
    <p:sldId id="465" r:id="rId21"/>
    <p:sldId id="399" r:id="rId22"/>
    <p:sldId id="400" r:id="rId23"/>
    <p:sldId id="404" r:id="rId24"/>
    <p:sldId id="405" r:id="rId25"/>
    <p:sldId id="406" r:id="rId26"/>
    <p:sldId id="407" r:id="rId27"/>
    <p:sldId id="475" r:id="rId28"/>
    <p:sldId id="443" r:id="rId29"/>
    <p:sldId id="467" r:id="rId30"/>
    <p:sldId id="450" r:id="rId31"/>
    <p:sldId id="468" r:id="rId32"/>
    <p:sldId id="454" r:id="rId33"/>
    <p:sldId id="477" r:id="rId34"/>
    <p:sldId id="455" r:id="rId35"/>
    <p:sldId id="478" r:id="rId36"/>
    <p:sldId id="456" r:id="rId37"/>
    <p:sldId id="457" r:id="rId38"/>
    <p:sldId id="459" r:id="rId39"/>
    <p:sldId id="479" r:id="rId40"/>
    <p:sldId id="458" r:id="rId41"/>
    <p:sldId id="448" r:id="rId42"/>
    <p:sldId id="460" r:id="rId4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4" autoAdjust="0"/>
    <p:restoredTop sz="86441" autoAdjust="0"/>
  </p:normalViewPr>
  <p:slideViewPr>
    <p:cSldViewPr>
      <p:cViewPr varScale="1">
        <p:scale>
          <a:sx n="60" d="100"/>
          <a:sy n="60" d="100"/>
        </p:scale>
        <p:origin x="90" y="2526"/>
      </p:cViewPr>
      <p:guideLst>
        <p:guide orient="horz" pos="2160"/>
        <p:guide pos="2880"/>
      </p:guideLst>
    </p:cSldViewPr>
  </p:slideViewPr>
  <p:outlineViewPr>
    <p:cViewPr>
      <p:scale>
        <a:sx n="33" d="100"/>
        <a:sy n="33" d="100"/>
      </p:scale>
      <p:origin x="0" y="7488"/>
    </p:cViewPr>
  </p:outlineViewPr>
  <p:notesTextViewPr>
    <p:cViewPr>
      <p:scale>
        <a:sx n="100" d="100"/>
        <a:sy n="100" d="100"/>
      </p:scale>
      <p:origin x="0" y="0"/>
    </p:cViewPr>
  </p:notesTextViewPr>
  <p:sorterViewPr>
    <p:cViewPr>
      <p:scale>
        <a:sx n="100" d="100"/>
        <a:sy n="100" d="100"/>
      </p:scale>
      <p:origin x="0" y="-443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33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983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33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33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33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B341C86E-C64D-4073-BC55-A5379C899562}" type="slidenum">
              <a:rPr lang="en-US"/>
              <a:pPr>
                <a:defRPr/>
              </a:pPr>
              <a:t>‹#›</a:t>
            </a:fld>
            <a:endParaRPr lang="en-US"/>
          </a:p>
        </p:txBody>
      </p:sp>
    </p:spTree>
    <p:extLst>
      <p:ext uri="{BB962C8B-B14F-4D97-AF65-F5344CB8AC3E}">
        <p14:creationId xmlns:p14="http://schemas.microsoft.com/office/powerpoint/2010/main" val="37005162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0F9F4E0F-C52E-4980-81EE-38FE127A4491}" type="slidenum">
              <a:rPr lang="en-US" smtClean="0"/>
              <a:pPr/>
              <a:t>8</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D2DFAD77-21AD-460F-A493-E88E3ED52342}" type="slidenum">
              <a:rPr lang="en-US" smtClean="0"/>
              <a:pPr/>
              <a:t>9</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r>
              <a:rPr lang="en-US" smtClean="0"/>
              <a:t>On the slopes and the surrounding areas of Mt. Olympus in the Olympic Peninsula of the Pacific Northwest, one of the last remnants of temperate forests in the United States is quickly disappearing. Between 1971 and 2002, nearly half a million hectares (1.1 million acres), or almost 29 per cent of the forest covering the Peninsula, was clear-cut. That is an area equal in size to the Olympic National Park and its fi ve adjacent wilderness areas.  The 1974 image shows the characteristic patchwork of purple and pink areas where clear-cutting has taken place. Light green patches signify regrowth in the forest areas. On a percentage basis, forests owned by Native tribes on the Peninsula were the most severely impacted during this period of time: 48 per cent of the forests on Native lands were clear-felled. In the 2000 image, clear-cutting is obviously still continuing, as is development to the north, west, and south of the national park. There is evidence of good regrowth of  trees in forest reserve areas in preparation for the next clear-felling cycle.</a:t>
            </a:r>
          </a:p>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FBE2A7B7-770C-4612-8D92-2C5FCACE1C5A}" type="slidenum">
              <a:rPr lang="en-US" smtClean="0"/>
              <a:pPr/>
              <a:t>13</a:t>
            </a:fld>
            <a:endParaRPr lang="en-US"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440E9C8C-896A-49CC-BD40-DDA9B87AD412}" type="slidenum">
              <a:rPr lang="en-US" smtClean="0"/>
              <a:pPr/>
              <a:t>16</a:t>
            </a:fld>
            <a:endParaRPr 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r>
              <a:rPr lang="en-US" smtClean="0"/>
              <a:t>The border between Guatemala and Mexico runs through Mexico’s Chiapas Forest and Guatemala’s El Peten. In this pair of images, the border even without the black lines that have been overlaid on the images to show the outlines of the two countries. The region crossed by this border was once biologically very diverse. On the Guatemalan side, it still is, as most of the El Peten remains as closed canopy forest because of lower population densities and the protected status of the Sierra de Lacondon and Laguna del Tigre National Parks. Across the border in Chiapas, however, a larger and increasing population has an obvious effect on the landscape. Between 1974 and 2000, much of the forest on the Mexican side of the border has been converted to cropland or pasture.</a:t>
            </a:r>
          </a:p>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EF129373-6A46-4D44-AA0F-40860D5CC096}" type="slidenum">
              <a:rPr lang="en-US" smtClean="0"/>
              <a:pPr/>
              <a:t>17</a:t>
            </a:fld>
            <a:endParaRPr lang="en-US"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r>
              <a:rPr lang="en-US" smtClean="0"/>
              <a:t>The Three Gorges Dam on the Chang Jiang (Yangtze) River in China is one of the largest single construction projects ever attempted on the planet. The dam was constructed to supply approximately one-ninth of China’s electricity—as much power as could be generated by at least fifteen nuclear power plants. It is a relatively environmentally clean option compared to coal burning or nuclear power plants. It is also hoped that the dam will help control flooding on a river where seasonal floods during the past century has caused death of over one million people.  However, the Three Gorges Dam project has also had negative environmental and social impacts as a result of the massive construction efforts and the submergence of land along the river above the dam. The former village of Zigui (top center of image) has already been submerged. The 1987 image shows the nature of the river and surrounding landscape before work on the dam was begun. In the May 2004 image, the enormous Three Gorges Dam is clearly visible, as is the reservoir of impounded river water that has been created behind it.</a:t>
            </a:r>
          </a:p>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14314EDF-E4F6-4D35-B7CF-8F97B68C9A91}" type="slidenum">
              <a:rPr lang="en-US" smtClean="0"/>
              <a:pPr/>
              <a:t>18</a:t>
            </a:fld>
            <a:endParaRPr 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EC2A5D85-F9D5-46C5-9D46-3F77AD8AD0C9}" type="slidenum">
              <a:rPr lang="en-US" smtClean="0"/>
              <a:pPr/>
              <a:t>19</a:t>
            </a:fld>
            <a:endParaRPr lang="en-US"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E311D079-51D8-4DDE-A7F1-8F799D37EA48}" type="slidenum">
              <a:rPr lang="en-US" smtClean="0"/>
              <a:pPr/>
              <a:t>24</a:t>
            </a:fld>
            <a:endParaRPr lang="en-US"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5007497F-9CA9-4741-876C-8E944293CA99}" type="slidenum">
              <a:rPr lang="en-US" smtClean="0"/>
              <a:pPr/>
              <a:t>25</a:t>
            </a:fld>
            <a:endParaRPr lang="en-US"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206EA718-29C9-40E8-B14C-C5259450F495}" type="slidenum">
              <a:rPr lang="en-US" smtClean="0"/>
              <a:pPr/>
              <a:t>26</a:t>
            </a:fld>
            <a:endParaRPr lang="en-US"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endParaRPr lang="en-US"/>
          </a:p>
        </p:txBody>
      </p:sp>
      <p:sp>
        <p:nvSpPr>
          <p:cNvPr id="19" name="Footer Placeholder 18"/>
          <p:cNvSpPr>
            <a:spLocks noGrp="1"/>
          </p:cNvSpPr>
          <p:nvPr>
            <p:ph type="ftr" sz="quarter" idx="11"/>
          </p:nvPr>
        </p:nvSpPr>
        <p:spPr/>
        <p:txBody>
          <a:bodyPr/>
          <a:lstStyle/>
          <a:p>
            <a:pPr>
              <a:defRPr/>
            </a:pPr>
            <a:endParaRPr lang="en-US"/>
          </a:p>
        </p:txBody>
      </p:sp>
      <p:sp>
        <p:nvSpPr>
          <p:cNvPr id="27" name="Slide Number Placeholder 26"/>
          <p:cNvSpPr>
            <a:spLocks noGrp="1"/>
          </p:cNvSpPr>
          <p:nvPr>
            <p:ph type="sldNum" sz="quarter" idx="12"/>
          </p:nvPr>
        </p:nvSpPr>
        <p:spPr/>
        <p:txBody>
          <a:bodyPr/>
          <a:lstStyle/>
          <a:p>
            <a:pPr>
              <a:defRPr/>
            </a:pPr>
            <a:fld id="{5683AB6C-7991-481D-8C24-953875562F03}"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DE5A217-AC1A-49A3-8244-3012C2718710}"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4D1AEDB-2D97-4BDA-B561-1E2B435E983E}"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75C91D4-EE5E-45AA-827E-5509AD34B376}"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852CF015-03FA-4ABF-93C0-ADE7B092CB59}"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FEE755C-2459-455B-B8ED-C621B87A7228}"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26B80FC6-BC69-4DAC-9900-0C97AFCD392C}"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803A481-ADAB-4146-A875-3370A8B677A6}"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8077200" y="6356350"/>
            <a:ext cx="609600" cy="365125"/>
          </a:xfrm>
        </p:spPr>
        <p:txBody>
          <a:bodyPr/>
          <a:lstStyle/>
          <a:p>
            <a:pPr>
              <a:defRPr/>
            </a:pPr>
            <a:fld id="{4D352611-16C5-488C-96D2-664E59104B8D}" type="slidenum">
              <a:rPr lang="en-US" smtClean="0"/>
              <a:pPr>
                <a:defRPr/>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E835978-AC93-4B25-AB37-F9FCEEFC7509}"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A78DF13-1D7D-4DCD-819A-2C2168060706}"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173BB4F-A09A-4953-AF11-E63F3B6EE9B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49D8B36B-BF04-4E8E-B186-E82DB6D56F01}" type="slidenum">
              <a:rPr lang="en-US" smtClean="0"/>
              <a:pPr>
                <a:defRPr/>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weforum.org/agenda/2016/01/5-videos-that-reveal-the-human-impact-on-earth/"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oleObject" Target="../embeddings/oleObject1.bin"/><Relationship Id="rId7"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nytimes.com/2018/03/22/climate/great-pacific-garbage-patch.html" TargetMode="Externa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5.jpe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oleObject" Target="../embeddings/oleObject4.bin"/><Relationship Id="rId7" Type="http://schemas.openxmlformats.org/officeDocument/2006/relationships/image" Target="../media/image30.jpeg"/><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5.xml"/><Relationship Id="rId4" Type="http://schemas.openxmlformats.org/officeDocument/2006/relationships/image" Target="../media/image3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International institutions/regimes defined</a:t>
            </a:r>
            <a:endParaRPr lang="en-US" dirty="0"/>
          </a:p>
        </p:txBody>
      </p:sp>
      <p:sp>
        <p:nvSpPr>
          <p:cNvPr id="3" name="Content Placeholder 2"/>
          <p:cNvSpPr>
            <a:spLocks noGrp="1"/>
          </p:cNvSpPr>
          <p:nvPr>
            <p:ph idx="1"/>
          </p:nvPr>
        </p:nvSpPr>
        <p:spPr>
          <a:xfrm>
            <a:off x="457200" y="1935480"/>
            <a:ext cx="8686800" cy="4922520"/>
          </a:xfrm>
        </p:spPr>
        <p:txBody>
          <a:bodyPr>
            <a:normAutofit/>
          </a:bodyPr>
          <a:lstStyle/>
          <a:p>
            <a:r>
              <a:rPr lang="en-US" dirty="0" smtClean="0"/>
              <a:t>International treaties + corresponding international orgs</a:t>
            </a:r>
            <a:endParaRPr lang="en-US" dirty="0"/>
          </a:p>
          <a:p>
            <a:pPr marL="0" indent="0">
              <a:buNone/>
            </a:pPr>
            <a:r>
              <a:rPr lang="en-US" dirty="0" smtClean="0"/>
              <a:t>	PLUS</a:t>
            </a:r>
            <a:endParaRPr lang="en-US" dirty="0"/>
          </a:p>
          <a:p>
            <a:r>
              <a:rPr lang="en-US" dirty="0" smtClean="0"/>
              <a:t>Expectation that states *should* follow rules, even if don’t</a:t>
            </a:r>
          </a:p>
          <a:p>
            <a:pPr marL="0" indent="0">
              <a:buNone/>
            </a:pPr>
            <a:r>
              <a:rPr lang="en-US" dirty="0"/>
              <a:t>	</a:t>
            </a:r>
            <a:r>
              <a:rPr lang="en-US" dirty="0" smtClean="0"/>
              <a:t>PLUS</a:t>
            </a:r>
          </a:p>
          <a:p>
            <a:r>
              <a:rPr lang="en-US" dirty="0" smtClean="0"/>
              <a:t>NGOs / MNCs behaviors shaped by treaties</a:t>
            </a:r>
          </a:p>
          <a:p>
            <a:pPr marL="0" indent="0">
              <a:buNone/>
            </a:pPr>
            <a:r>
              <a:rPr lang="en-US" dirty="0"/>
              <a:t>	</a:t>
            </a:r>
            <a:r>
              <a:rPr lang="en-US" dirty="0" smtClean="0"/>
              <a:t>PLUS</a:t>
            </a:r>
          </a:p>
          <a:p>
            <a:r>
              <a:rPr lang="en-US" dirty="0" smtClean="0"/>
              <a:t>Norms </a:t>
            </a:r>
            <a:r>
              <a:rPr lang="en-US" dirty="0"/>
              <a:t>that </a:t>
            </a:r>
            <a:r>
              <a:rPr lang="en-US" dirty="0" smtClean="0"/>
              <a:t>states use to guide their behavior</a:t>
            </a:r>
          </a:p>
          <a:p>
            <a:endParaRPr lang="en-US" dirty="0"/>
          </a:p>
          <a:p>
            <a:r>
              <a:rPr lang="en-US" dirty="0" smtClean="0"/>
              <a:t>OVERALL, institutions/regimes as all elements that create GOVERNANCE of an issue area</a:t>
            </a:r>
            <a:endParaRPr lang="en-US" dirty="0"/>
          </a:p>
        </p:txBody>
      </p:sp>
    </p:spTree>
    <p:extLst>
      <p:ext uri="{BB962C8B-B14F-4D97-AF65-F5344CB8AC3E}">
        <p14:creationId xmlns:p14="http://schemas.microsoft.com/office/powerpoint/2010/main" val="39250339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Survey</a:t>
            </a:r>
            <a:endParaRPr lang="en-US" dirty="0"/>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42157860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82000" cy="1143000"/>
          </a:xfrm>
        </p:spPr>
        <p:txBody>
          <a:bodyPr>
            <a:noAutofit/>
          </a:bodyPr>
          <a:lstStyle/>
          <a:p>
            <a:r>
              <a:rPr lang="en-US" sz="4000" dirty="0" err="1" smtClean="0"/>
              <a:t>Iclicker</a:t>
            </a:r>
            <a:r>
              <a:rPr lang="en-US" sz="4000" dirty="0" smtClean="0"/>
              <a:t/>
            </a:r>
            <a:br>
              <a:rPr lang="en-US" sz="4000" dirty="0" smtClean="0"/>
            </a:br>
            <a:r>
              <a:rPr lang="en-US" sz="4000" dirty="0" smtClean="0"/>
              <a:t>Human impacts</a:t>
            </a:r>
            <a:r>
              <a:rPr lang="en-US" sz="4000" dirty="0"/>
              <a:t> </a:t>
            </a:r>
            <a:r>
              <a:rPr lang="en-US" sz="4000" dirty="0" smtClean="0"/>
              <a:t>on global environment:</a:t>
            </a:r>
            <a:endParaRPr lang="en-US" sz="4000" dirty="0"/>
          </a:p>
        </p:txBody>
      </p:sp>
      <p:sp>
        <p:nvSpPr>
          <p:cNvPr id="3" name="Content Placeholder 2"/>
          <p:cNvSpPr>
            <a:spLocks noGrp="1"/>
          </p:cNvSpPr>
          <p:nvPr>
            <p:ph idx="1"/>
          </p:nvPr>
        </p:nvSpPr>
        <p:spPr/>
        <p:txBody>
          <a:bodyPr>
            <a:normAutofit/>
          </a:bodyPr>
          <a:lstStyle/>
          <a:p>
            <a:pPr marL="514350" indent="-514350">
              <a:buFont typeface="+mj-lt"/>
              <a:buAutoNum type="alphaUcPeriod"/>
            </a:pPr>
            <a:r>
              <a:rPr lang="en-US" sz="4000" dirty="0"/>
              <a:t>Relatively small so far</a:t>
            </a:r>
          </a:p>
          <a:p>
            <a:pPr marL="514350" indent="-514350">
              <a:buFont typeface="+mj-lt"/>
              <a:buAutoNum type="alphaUcPeriod"/>
            </a:pPr>
            <a:r>
              <a:rPr lang="en-US" sz="4000" dirty="0"/>
              <a:t>Hurting poor and rich people about the same</a:t>
            </a:r>
          </a:p>
          <a:p>
            <a:pPr marL="514350" indent="-514350">
              <a:buFont typeface="+mj-lt"/>
              <a:buAutoNum type="alphaUcPeriod"/>
            </a:pPr>
            <a:r>
              <a:rPr lang="en-US" sz="4000" dirty="0"/>
              <a:t>Largely due to climate change</a:t>
            </a:r>
          </a:p>
          <a:p>
            <a:pPr marL="514350" indent="-514350">
              <a:buFont typeface="+mj-lt"/>
              <a:buAutoNum type="alphaUcPeriod"/>
            </a:pPr>
            <a:r>
              <a:rPr lang="en-US" sz="4000" dirty="0"/>
              <a:t>None of the above</a:t>
            </a:r>
          </a:p>
        </p:txBody>
      </p:sp>
    </p:spTree>
    <p:extLst>
      <p:ext uri="{BB962C8B-B14F-4D97-AF65-F5344CB8AC3E}">
        <p14:creationId xmlns:p14="http://schemas.microsoft.com/office/powerpoint/2010/main" val="21784208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530352" y="4657344"/>
            <a:ext cx="7772400" cy="1362456"/>
          </a:xfrm>
        </p:spPr>
        <p:txBody>
          <a:bodyPr>
            <a:normAutofit fontScale="90000"/>
          </a:bodyPr>
          <a:lstStyle/>
          <a:p>
            <a:pPr algn="ctr" eaLnBrk="1" hangingPunct="1"/>
            <a:r>
              <a:rPr lang="en-US" sz="7000" dirty="0" smtClean="0"/>
              <a:t>How Humans Are</a:t>
            </a:r>
            <a:br>
              <a:rPr lang="en-US" sz="7000" dirty="0" smtClean="0"/>
            </a:br>
            <a:r>
              <a:rPr lang="en-US" sz="7000" dirty="0" smtClean="0"/>
              <a:t>Altering the Earth</a:t>
            </a:r>
            <a:br>
              <a:rPr lang="en-US" sz="7000" dirty="0" smtClean="0"/>
            </a:br>
            <a:r>
              <a:rPr lang="en-US" sz="7000" dirty="0" smtClean="0"/>
              <a:t/>
            </a:r>
            <a:br>
              <a:rPr lang="en-US" sz="7000" dirty="0" smtClean="0"/>
            </a:br>
            <a:r>
              <a:rPr lang="en-US" sz="7000" dirty="0" smtClean="0"/>
              <a:t>(not counting </a:t>
            </a:r>
            <a:br>
              <a:rPr lang="en-US" sz="7000" dirty="0" smtClean="0"/>
            </a:br>
            <a:r>
              <a:rPr lang="en-US" sz="7000" dirty="0" smtClean="0"/>
              <a:t>climate change!)</a:t>
            </a:r>
          </a:p>
        </p:txBody>
      </p:sp>
      <p:sp>
        <p:nvSpPr>
          <p:cNvPr id="2" name="Text Placeholder 1"/>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1992" y="274638"/>
            <a:ext cx="8780016" cy="6126162"/>
          </a:xfrm>
        </p:spPr>
      </p:pic>
    </p:spTree>
    <p:extLst>
      <p:ext uri="{BB962C8B-B14F-4D97-AF65-F5344CB8AC3E}">
        <p14:creationId xmlns:p14="http://schemas.microsoft.com/office/powerpoint/2010/main" val="721103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Earth Videos</a:t>
            </a:r>
            <a:endParaRPr lang="en-US" dirty="0"/>
          </a:p>
        </p:txBody>
      </p:sp>
      <p:sp>
        <p:nvSpPr>
          <p:cNvPr id="3" name="Content Placeholder 2"/>
          <p:cNvSpPr>
            <a:spLocks noGrp="1"/>
          </p:cNvSpPr>
          <p:nvPr>
            <p:ph idx="1"/>
          </p:nvPr>
        </p:nvSpPr>
        <p:spPr/>
        <p:txBody>
          <a:bodyPr/>
          <a:lstStyle/>
          <a:p>
            <a:r>
              <a:rPr lang="en-US" dirty="0" smtClean="0"/>
              <a:t>Links </a:t>
            </a:r>
            <a:r>
              <a:rPr lang="en-US" dirty="0" smtClean="0">
                <a:hlinkClick r:id="rId2"/>
              </a:rPr>
              <a:t>HERE</a:t>
            </a:r>
            <a:endParaRPr lang="en-US" dirty="0" smtClean="0"/>
          </a:p>
          <a:p>
            <a:r>
              <a:rPr lang="en-US" dirty="0" smtClean="0"/>
              <a:t>Mining</a:t>
            </a:r>
          </a:p>
          <a:p>
            <a:r>
              <a:rPr lang="en-US" dirty="0"/>
              <a:t>Deforestation</a:t>
            </a:r>
          </a:p>
          <a:p>
            <a:r>
              <a:rPr lang="en-US" dirty="0" smtClean="0"/>
              <a:t>Industrialization</a:t>
            </a:r>
            <a:endParaRPr lang="en-US" dirty="0"/>
          </a:p>
          <a:p>
            <a:r>
              <a:rPr lang="en-US" dirty="0" smtClean="0"/>
              <a:t>Water</a:t>
            </a:r>
          </a:p>
        </p:txBody>
      </p:sp>
    </p:spTree>
    <p:extLst>
      <p:ext uri="{BB962C8B-B14F-4D97-AF65-F5344CB8AC3E}">
        <p14:creationId xmlns:p14="http://schemas.microsoft.com/office/powerpoint/2010/main" val="8745448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use and overuse</a:t>
            </a:r>
            <a:endParaRPr lang="en-US" dirty="0"/>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15024522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6"/>
          <p:cNvSpPr>
            <a:spLocks noGrp="1" noChangeArrowheads="1"/>
          </p:cNvSpPr>
          <p:nvPr>
            <p:ph type="title"/>
          </p:nvPr>
        </p:nvSpPr>
        <p:spPr/>
        <p:txBody>
          <a:bodyPr/>
          <a:lstStyle/>
          <a:p>
            <a:pPr eaLnBrk="1" hangingPunct="1"/>
            <a:r>
              <a:rPr lang="en-US" sz="4000" dirty="0" smtClean="0"/>
              <a:t>Decline in Large Fish Biomass</a:t>
            </a:r>
            <a:br>
              <a:rPr lang="en-US" sz="4000" dirty="0" smtClean="0"/>
            </a:br>
            <a:r>
              <a:rPr lang="en-US" sz="2800" dirty="0" smtClean="0"/>
              <a:t>(fish/100 hooks on Japanese </a:t>
            </a:r>
            <a:r>
              <a:rPr lang="en-US" sz="2800" dirty="0" err="1" smtClean="0"/>
              <a:t>longlines</a:t>
            </a:r>
            <a:r>
              <a:rPr lang="en-US" sz="2800" dirty="0" smtClean="0"/>
              <a:t>)</a:t>
            </a:r>
          </a:p>
        </p:txBody>
      </p:sp>
      <p:pic>
        <p:nvPicPr>
          <p:cNvPr id="25603" name="Picture 5" descr="The image “http://www.nature.com/nature/journal/v423/n6937/images/nature01610-f2.2.jpg” cannot be displayed, because it contains errors."/>
          <p:cNvPicPr>
            <a:picLocks noGrp="1" noChangeAspect="1" noChangeArrowheads="1"/>
          </p:cNvPicPr>
          <p:nvPr>
            <p:ph idx="1"/>
          </p:nvPr>
        </p:nvPicPr>
        <p:blipFill>
          <a:blip r:embed="rId3" cstate="print"/>
          <a:stretch>
            <a:fillRect/>
          </a:stretch>
        </p:blipFill>
        <p:spPr>
          <a:xfrm>
            <a:off x="638813" y="1935163"/>
            <a:ext cx="7866374" cy="4389437"/>
          </a:xfrm>
          <a:noFill/>
        </p:spPr>
      </p:pic>
      <p:sp>
        <p:nvSpPr>
          <p:cNvPr id="25604" name="Text Box 8"/>
          <p:cNvSpPr txBox="1">
            <a:spLocks noChangeArrowheads="1"/>
          </p:cNvSpPr>
          <p:nvPr/>
        </p:nvSpPr>
        <p:spPr bwMode="auto">
          <a:xfrm>
            <a:off x="2362200" y="4129088"/>
            <a:ext cx="838200" cy="366712"/>
          </a:xfrm>
          <a:prstGeom prst="rect">
            <a:avLst/>
          </a:prstGeom>
          <a:solidFill>
            <a:schemeClr val="bg1"/>
          </a:solidFill>
          <a:ln w="9525">
            <a:noFill/>
            <a:miter lim="800000"/>
            <a:headEnd/>
            <a:tailEnd/>
          </a:ln>
        </p:spPr>
        <p:txBody>
          <a:bodyPr>
            <a:spAutoFit/>
          </a:bodyPr>
          <a:lstStyle/>
          <a:p>
            <a:pPr algn="ctr">
              <a:spcBef>
                <a:spcPct val="50000"/>
              </a:spcBef>
            </a:pPr>
            <a:r>
              <a:rPr lang="en-US"/>
              <a:t>1964</a:t>
            </a:r>
          </a:p>
        </p:txBody>
      </p:sp>
      <p:sp>
        <p:nvSpPr>
          <p:cNvPr id="25605" name="Text Box 9"/>
          <p:cNvSpPr txBox="1">
            <a:spLocks noChangeArrowheads="1"/>
          </p:cNvSpPr>
          <p:nvPr/>
        </p:nvSpPr>
        <p:spPr bwMode="auto">
          <a:xfrm>
            <a:off x="6324600" y="1919288"/>
            <a:ext cx="838200" cy="366712"/>
          </a:xfrm>
          <a:prstGeom prst="rect">
            <a:avLst/>
          </a:prstGeom>
          <a:solidFill>
            <a:schemeClr val="bg1"/>
          </a:solidFill>
          <a:ln w="9525">
            <a:noFill/>
            <a:miter lim="800000"/>
            <a:headEnd/>
            <a:tailEnd/>
          </a:ln>
        </p:spPr>
        <p:txBody>
          <a:bodyPr>
            <a:spAutoFit/>
          </a:bodyPr>
          <a:lstStyle/>
          <a:p>
            <a:pPr algn="ctr">
              <a:spcBef>
                <a:spcPct val="50000"/>
              </a:spcBef>
            </a:pPr>
            <a:r>
              <a:rPr lang="en-US"/>
              <a:t>1958</a:t>
            </a:r>
          </a:p>
        </p:txBody>
      </p:sp>
      <p:sp>
        <p:nvSpPr>
          <p:cNvPr id="25606" name="Text Box 10"/>
          <p:cNvSpPr txBox="1">
            <a:spLocks noChangeArrowheads="1"/>
          </p:cNvSpPr>
          <p:nvPr/>
        </p:nvSpPr>
        <p:spPr bwMode="auto">
          <a:xfrm>
            <a:off x="6324600" y="4129088"/>
            <a:ext cx="838200" cy="366712"/>
          </a:xfrm>
          <a:prstGeom prst="rect">
            <a:avLst/>
          </a:prstGeom>
          <a:solidFill>
            <a:schemeClr val="bg1"/>
          </a:solidFill>
          <a:ln w="9525">
            <a:noFill/>
            <a:miter lim="800000"/>
            <a:headEnd/>
            <a:tailEnd/>
          </a:ln>
        </p:spPr>
        <p:txBody>
          <a:bodyPr>
            <a:spAutoFit/>
          </a:bodyPr>
          <a:lstStyle/>
          <a:p>
            <a:pPr algn="ctr">
              <a:spcBef>
                <a:spcPct val="50000"/>
              </a:spcBef>
            </a:pPr>
            <a:r>
              <a:rPr lang="en-US"/>
              <a:t>1980</a:t>
            </a:r>
          </a:p>
        </p:txBody>
      </p:sp>
      <p:sp>
        <p:nvSpPr>
          <p:cNvPr id="25607" name="Text Box 11"/>
          <p:cNvSpPr txBox="1">
            <a:spLocks noChangeArrowheads="1"/>
          </p:cNvSpPr>
          <p:nvPr/>
        </p:nvSpPr>
        <p:spPr bwMode="auto">
          <a:xfrm>
            <a:off x="2362200" y="1919288"/>
            <a:ext cx="838200" cy="366712"/>
          </a:xfrm>
          <a:prstGeom prst="rect">
            <a:avLst/>
          </a:prstGeom>
          <a:solidFill>
            <a:schemeClr val="bg1"/>
          </a:solidFill>
          <a:ln w="9525">
            <a:noFill/>
            <a:miter lim="800000"/>
            <a:headEnd/>
            <a:tailEnd/>
          </a:ln>
        </p:spPr>
        <p:txBody>
          <a:bodyPr>
            <a:spAutoFit/>
          </a:bodyPr>
          <a:lstStyle/>
          <a:p>
            <a:pPr algn="ctr">
              <a:spcBef>
                <a:spcPct val="50000"/>
              </a:spcBef>
            </a:pPr>
            <a:r>
              <a:rPr lang="en-US"/>
              <a:t>1952</a:t>
            </a:r>
          </a:p>
        </p:txBody>
      </p:sp>
      <p:sp>
        <p:nvSpPr>
          <p:cNvPr id="25608" name="Text Box 12"/>
          <p:cNvSpPr txBox="1">
            <a:spLocks noChangeArrowheads="1"/>
          </p:cNvSpPr>
          <p:nvPr/>
        </p:nvSpPr>
        <p:spPr bwMode="auto">
          <a:xfrm>
            <a:off x="457200" y="6324600"/>
            <a:ext cx="8458200" cy="457200"/>
          </a:xfrm>
          <a:prstGeom prst="rect">
            <a:avLst/>
          </a:prstGeom>
          <a:noFill/>
          <a:ln w="9525">
            <a:noFill/>
            <a:miter lim="800000"/>
            <a:headEnd/>
            <a:tailEnd/>
          </a:ln>
        </p:spPr>
        <p:txBody>
          <a:bodyPr>
            <a:spAutoFit/>
          </a:bodyPr>
          <a:lstStyle/>
          <a:p>
            <a:pPr>
              <a:spcBef>
                <a:spcPct val="50000"/>
              </a:spcBef>
            </a:pPr>
            <a:r>
              <a:rPr lang="en-US" sz="1200"/>
              <a:t>Source: Myers, Ransom A., and Boris Worm. 2003. “Rapid worldwide depletion of predatory fish communities.” </a:t>
            </a:r>
            <a:r>
              <a:rPr lang="en-US" sz="1200" i="1"/>
              <a:t>Nature</a:t>
            </a:r>
            <a:r>
              <a:rPr lang="en-US" sz="1200"/>
              <a:t> 423, 280-283. http://www.nature.com/cgi-taf/DynaPage.taf?file=/nature/journal/v423/n6937/full/nature01610_fs.html</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OnePlanet-Template"/>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30723" name="Picture 3" descr="Forest_OlympicPenin"/>
          <p:cNvPicPr>
            <a:picLocks noChangeAspect="1" noChangeArrowheads="1"/>
          </p:cNvPicPr>
          <p:nvPr/>
        </p:nvPicPr>
        <p:blipFill>
          <a:blip r:embed="rId4" cstate="print"/>
          <a:srcRect/>
          <a:stretch>
            <a:fillRect/>
          </a:stretch>
        </p:blipFill>
        <p:spPr bwMode="auto">
          <a:xfrm>
            <a:off x="0" y="366713"/>
            <a:ext cx="914400" cy="860425"/>
          </a:xfrm>
          <a:prstGeom prst="rect">
            <a:avLst/>
          </a:prstGeom>
          <a:noFill/>
          <a:ln w="9525">
            <a:noFill/>
            <a:miter lim="800000"/>
            <a:headEnd/>
            <a:tailEnd/>
          </a:ln>
        </p:spPr>
      </p:pic>
      <p:sp>
        <p:nvSpPr>
          <p:cNvPr id="30724" name="Rectangle 4"/>
          <p:cNvSpPr>
            <a:spLocks noChangeArrowheads="1"/>
          </p:cNvSpPr>
          <p:nvPr/>
        </p:nvSpPr>
        <p:spPr bwMode="auto">
          <a:xfrm>
            <a:off x="1066800" y="228600"/>
            <a:ext cx="6781800" cy="609600"/>
          </a:xfrm>
          <a:prstGeom prst="rect">
            <a:avLst/>
          </a:prstGeom>
          <a:noFill/>
          <a:ln w="9525">
            <a:noFill/>
            <a:miter lim="800000"/>
            <a:headEnd/>
            <a:tailEnd/>
          </a:ln>
        </p:spPr>
        <p:txBody>
          <a:bodyPr anchor="ctr"/>
          <a:lstStyle/>
          <a:p>
            <a:pPr algn="ctr"/>
            <a:r>
              <a:rPr lang="en-US" sz="2800">
                <a:solidFill>
                  <a:srgbClr val="FF9933"/>
                </a:solidFill>
                <a:cs typeface="Arial" pitchFamily="34" charset="0"/>
              </a:rPr>
              <a:t>Disappearing temperate forests of  Olympic Peninsula, United States</a:t>
            </a:r>
            <a:endParaRPr lang="en-US" sz="2800">
              <a:solidFill>
                <a:srgbClr val="FF9933"/>
              </a:solidFill>
            </a:endParaRPr>
          </a:p>
        </p:txBody>
      </p:sp>
      <p:sp>
        <p:nvSpPr>
          <p:cNvPr id="239621" name="Text Box 5"/>
          <p:cNvSpPr txBox="1">
            <a:spLocks noChangeArrowheads="1"/>
          </p:cNvSpPr>
          <p:nvPr/>
        </p:nvSpPr>
        <p:spPr bwMode="auto">
          <a:xfrm>
            <a:off x="6400800" y="2057400"/>
            <a:ext cx="2438400" cy="1311275"/>
          </a:xfrm>
          <a:prstGeom prst="rect">
            <a:avLst/>
          </a:prstGeom>
          <a:noFill/>
          <a:ln w="9525">
            <a:noFill/>
            <a:miter lim="800000"/>
            <a:headEnd/>
            <a:tailEnd/>
          </a:ln>
        </p:spPr>
        <p:txBody>
          <a:bodyPr>
            <a:spAutoFit/>
          </a:bodyPr>
          <a:lstStyle/>
          <a:p>
            <a:pPr>
              <a:spcBef>
                <a:spcPct val="50000"/>
              </a:spcBef>
              <a:buFontTx/>
              <a:buChar char="•"/>
            </a:pPr>
            <a:r>
              <a:rPr lang="en-US" sz="2000">
                <a:solidFill>
                  <a:schemeClr val="bg1"/>
                </a:solidFill>
                <a:cs typeface="Times New Roman" pitchFamily="18" charset="0"/>
              </a:rPr>
              <a:t> 1974: Shows patchwork of purple and pink, indicating clear-cutting</a:t>
            </a:r>
          </a:p>
        </p:txBody>
      </p:sp>
      <p:pic>
        <p:nvPicPr>
          <p:cNvPr id="30726" name="Picture 6" descr="12sep1974"/>
          <p:cNvPicPr>
            <a:picLocks noChangeAspect="1" noChangeArrowheads="1"/>
          </p:cNvPicPr>
          <p:nvPr/>
        </p:nvPicPr>
        <p:blipFill>
          <a:blip r:embed="rId5" cstate="print"/>
          <a:srcRect/>
          <a:stretch>
            <a:fillRect/>
          </a:stretch>
        </p:blipFill>
        <p:spPr bwMode="auto">
          <a:xfrm>
            <a:off x="381000" y="1295400"/>
            <a:ext cx="5486400" cy="5257800"/>
          </a:xfrm>
          <a:prstGeom prst="rect">
            <a:avLst/>
          </a:prstGeom>
          <a:noFill/>
          <a:ln w="9525">
            <a:noFill/>
            <a:miter lim="800000"/>
            <a:headEnd/>
            <a:tailEnd/>
          </a:ln>
        </p:spPr>
      </p:pic>
      <p:pic>
        <p:nvPicPr>
          <p:cNvPr id="239623" name="Picture 7" descr="30jul2000"/>
          <p:cNvPicPr>
            <a:picLocks noChangeAspect="1" noChangeArrowheads="1"/>
          </p:cNvPicPr>
          <p:nvPr/>
        </p:nvPicPr>
        <p:blipFill>
          <a:blip r:embed="rId6" cstate="print"/>
          <a:srcRect/>
          <a:stretch>
            <a:fillRect/>
          </a:stretch>
        </p:blipFill>
        <p:spPr bwMode="auto">
          <a:xfrm>
            <a:off x="381000" y="1295400"/>
            <a:ext cx="5486400" cy="5257800"/>
          </a:xfrm>
          <a:prstGeom prst="rect">
            <a:avLst/>
          </a:prstGeom>
          <a:noFill/>
          <a:ln w="9525">
            <a:noFill/>
            <a:miter lim="800000"/>
            <a:headEnd/>
            <a:tailEnd/>
          </a:ln>
        </p:spPr>
      </p:pic>
      <p:sp>
        <p:nvSpPr>
          <p:cNvPr id="239624" name="Text Box 8"/>
          <p:cNvSpPr txBox="1">
            <a:spLocks noChangeArrowheads="1"/>
          </p:cNvSpPr>
          <p:nvPr/>
        </p:nvSpPr>
        <p:spPr bwMode="auto">
          <a:xfrm>
            <a:off x="6477000" y="3810000"/>
            <a:ext cx="2438400" cy="1311275"/>
          </a:xfrm>
          <a:prstGeom prst="rect">
            <a:avLst/>
          </a:prstGeom>
          <a:noFill/>
          <a:ln w="9525">
            <a:noFill/>
            <a:miter lim="800000"/>
            <a:headEnd/>
            <a:tailEnd/>
          </a:ln>
        </p:spPr>
        <p:txBody>
          <a:bodyPr>
            <a:spAutoFit/>
          </a:bodyPr>
          <a:lstStyle/>
          <a:p>
            <a:pPr>
              <a:spcBef>
                <a:spcPct val="50000"/>
              </a:spcBef>
              <a:buFontTx/>
              <a:buChar char="•"/>
            </a:pPr>
            <a:r>
              <a:rPr lang="en-US" sz="2000">
                <a:solidFill>
                  <a:schemeClr val="bg1"/>
                </a:solidFill>
                <a:cs typeface="Times New Roman" pitchFamily="18" charset="0"/>
              </a:rPr>
              <a:t> 2000: Evidence of good re-growth of trees in forest reserve areas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39621"/>
                                        </p:tgtEl>
                                        <p:attrNameLst>
                                          <p:attrName>style.visibility</p:attrName>
                                        </p:attrNameLst>
                                      </p:cBhvr>
                                      <p:to>
                                        <p:strVal val="visible"/>
                                      </p:to>
                                    </p:set>
                                    <p:animEffect transition="in" filter="dissolve">
                                      <p:cBhvr>
                                        <p:cTn id="7" dur="500"/>
                                        <p:tgtEl>
                                          <p:spTgt spid="23962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39623"/>
                                        </p:tgtEl>
                                        <p:attrNameLst>
                                          <p:attrName>style.visibility</p:attrName>
                                        </p:attrNameLst>
                                      </p:cBhvr>
                                      <p:to>
                                        <p:strVal val="visible"/>
                                      </p:to>
                                    </p:set>
                                    <p:animEffect transition="in" filter="dissolve">
                                      <p:cBhvr>
                                        <p:cTn id="12" dur="500"/>
                                        <p:tgtEl>
                                          <p:spTgt spid="23962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39624"/>
                                        </p:tgtEl>
                                        <p:attrNameLst>
                                          <p:attrName>style.visibility</p:attrName>
                                        </p:attrNameLst>
                                      </p:cBhvr>
                                      <p:to>
                                        <p:strVal val="visible"/>
                                      </p:to>
                                    </p:set>
                                    <p:animEffect transition="in" filter="dissolve">
                                      <p:cBhvr>
                                        <p:cTn id="15" dur="500"/>
                                        <p:tgtEl>
                                          <p:spTgt spid="2396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21" grpId="0"/>
      <p:bldP spid="2396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ChangeArrowheads="1"/>
          </p:cNvSpPr>
          <p:nvPr/>
        </p:nvSpPr>
        <p:spPr bwMode="auto">
          <a:xfrm>
            <a:off x="304800" y="0"/>
            <a:ext cx="7772400" cy="1143000"/>
          </a:xfrm>
          <a:prstGeom prst="rect">
            <a:avLst/>
          </a:prstGeom>
          <a:noFill/>
          <a:ln w="9525">
            <a:noFill/>
            <a:miter lim="800000"/>
            <a:headEnd/>
            <a:tailEnd/>
          </a:ln>
        </p:spPr>
        <p:txBody>
          <a:bodyPr anchor="ctr"/>
          <a:lstStyle/>
          <a:p>
            <a:r>
              <a:rPr lang="en-GB" sz="3500" b="1">
                <a:solidFill>
                  <a:schemeClr val="bg1"/>
                </a:solidFill>
              </a:rPr>
              <a:t>Title</a:t>
            </a:r>
            <a:endParaRPr lang="en-US" sz="3500" b="1">
              <a:solidFill>
                <a:schemeClr val="bg1"/>
              </a:solidFill>
            </a:endParaRPr>
          </a:p>
        </p:txBody>
      </p:sp>
      <p:sp>
        <p:nvSpPr>
          <p:cNvPr id="3076" name="Rectangle 3"/>
          <p:cNvSpPr>
            <a:spLocks noChangeArrowheads="1"/>
          </p:cNvSpPr>
          <p:nvPr/>
        </p:nvSpPr>
        <p:spPr bwMode="auto">
          <a:xfrm>
            <a:off x="304800" y="990600"/>
            <a:ext cx="7772400" cy="1143000"/>
          </a:xfrm>
          <a:prstGeom prst="rect">
            <a:avLst/>
          </a:prstGeom>
          <a:noFill/>
          <a:ln w="9525">
            <a:noFill/>
            <a:miter lim="800000"/>
            <a:headEnd/>
            <a:tailEnd/>
          </a:ln>
        </p:spPr>
        <p:txBody>
          <a:bodyPr anchor="ctr"/>
          <a:lstStyle/>
          <a:p>
            <a:r>
              <a:rPr lang="en-GB" sz="3000" b="1">
                <a:solidFill>
                  <a:schemeClr val="bg1"/>
                </a:solidFill>
              </a:rPr>
              <a:t>Body text</a:t>
            </a:r>
            <a:endParaRPr lang="en-US" sz="3000" b="1">
              <a:solidFill>
                <a:schemeClr val="bg1"/>
              </a:solidFill>
            </a:endParaRPr>
          </a:p>
        </p:txBody>
      </p:sp>
      <p:graphicFrame>
        <p:nvGraphicFramePr>
          <p:cNvPr id="3074"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8241" name="Image" r:id="rId3" imgW="5957317" imgH="4463415" progId="">
                  <p:embed/>
                </p:oleObj>
              </mc:Choice>
              <mc:Fallback>
                <p:oleObj name="Image" r:id="rId3" imgW="5957317" imgH="4463415" progId="">
                  <p:embed/>
                  <p:pic>
                    <p:nvPicPr>
                      <p:cNvPr id="307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7" name="Rectangle 5"/>
          <p:cNvSpPr>
            <a:spLocks noGrp="1" noChangeArrowheads="1"/>
          </p:cNvSpPr>
          <p:nvPr>
            <p:ph type="title" idx="4294967295"/>
          </p:nvPr>
        </p:nvSpPr>
        <p:spPr>
          <a:xfrm>
            <a:off x="0" y="228600"/>
            <a:ext cx="7239000" cy="685800"/>
          </a:xfrm>
          <a:noFill/>
        </p:spPr>
        <p:txBody>
          <a:bodyPr>
            <a:normAutofit fontScale="90000"/>
          </a:bodyPr>
          <a:lstStyle/>
          <a:p>
            <a:pPr algn="l" eaLnBrk="1" hangingPunct="1"/>
            <a:r>
              <a:rPr lang="en-US" sz="3600" smtClean="0">
                <a:solidFill>
                  <a:srgbClr val="ECAE00"/>
                </a:solidFill>
              </a:rPr>
              <a:t>American Deforestation</a:t>
            </a:r>
            <a:br>
              <a:rPr lang="en-US" sz="3600" smtClean="0">
                <a:solidFill>
                  <a:srgbClr val="ECAE00"/>
                </a:solidFill>
              </a:rPr>
            </a:br>
            <a:r>
              <a:rPr lang="en-US" sz="3600" smtClean="0">
                <a:solidFill>
                  <a:srgbClr val="ECAE00"/>
                </a:solidFill>
              </a:rPr>
              <a:t>Casey Trees, Washington, D.C.</a:t>
            </a:r>
            <a:endParaRPr lang="en-US" smtClean="0"/>
          </a:p>
        </p:txBody>
      </p:sp>
      <p:pic>
        <p:nvPicPr>
          <p:cNvPr id="208902" name="Picture 6" descr="1972"/>
          <p:cNvPicPr>
            <a:picLocks noChangeAspect="1" noChangeArrowheads="1"/>
          </p:cNvPicPr>
          <p:nvPr/>
        </p:nvPicPr>
        <p:blipFill>
          <a:blip r:embed="rId5" cstate="print"/>
          <a:srcRect/>
          <a:stretch>
            <a:fillRect/>
          </a:stretch>
        </p:blipFill>
        <p:spPr bwMode="auto">
          <a:xfrm>
            <a:off x="381000" y="2692400"/>
            <a:ext cx="5143500" cy="3708400"/>
          </a:xfrm>
          <a:prstGeom prst="rect">
            <a:avLst/>
          </a:prstGeom>
          <a:noFill/>
          <a:ln w="9525">
            <a:noFill/>
            <a:miter lim="800000"/>
            <a:headEnd/>
            <a:tailEnd/>
          </a:ln>
        </p:spPr>
      </p:pic>
      <p:pic>
        <p:nvPicPr>
          <p:cNvPr id="208903" name="Picture 7" descr="1985"/>
          <p:cNvPicPr>
            <a:picLocks noChangeAspect="1" noChangeArrowheads="1"/>
          </p:cNvPicPr>
          <p:nvPr/>
        </p:nvPicPr>
        <p:blipFill>
          <a:blip r:embed="rId6" cstate="print"/>
          <a:srcRect/>
          <a:stretch>
            <a:fillRect/>
          </a:stretch>
        </p:blipFill>
        <p:spPr bwMode="auto">
          <a:xfrm>
            <a:off x="381000" y="2692400"/>
            <a:ext cx="5143500" cy="3708400"/>
          </a:xfrm>
          <a:prstGeom prst="rect">
            <a:avLst/>
          </a:prstGeom>
          <a:noFill/>
          <a:ln w="9525">
            <a:noFill/>
            <a:miter lim="800000"/>
            <a:headEnd/>
            <a:tailEnd/>
          </a:ln>
        </p:spPr>
      </p:pic>
      <p:pic>
        <p:nvPicPr>
          <p:cNvPr id="208904" name="Picture 8" descr="1997"/>
          <p:cNvPicPr>
            <a:picLocks noChangeAspect="1" noChangeArrowheads="1"/>
          </p:cNvPicPr>
          <p:nvPr/>
        </p:nvPicPr>
        <p:blipFill>
          <a:blip r:embed="rId7" cstate="print">
            <a:clrChange>
              <a:clrFrom>
                <a:srgbClr val="C23DE4"/>
              </a:clrFrom>
              <a:clrTo>
                <a:srgbClr val="C23DE4">
                  <a:alpha val="0"/>
                </a:srgbClr>
              </a:clrTo>
            </a:clrChange>
          </a:blip>
          <a:srcRect/>
          <a:stretch>
            <a:fillRect/>
          </a:stretch>
        </p:blipFill>
        <p:spPr bwMode="auto">
          <a:xfrm>
            <a:off x="381000" y="2692400"/>
            <a:ext cx="5143500" cy="3708400"/>
          </a:xfrm>
          <a:prstGeom prst="rect">
            <a:avLst/>
          </a:prstGeom>
          <a:noFill/>
          <a:ln w="9525">
            <a:noFill/>
            <a:miter lim="800000"/>
            <a:headEnd/>
            <a:tailEnd/>
          </a:ln>
        </p:spPr>
      </p:pic>
      <p:pic>
        <p:nvPicPr>
          <p:cNvPr id="3081" name="Picture 9"/>
          <p:cNvPicPr>
            <a:picLocks noChangeAspect="1" noChangeArrowheads="1"/>
          </p:cNvPicPr>
          <p:nvPr/>
        </p:nvPicPr>
        <p:blipFill>
          <a:blip r:embed="rId8" cstate="print"/>
          <a:srcRect/>
          <a:stretch>
            <a:fillRect/>
          </a:stretch>
        </p:blipFill>
        <p:spPr bwMode="auto">
          <a:xfrm>
            <a:off x="5867400" y="2667000"/>
            <a:ext cx="3048000" cy="2747963"/>
          </a:xfrm>
          <a:prstGeom prst="rect">
            <a:avLst/>
          </a:prstGeom>
          <a:noFill/>
          <a:ln w="9525">
            <a:noFill/>
            <a:miter lim="800000"/>
            <a:headEnd/>
            <a:tailEnd/>
          </a:ln>
        </p:spPr>
      </p:pic>
      <p:sp>
        <p:nvSpPr>
          <p:cNvPr id="3082" name="Text Box 10"/>
          <p:cNvSpPr txBox="1">
            <a:spLocks noChangeArrowheads="1"/>
          </p:cNvSpPr>
          <p:nvPr/>
        </p:nvSpPr>
        <p:spPr bwMode="auto">
          <a:xfrm>
            <a:off x="304800" y="1143000"/>
            <a:ext cx="7239000" cy="1463675"/>
          </a:xfrm>
          <a:prstGeom prst="rect">
            <a:avLst/>
          </a:prstGeom>
          <a:noFill/>
          <a:ln w="9525">
            <a:noFill/>
            <a:miter lim="800000"/>
            <a:headEnd/>
            <a:tailEnd/>
          </a:ln>
        </p:spPr>
        <p:txBody>
          <a:bodyPr>
            <a:spAutoFit/>
          </a:bodyPr>
          <a:lstStyle/>
          <a:p>
            <a:pPr>
              <a:spcBef>
                <a:spcPct val="50000"/>
              </a:spcBef>
            </a:pPr>
            <a:r>
              <a:rPr lang="en-US" sz="2000">
                <a:solidFill>
                  <a:schemeClr val="hlink"/>
                </a:solidFill>
                <a:cs typeface="Times New Roman" pitchFamily="18" charset="0"/>
              </a:rPr>
              <a:t>Satellite images showing the dramatic loss of trees in the District moved Mrs. Casey to action.</a:t>
            </a:r>
            <a:r>
              <a:rPr lang="en-US" sz="2000">
                <a:solidFill>
                  <a:schemeClr val="hlink"/>
                </a:solidFill>
                <a:ea typeface="Arial Unicode MS" pitchFamily="34" charset="-128"/>
                <a:cs typeface="Arial Unicode MS" pitchFamily="34" charset="-128"/>
              </a:rPr>
              <a:t> </a:t>
            </a:r>
            <a:endParaRPr lang="en-US" sz="2000">
              <a:solidFill>
                <a:schemeClr val="hlink"/>
              </a:solidFill>
              <a:cs typeface="Times New Roman" pitchFamily="18" charset="0"/>
            </a:endParaRPr>
          </a:p>
          <a:p>
            <a:pPr>
              <a:spcBef>
                <a:spcPct val="50000"/>
              </a:spcBef>
            </a:pPr>
            <a:r>
              <a:rPr lang="en-US" sz="2000">
                <a:solidFill>
                  <a:schemeClr val="hlink"/>
                </a:solidFill>
                <a:cs typeface="Times New Roman" pitchFamily="18" charset="0"/>
              </a:rPr>
              <a:t>Casey Trees Endowment Fund was created </a:t>
            </a:r>
            <a:r>
              <a:rPr lang="en-US" sz="2000">
                <a:solidFill>
                  <a:schemeClr val="hlink"/>
                </a:solidFill>
                <a:ea typeface="Arial Unicode MS" pitchFamily="34" charset="-128"/>
                <a:cs typeface="Arial Unicode MS" pitchFamily="34" charset="-128"/>
              </a:rPr>
              <a:t>to restore the tree cover of the District of Columbia.</a:t>
            </a:r>
          </a:p>
        </p:txBody>
      </p:sp>
    </p:spTree>
    <p:extLst>
      <p:ext uri="{BB962C8B-B14F-4D97-AF65-F5344CB8AC3E}">
        <p14:creationId xmlns:p14="http://schemas.microsoft.com/office/powerpoint/2010/main" val="1456380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08902"/>
                                        </p:tgtEl>
                                        <p:attrNameLst>
                                          <p:attrName>style.visibility</p:attrName>
                                        </p:attrNameLst>
                                      </p:cBhvr>
                                      <p:to>
                                        <p:strVal val="visible"/>
                                      </p:to>
                                    </p:set>
                                    <p:animEffect transition="in" filter="dissolve">
                                      <p:cBhvr>
                                        <p:cTn id="7" dur="500"/>
                                        <p:tgtEl>
                                          <p:spTgt spid="208902"/>
                                        </p:tgtEl>
                                      </p:cBhvr>
                                    </p:animEffect>
                                  </p:childTnLst>
                                </p:cTn>
                              </p:par>
                            </p:childTnLst>
                          </p:cTn>
                        </p:par>
                        <p:par>
                          <p:cTn id="8" fill="hold">
                            <p:stCondLst>
                              <p:cond delay="500"/>
                            </p:stCondLst>
                            <p:childTnLst>
                              <p:par>
                                <p:cTn id="9" presetID="9" presetClass="entr" presetSubtype="0" fill="hold" nodeType="afterEffect">
                                  <p:stCondLst>
                                    <p:cond delay="2000"/>
                                  </p:stCondLst>
                                  <p:childTnLst>
                                    <p:set>
                                      <p:cBhvr>
                                        <p:cTn id="10" dur="1" fill="hold">
                                          <p:stCondLst>
                                            <p:cond delay="0"/>
                                          </p:stCondLst>
                                        </p:cTn>
                                        <p:tgtEl>
                                          <p:spTgt spid="208903"/>
                                        </p:tgtEl>
                                        <p:attrNameLst>
                                          <p:attrName>style.visibility</p:attrName>
                                        </p:attrNameLst>
                                      </p:cBhvr>
                                      <p:to>
                                        <p:strVal val="visible"/>
                                      </p:to>
                                    </p:set>
                                    <p:animEffect transition="in" filter="dissolve">
                                      <p:cBhvr>
                                        <p:cTn id="11" dur="500"/>
                                        <p:tgtEl>
                                          <p:spTgt spid="208903"/>
                                        </p:tgtEl>
                                      </p:cBhvr>
                                    </p:animEffect>
                                  </p:childTnLst>
                                </p:cTn>
                              </p:par>
                            </p:childTnLst>
                          </p:cTn>
                        </p:par>
                        <p:par>
                          <p:cTn id="12" fill="hold">
                            <p:stCondLst>
                              <p:cond delay="3000"/>
                            </p:stCondLst>
                            <p:childTnLst>
                              <p:par>
                                <p:cTn id="13" presetID="9" presetClass="entr" presetSubtype="0" fill="hold" nodeType="afterEffect">
                                  <p:stCondLst>
                                    <p:cond delay="2000"/>
                                  </p:stCondLst>
                                  <p:childTnLst>
                                    <p:set>
                                      <p:cBhvr>
                                        <p:cTn id="14" dur="1" fill="hold">
                                          <p:stCondLst>
                                            <p:cond delay="0"/>
                                          </p:stCondLst>
                                        </p:cTn>
                                        <p:tgtEl>
                                          <p:spTgt spid="208904"/>
                                        </p:tgtEl>
                                        <p:attrNameLst>
                                          <p:attrName>style.visibility</p:attrName>
                                        </p:attrNameLst>
                                      </p:cBhvr>
                                      <p:to>
                                        <p:strVal val="visible"/>
                                      </p:to>
                                    </p:set>
                                    <p:animEffect transition="in" filter="dissolve">
                                      <p:cBhvr>
                                        <p:cTn id="15" dur="500"/>
                                        <p:tgtEl>
                                          <p:spTgt spid="2089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Pollution</a:t>
            </a:r>
            <a:endParaRPr lang="en-US" dirty="0"/>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17661139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4"/>
          <p:cNvPicPr>
            <a:picLocks noChangeAspect="1"/>
          </p:cNvPicPr>
          <p:nvPr/>
        </p:nvPicPr>
        <p:blipFill rotWithShape="1">
          <a:blip r:embed="rId2" cstate="print">
            <a:extLst>
              <a:ext uri="{28A0092B-C50C-407E-A947-70E740481C1C}">
                <a14:useLocalDpi xmlns:a14="http://schemas.microsoft.com/office/drawing/2010/main" val="0"/>
              </a:ext>
            </a:extLst>
          </a:blip>
          <a:srcRect b="49031"/>
          <a:stretch/>
        </p:blipFill>
        <p:spPr>
          <a:xfrm>
            <a:off x="-19987" y="1905000"/>
            <a:ext cx="5461147" cy="3200400"/>
          </a:xfrm>
          <a:prstGeom prst="rect">
            <a:avLst/>
          </a:prstGeom>
        </p:spPr>
      </p:pic>
      <p:sp>
        <p:nvSpPr>
          <p:cNvPr id="2" name="Title 1"/>
          <p:cNvSpPr>
            <a:spLocks noGrp="1"/>
          </p:cNvSpPr>
          <p:nvPr>
            <p:ph type="title"/>
          </p:nvPr>
        </p:nvSpPr>
        <p:spPr/>
        <p:txBody>
          <a:bodyPr/>
          <a:lstStyle/>
          <a:p>
            <a:r>
              <a:rPr lang="en-US" dirty="0" smtClean="0"/>
              <a:t>Plastic in the Oceans</a:t>
            </a:r>
            <a:endParaRPr lang="en-US" dirty="0"/>
          </a:p>
        </p:txBody>
      </p:sp>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4186" t="50969"/>
          <a:stretch/>
        </p:blipFill>
        <p:spPr>
          <a:xfrm>
            <a:off x="3810000" y="3505200"/>
            <a:ext cx="5232547" cy="3078640"/>
          </a:xfrm>
        </p:spPr>
      </p:pic>
      <p:sp>
        <p:nvSpPr>
          <p:cNvPr id="7" name="TextBox 6"/>
          <p:cNvSpPr txBox="1"/>
          <p:nvPr/>
        </p:nvSpPr>
        <p:spPr>
          <a:xfrm>
            <a:off x="762000" y="2263142"/>
            <a:ext cx="1210588" cy="646331"/>
          </a:xfrm>
          <a:prstGeom prst="rect">
            <a:avLst/>
          </a:prstGeom>
          <a:noFill/>
        </p:spPr>
        <p:txBody>
          <a:bodyPr wrap="none" rtlCol="0">
            <a:spAutoFit/>
          </a:bodyPr>
          <a:lstStyle/>
          <a:p>
            <a:r>
              <a:rPr lang="en-US" sz="3600" dirty="0" smtClean="0"/>
              <a:t>1962</a:t>
            </a:r>
            <a:endParaRPr lang="en-US" sz="3600" dirty="0"/>
          </a:p>
        </p:txBody>
      </p:sp>
      <p:sp>
        <p:nvSpPr>
          <p:cNvPr id="9" name="TextBox 8"/>
          <p:cNvSpPr txBox="1"/>
          <p:nvPr/>
        </p:nvSpPr>
        <p:spPr>
          <a:xfrm>
            <a:off x="4352012" y="3697069"/>
            <a:ext cx="1210588" cy="646331"/>
          </a:xfrm>
          <a:prstGeom prst="rect">
            <a:avLst/>
          </a:prstGeom>
          <a:noFill/>
        </p:spPr>
        <p:txBody>
          <a:bodyPr wrap="none" rtlCol="0">
            <a:spAutoFit/>
          </a:bodyPr>
          <a:lstStyle/>
          <a:p>
            <a:r>
              <a:rPr lang="en-US" sz="3600" dirty="0" smtClean="0"/>
              <a:t>2018</a:t>
            </a:r>
            <a:endParaRPr lang="en-US" sz="3600" dirty="0"/>
          </a:p>
        </p:txBody>
      </p:sp>
      <p:sp>
        <p:nvSpPr>
          <p:cNvPr id="11" name="TextBox 10"/>
          <p:cNvSpPr txBox="1"/>
          <p:nvPr/>
        </p:nvSpPr>
        <p:spPr>
          <a:xfrm>
            <a:off x="457200" y="6474023"/>
            <a:ext cx="7467600" cy="307777"/>
          </a:xfrm>
          <a:prstGeom prst="rect">
            <a:avLst/>
          </a:prstGeom>
          <a:noFill/>
        </p:spPr>
        <p:txBody>
          <a:bodyPr wrap="square" rtlCol="0">
            <a:spAutoFit/>
          </a:bodyPr>
          <a:lstStyle/>
          <a:p>
            <a:r>
              <a:rPr lang="en-US" sz="1400" dirty="0"/>
              <a:t>Source: </a:t>
            </a:r>
            <a:r>
              <a:rPr lang="en-US" sz="1400" dirty="0">
                <a:hlinkClick r:id="rId3"/>
              </a:rPr>
              <a:t>https://</a:t>
            </a:r>
            <a:r>
              <a:rPr lang="en-US" sz="1400" dirty="0" smtClean="0">
                <a:hlinkClick r:id="rId3"/>
              </a:rPr>
              <a:t>www.nytimes.com/2018/03/22/climate/great-pacific-garbage-patch.html</a:t>
            </a:r>
            <a:r>
              <a:rPr lang="en-US" sz="1400" dirty="0" smtClean="0"/>
              <a:t> </a:t>
            </a:r>
            <a:endParaRPr lang="en-US" sz="1400" dirty="0"/>
          </a:p>
        </p:txBody>
      </p:sp>
    </p:spTree>
    <p:extLst>
      <p:ext uri="{BB962C8B-B14F-4D97-AF65-F5344CB8AC3E}">
        <p14:creationId xmlns:p14="http://schemas.microsoft.com/office/powerpoint/2010/main" val="42367070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0"/>
            <a:ext cx="8229600" cy="1143000"/>
          </a:xfrm>
        </p:spPr>
        <p:txBody>
          <a:bodyPr/>
          <a:lstStyle/>
          <a:p>
            <a:pPr eaLnBrk="1" hangingPunct="1"/>
            <a:r>
              <a:rPr lang="en-US" sz="4000" smtClean="0"/>
              <a:t>Oil Entering the Oceans</a:t>
            </a:r>
          </a:p>
        </p:txBody>
      </p:sp>
      <p:pic>
        <p:nvPicPr>
          <p:cNvPr id="35843" name="Picture 4" descr="oil"/>
          <p:cNvPicPr>
            <a:picLocks noGrp="1" noChangeAspect="1" noChangeArrowheads="1"/>
          </p:cNvPicPr>
          <p:nvPr>
            <p:ph idx="1"/>
          </p:nvPr>
        </p:nvPicPr>
        <p:blipFill>
          <a:blip r:embed="rId3" cstate="print"/>
          <a:srcRect l="13327" t="9233" r="7336" b="44014"/>
          <a:stretch>
            <a:fillRect/>
          </a:stretch>
        </p:blipFill>
        <p:spPr>
          <a:xfrm>
            <a:off x="1458913" y="1136650"/>
            <a:ext cx="6423025" cy="4914900"/>
          </a:xfrm>
          <a:noFill/>
        </p:spPr>
      </p:pic>
      <p:sp>
        <p:nvSpPr>
          <p:cNvPr id="35844" name="Text Box 6"/>
          <p:cNvSpPr txBox="1">
            <a:spLocks noChangeArrowheads="1"/>
          </p:cNvSpPr>
          <p:nvPr/>
        </p:nvSpPr>
        <p:spPr bwMode="auto">
          <a:xfrm>
            <a:off x="762000" y="6096000"/>
            <a:ext cx="7848600" cy="639763"/>
          </a:xfrm>
          <a:prstGeom prst="rect">
            <a:avLst/>
          </a:prstGeom>
          <a:noFill/>
          <a:ln w="9525">
            <a:noFill/>
            <a:miter lim="800000"/>
            <a:headEnd/>
            <a:tailEnd/>
          </a:ln>
        </p:spPr>
        <p:txBody>
          <a:bodyPr>
            <a:spAutoFit/>
          </a:bodyPr>
          <a:lstStyle/>
          <a:p>
            <a:r>
              <a:rPr lang="en-US" sz="1200"/>
              <a:t>Source: National Academy of Sciences’ Committee on Oil in the Sea.  2002.  </a:t>
            </a:r>
            <a:r>
              <a:rPr lang="en-US" sz="1200" u="sng"/>
              <a:t>Oil in the Sea III: Inputs, Fates, and Effects</a:t>
            </a:r>
            <a:r>
              <a:rPr lang="en-US" sz="1200"/>
              <a:t> Washington, DC: Ocean Studies Board, Division on Earth and Life Studies, and Marine Board, Transportation Research Board, p. 33. Available at: http://books.nap.edu/books/0309084385/gifmid/41.gif</a:t>
            </a:r>
          </a:p>
        </p:txBody>
      </p:sp>
      <p:sp>
        <p:nvSpPr>
          <p:cNvPr id="35845" name="Oval 8"/>
          <p:cNvSpPr>
            <a:spLocks noChangeArrowheads="1"/>
          </p:cNvSpPr>
          <p:nvPr/>
        </p:nvSpPr>
        <p:spPr bwMode="auto">
          <a:xfrm>
            <a:off x="1371600" y="3352800"/>
            <a:ext cx="2895600" cy="315913"/>
          </a:xfrm>
          <a:prstGeom prst="ellipse">
            <a:avLst/>
          </a:prstGeom>
          <a:noFill/>
          <a:ln w="38100">
            <a:solidFill>
              <a:srgbClr val="FF0000"/>
            </a:solidFill>
            <a:round/>
            <a:headEnd/>
            <a:tailEnd/>
          </a:ln>
        </p:spPr>
        <p:txBody>
          <a:bodyPr wrap="none" anchor="ctr"/>
          <a:lstStyle/>
          <a:p>
            <a:endParaRPr lang="en-US"/>
          </a:p>
        </p:txBody>
      </p:sp>
      <p:sp>
        <p:nvSpPr>
          <p:cNvPr id="35846" name="Oval 9"/>
          <p:cNvSpPr>
            <a:spLocks noChangeArrowheads="1"/>
          </p:cNvSpPr>
          <p:nvPr/>
        </p:nvSpPr>
        <p:spPr bwMode="auto">
          <a:xfrm>
            <a:off x="5943600" y="3417888"/>
            <a:ext cx="457200" cy="239712"/>
          </a:xfrm>
          <a:prstGeom prst="ellipse">
            <a:avLst/>
          </a:prstGeom>
          <a:noFill/>
          <a:ln w="38100">
            <a:solidFill>
              <a:srgbClr val="FF0000"/>
            </a:solidFill>
            <a:round/>
            <a:headEnd/>
            <a:tailEnd/>
          </a:ln>
        </p:spPr>
        <p:txBody>
          <a:bodyPr wrap="none" anchor="ctr"/>
          <a:lstStyle/>
          <a:p>
            <a:endParaRPr lang="en-US"/>
          </a:p>
        </p:txBody>
      </p:sp>
      <p:sp>
        <p:nvSpPr>
          <p:cNvPr id="35847" name="Oval 10"/>
          <p:cNvSpPr>
            <a:spLocks noChangeArrowheads="1"/>
          </p:cNvSpPr>
          <p:nvPr/>
        </p:nvSpPr>
        <p:spPr bwMode="auto">
          <a:xfrm>
            <a:off x="1349375" y="4484688"/>
            <a:ext cx="2895600" cy="315912"/>
          </a:xfrm>
          <a:prstGeom prst="ellipse">
            <a:avLst/>
          </a:prstGeom>
          <a:noFill/>
          <a:ln w="38100">
            <a:solidFill>
              <a:srgbClr val="FF0000"/>
            </a:solidFill>
            <a:round/>
            <a:headEnd/>
            <a:tailEnd/>
          </a:ln>
        </p:spPr>
        <p:txBody>
          <a:bodyPr wrap="none" anchor="ctr"/>
          <a:lstStyle/>
          <a:p>
            <a:endParaRPr lang="en-US"/>
          </a:p>
        </p:txBody>
      </p:sp>
      <p:sp>
        <p:nvSpPr>
          <p:cNvPr id="35848" name="Oval 11"/>
          <p:cNvSpPr>
            <a:spLocks noChangeArrowheads="1"/>
          </p:cNvSpPr>
          <p:nvPr/>
        </p:nvSpPr>
        <p:spPr bwMode="auto">
          <a:xfrm>
            <a:off x="5921375" y="4549775"/>
            <a:ext cx="457200" cy="239713"/>
          </a:xfrm>
          <a:prstGeom prst="ellipse">
            <a:avLst/>
          </a:prstGeom>
          <a:noFill/>
          <a:ln w="38100">
            <a:solidFill>
              <a:srgbClr val="FF0000"/>
            </a:solidFill>
            <a:round/>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ChangeArrowheads="1"/>
          </p:cNvSpPr>
          <p:nvPr/>
        </p:nvSpPr>
        <p:spPr bwMode="auto">
          <a:xfrm>
            <a:off x="304800" y="0"/>
            <a:ext cx="7772400" cy="1143000"/>
          </a:xfrm>
          <a:prstGeom prst="rect">
            <a:avLst/>
          </a:prstGeom>
          <a:noFill/>
          <a:ln w="9525">
            <a:noFill/>
            <a:miter lim="800000"/>
            <a:headEnd/>
            <a:tailEnd/>
          </a:ln>
        </p:spPr>
        <p:txBody>
          <a:bodyPr anchor="ctr"/>
          <a:lstStyle/>
          <a:p>
            <a:r>
              <a:rPr lang="en-GB" sz="3500" b="1">
                <a:solidFill>
                  <a:schemeClr val="bg1"/>
                </a:solidFill>
              </a:rPr>
              <a:t>Title</a:t>
            </a:r>
            <a:endParaRPr lang="en-US" sz="3500" b="1">
              <a:solidFill>
                <a:schemeClr val="bg1"/>
              </a:solidFill>
            </a:endParaRPr>
          </a:p>
        </p:txBody>
      </p:sp>
      <p:sp>
        <p:nvSpPr>
          <p:cNvPr id="1028" name="Rectangle 3"/>
          <p:cNvSpPr>
            <a:spLocks noChangeArrowheads="1"/>
          </p:cNvSpPr>
          <p:nvPr/>
        </p:nvSpPr>
        <p:spPr bwMode="auto">
          <a:xfrm>
            <a:off x="304800" y="990600"/>
            <a:ext cx="7772400" cy="1143000"/>
          </a:xfrm>
          <a:prstGeom prst="rect">
            <a:avLst/>
          </a:prstGeom>
          <a:noFill/>
          <a:ln w="9525">
            <a:noFill/>
            <a:miter lim="800000"/>
            <a:headEnd/>
            <a:tailEnd/>
          </a:ln>
        </p:spPr>
        <p:txBody>
          <a:bodyPr anchor="ctr"/>
          <a:lstStyle/>
          <a:p>
            <a:r>
              <a:rPr lang="en-GB" sz="3000" b="1">
                <a:solidFill>
                  <a:schemeClr val="bg1"/>
                </a:solidFill>
              </a:rPr>
              <a:t>Body text</a:t>
            </a:r>
            <a:endParaRPr lang="en-US" sz="3000" b="1">
              <a:solidFill>
                <a:schemeClr val="bg1"/>
              </a:solidFill>
            </a:endParaRPr>
          </a:p>
        </p:txBody>
      </p:sp>
      <p:graphicFrame>
        <p:nvGraphicFramePr>
          <p:cNvPr id="1026"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127" name="Image" r:id="rId3" imgW="5957317" imgH="4463415" progId="">
                  <p:embed/>
                </p:oleObj>
              </mc:Choice>
              <mc:Fallback>
                <p:oleObj name="Image" r:id="rId3" imgW="5957317" imgH="4463415"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9" name="Rectangle 5"/>
          <p:cNvSpPr>
            <a:spLocks noGrp="1" noChangeArrowheads="1"/>
          </p:cNvSpPr>
          <p:nvPr>
            <p:ph type="title" idx="4294967295"/>
          </p:nvPr>
        </p:nvSpPr>
        <p:spPr>
          <a:xfrm>
            <a:off x="0" y="228600"/>
            <a:ext cx="6400800" cy="609600"/>
          </a:xfrm>
          <a:noFill/>
        </p:spPr>
        <p:txBody>
          <a:bodyPr>
            <a:normAutofit fontScale="90000"/>
          </a:bodyPr>
          <a:lstStyle/>
          <a:p>
            <a:pPr eaLnBrk="1" hangingPunct="1"/>
            <a:r>
              <a:rPr lang="en-US" sz="4000" b="1" smtClean="0">
                <a:solidFill>
                  <a:srgbClr val="ECAE00"/>
                </a:solidFill>
              </a:rPr>
              <a:t>Ozone Depletion</a:t>
            </a:r>
            <a:endParaRPr lang="en-US" sz="4000" b="1" smtClean="0">
              <a:solidFill>
                <a:srgbClr val="ECAE00"/>
              </a:solidFill>
              <a:latin typeface="NewBaskerville-Bold" charset="0"/>
            </a:endParaRPr>
          </a:p>
        </p:txBody>
      </p:sp>
      <p:pic>
        <p:nvPicPr>
          <p:cNvPr id="1030" name="Picture 6" descr="94570main_ozone_holes_m3"/>
          <p:cNvPicPr>
            <a:picLocks noChangeAspect="1" noChangeArrowheads="1"/>
          </p:cNvPicPr>
          <p:nvPr/>
        </p:nvPicPr>
        <p:blipFill>
          <a:blip r:embed="rId5" cstate="print">
            <a:clrChange>
              <a:clrFrom>
                <a:srgbClr val="0B0B0B"/>
              </a:clrFrom>
              <a:clrTo>
                <a:srgbClr val="0B0B0B">
                  <a:alpha val="0"/>
                </a:srgbClr>
              </a:clrTo>
            </a:clrChange>
          </a:blip>
          <a:srcRect/>
          <a:stretch>
            <a:fillRect/>
          </a:stretch>
        </p:blipFill>
        <p:spPr bwMode="auto">
          <a:xfrm>
            <a:off x="0" y="1600200"/>
            <a:ext cx="9144000" cy="1900238"/>
          </a:xfrm>
          <a:prstGeom prst="rect">
            <a:avLst/>
          </a:prstGeom>
          <a:noFill/>
          <a:ln w="9525">
            <a:noFill/>
            <a:miter lim="800000"/>
            <a:headEnd/>
            <a:tailEnd/>
          </a:ln>
        </p:spPr>
      </p:pic>
      <p:sp>
        <p:nvSpPr>
          <p:cNvPr id="1031" name="Rectangle 7"/>
          <p:cNvSpPr>
            <a:spLocks noChangeArrowheads="1"/>
          </p:cNvSpPr>
          <p:nvPr/>
        </p:nvSpPr>
        <p:spPr bwMode="auto">
          <a:xfrm>
            <a:off x="0" y="2287588"/>
            <a:ext cx="9144000" cy="822325"/>
          </a:xfrm>
          <a:prstGeom prst="rect">
            <a:avLst/>
          </a:prstGeom>
          <a:noFill/>
          <a:ln w="9525">
            <a:noFill/>
            <a:miter lim="800000"/>
            <a:headEnd/>
            <a:tailEnd/>
          </a:ln>
        </p:spPr>
        <p:txBody>
          <a:bodyPr>
            <a:spAutoFit/>
          </a:bodyPr>
          <a:lstStyle/>
          <a:p>
            <a:endParaRPr lang="en-US" sz="2400">
              <a:latin typeface="Times New Roman" pitchFamily="18" charset="0"/>
            </a:endParaRPr>
          </a:p>
          <a:p>
            <a:pPr lvl="1" eaLnBrk="0" hangingPunct="0"/>
            <a:endParaRPr lang="en-US" sz="2400">
              <a:latin typeface="Times New Roman" pitchFamily="18" charset="0"/>
            </a:endParaRPr>
          </a:p>
        </p:txBody>
      </p:sp>
      <p:sp>
        <p:nvSpPr>
          <p:cNvPr id="1032" name="Text Box 8"/>
          <p:cNvSpPr txBox="1">
            <a:spLocks noChangeArrowheads="1"/>
          </p:cNvSpPr>
          <p:nvPr/>
        </p:nvSpPr>
        <p:spPr bwMode="auto">
          <a:xfrm>
            <a:off x="152400" y="4238625"/>
            <a:ext cx="3886200" cy="1006475"/>
          </a:xfrm>
          <a:prstGeom prst="rect">
            <a:avLst/>
          </a:prstGeom>
          <a:noFill/>
          <a:ln w="9525">
            <a:noFill/>
            <a:miter lim="800000"/>
            <a:headEnd/>
            <a:tailEnd/>
          </a:ln>
        </p:spPr>
        <p:txBody>
          <a:bodyPr>
            <a:spAutoFit/>
          </a:bodyPr>
          <a:lstStyle/>
          <a:p>
            <a:pPr>
              <a:spcBef>
                <a:spcPct val="50000"/>
              </a:spcBef>
            </a:pPr>
            <a:r>
              <a:rPr lang="en-US" sz="2000">
                <a:solidFill>
                  <a:srgbClr val="FFE089"/>
                </a:solidFill>
              </a:rPr>
              <a:t>Growth of the Antarctic ozone hole over 20 years, as observed by the satellite</a:t>
            </a:r>
          </a:p>
        </p:txBody>
      </p:sp>
      <p:sp>
        <p:nvSpPr>
          <p:cNvPr id="1033" name="Rectangle 9"/>
          <p:cNvSpPr>
            <a:spLocks noChangeArrowheads="1"/>
          </p:cNvSpPr>
          <p:nvPr/>
        </p:nvSpPr>
        <p:spPr bwMode="auto">
          <a:xfrm>
            <a:off x="4191000" y="4310063"/>
            <a:ext cx="4953000" cy="701675"/>
          </a:xfrm>
          <a:prstGeom prst="rect">
            <a:avLst/>
          </a:prstGeom>
          <a:noFill/>
          <a:ln w="9525">
            <a:noFill/>
            <a:miter lim="800000"/>
            <a:headEnd/>
            <a:tailEnd/>
          </a:ln>
        </p:spPr>
        <p:txBody>
          <a:bodyPr>
            <a:spAutoFit/>
          </a:bodyPr>
          <a:lstStyle/>
          <a:p>
            <a:r>
              <a:rPr lang="en-US" sz="2000" b="1">
                <a:solidFill>
                  <a:srgbClr val="00FFFF"/>
                </a:solidFill>
                <a:cs typeface="Arial" pitchFamily="34" charset="0"/>
              </a:rPr>
              <a:t>Darkest blue areas represent regions of maximum ozone depletion.</a:t>
            </a:r>
            <a:r>
              <a:rPr lang="en-US" sz="2000">
                <a:solidFill>
                  <a:srgbClr val="00FFFF"/>
                </a:solidFill>
                <a:latin typeface="Times New Roman" pitchFamily="18" charset="0"/>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 use / Habitat Destruction</a:t>
            </a:r>
            <a:endParaRPr lang="en-US" dirty="0"/>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25544925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OnePlanet-Template"/>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
        <p:nvSpPr>
          <p:cNvPr id="29699" name="Rectangle 3"/>
          <p:cNvSpPr>
            <a:spLocks noChangeArrowheads="1"/>
          </p:cNvSpPr>
          <p:nvPr/>
        </p:nvSpPr>
        <p:spPr bwMode="auto">
          <a:xfrm>
            <a:off x="838200" y="304800"/>
            <a:ext cx="7696200" cy="609600"/>
          </a:xfrm>
          <a:prstGeom prst="rect">
            <a:avLst/>
          </a:prstGeom>
          <a:noFill/>
          <a:ln w="9525">
            <a:noFill/>
            <a:miter lim="800000"/>
            <a:headEnd/>
            <a:tailEnd/>
          </a:ln>
        </p:spPr>
        <p:txBody>
          <a:bodyPr anchor="ctr"/>
          <a:lstStyle/>
          <a:p>
            <a:pPr algn="ctr"/>
            <a:r>
              <a:rPr lang="en-US" sz="2800">
                <a:solidFill>
                  <a:srgbClr val="FF9933"/>
                </a:solidFill>
                <a:cs typeface="Arial" pitchFamily="34" charset="0"/>
              </a:rPr>
              <a:t>Different land use practices visible </a:t>
            </a:r>
            <a:br>
              <a:rPr lang="en-US" sz="2800">
                <a:solidFill>
                  <a:srgbClr val="FF9933"/>
                </a:solidFill>
                <a:cs typeface="Arial" pitchFamily="34" charset="0"/>
              </a:rPr>
            </a:br>
            <a:r>
              <a:rPr lang="en-US" sz="2800">
                <a:solidFill>
                  <a:srgbClr val="FF9933"/>
                </a:solidFill>
                <a:cs typeface="Arial" pitchFamily="34" charset="0"/>
              </a:rPr>
              <a:t>across country border, Mexico/Guatemala</a:t>
            </a:r>
            <a:endParaRPr lang="en-US" sz="2800">
              <a:solidFill>
                <a:srgbClr val="FF9933"/>
              </a:solidFill>
            </a:endParaRPr>
          </a:p>
        </p:txBody>
      </p:sp>
      <p:pic>
        <p:nvPicPr>
          <p:cNvPr id="29700" name="Picture 4" descr="Forest_CountryBorder"/>
          <p:cNvPicPr>
            <a:picLocks noChangeAspect="1" noChangeArrowheads="1"/>
          </p:cNvPicPr>
          <p:nvPr/>
        </p:nvPicPr>
        <p:blipFill>
          <a:blip r:embed="rId5" cstate="print"/>
          <a:srcRect/>
          <a:stretch>
            <a:fillRect/>
          </a:stretch>
        </p:blipFill>
        <p:spPr bwMode="auto">
          <a:xfrm>
            <a:off x="0" y="377825"/>
            <a:ext cx="838200" cy="828675"/>
          </a:xfrm>
          <a:prstGeom prst="rect">
            <a:avLst/>
          </a:prstGeom>
          <a:noFill/>
          <a:ln w="9525">
            <a:noFill/>
            <a:miter lim="800000"/>
            <a:headEnd/>
            <a:tailEnd/>
          </a:ln>
        </p:spPr>
      </p:pic>
      <p:pic>
        <p:nvPicPr>
          <p:cNvPr id="29701" name="Picture 5" descr="mex_guat_14_15feb1974"/>
          <p:cNvPicPr>
            <a:picLocks noChangeAspect="1" noChangeArrowheads="1"/>
          </p:cNvPicPr>
          <p:nvPr/>
        </p:nvPicPr>
        <p:blipFill>
          <a:blip r:embed="rId6" cstate="print"/>
          <a:srcRect/>
          <a:stretch>
            <a:fillRect/>
          </a:stretch>
        </p:blipFill>
        <p:spPr bwMode="auto">
          <a:xfrm>
            <a:off x="514350" y="1176338"/>
            <a:ext cx="5962650" cy="5376862"/>
          </a:xfrm>
          <a:prstGeom prst="rect">
            <a:avLst/>
          </a:prstGeom>
          <a:noFill/>
          <a:ln w="9525">
            <a:noFill/>
            <a:miter lim="800000"/>
            <a:headEnd/>
            <a:tailEnd/>
          </a:ln>
        </p:spPr>
      </p:pic>
      <p:sp>
        <p:nvSpPr>
          <p:cNvPr id="235526" name="Text Box 6"/>
          <p:cNvSpPr txBox="1">
            <a:spLocks noChangeArrowheads="1"/>
          </p:cNvSpPr>
          <p:nvPr/>
        </p:nvSpPr>
        <p:spPr bwMode="auto">
          <a:xfrm>
            <a:off x="6705600" y="2286000"/>
            <a:ext cx="2438400" cy="1006475"/>
          </a:xfrm>
          <a:prstGeom prst="rect">
            <a:avLst/>
          </a:prstGeom>
          <a:noFill/>
          <a:ln w="9525">
            <a:noFill/>
            <a:miter lim="800000"/>
            <a:headEnd/>
            <a:tailEnd/>
          </a:ln>
        </p:spPr>
        <p:txBody>
          <a:bodyPr>
            <a:spAutoFit/>
          </a:bodyPr>
          <a:lstStyle/>
          <a:p>
            <a:pPr>
              <a:spcBef>
                <a:spcPct val="50000"/>
              </a:spcBef>
              <a:buFontTx/>
              <a:buChar char="•"/>
            </a:pPr>
            <a:r>
              <a:rPr lang="en-US" sz="2000">
                <a:solidFill>
                  <a:schemeClr val="bg1"/>
                </a:solidFill>
                <a:cs typeface="Arial" pitchFamily="34" charset="0"/>
              </a:rPr>
              <a:t> 1974 - 2000: Conversion of forest to agriculture</a:t>
            </a:r>
          </a:p>
        </p:txBody>
      </p:sp>
      <p:pic>
        <p:nvPicPr>
          <p:cNvPr id="235527" name="Picture 7" descr="mex_guat_27mar_3apr2000"/>
          <p:cNvPicPr>
            <a:picLocks noChangeAspect="1" noChangeArrowheads="1"/>
          </p:cNvPicPr>
          <p:nvPr/>
        </p:nvPicPr>
        <p:blipFill>
          <a:blip r:embed="rId7" cstate="print"/>
          <a:srcRect/>
          <a:stretch>
            <a:fillRect/>
          </a:stretch>
        </p:blipFill>
        <p:spPr bwMode="auto">
          <a:xfrm>
            <a:off x="533400" y="1219200"/>
            <a:ext cx="5943600" cy="5334000"/>
          </a:xfrm>
          <a:prstGeom prst="rect">
            <a:avLst/>
          </a:prstGeom>
          <a:noFill/>
          <a:ln w="9525">
            <a:noFill/>
            <a:miter lim="800000"/>
            <a:headEnd/>
            <a:tailEnd/>
          </a:ln>
        </p:spPr>
      </p:pic>
      <p:sp>
        <p:nvSpPr>
          <p:cNvPr id="235528" name="Text Box 8"/>
          <p:cNvSpPr txBox="1">
            <a:spLocks noChangeArrowheads="1"/>
          </p:cNvSpPr>
          <p:nvPr/>
        </p:nvSpPr>
        <p:spPr bwMode="auto">
          <a:xfrm>
            <a:off x="6705600" y="3886200"/>
            <a:ext cx="2286000" cy="1311275"/>
          </a:xfrm>
          <a:prstGeom prst="rect">
            <a:avLst/>
          </a:prstGeom>
          <a:noFill/>
          <a:ln w="9525">
            <a:noFill/>
            <a:miter lim="800000"/>
            <a:headEnd/>
            <a:tailEnd/>
          </a:ln>
        </p:spPr>
        <p:txBody>
          <a:bodyPr>
            <a:spAutoFit/>
          </a:bodyPr>
          <a:lstStyle/>
          <a:p>
            <a:pPr>
              <a:spcBef>
                <a:spcPct val="50000"/>
              </a:spcBef>
              <a:buFontTx/>
              <a:buChar char="•"/>
            </a:pPr>
            <a:r>
              <a:rPr lang="en-US" sz="2000">
                <a:solidFill>
                  <a:schemeClr val="bg1"/>
                </a:solidFill>
              </a:rPr>
              <a:t> Now country border can be seen even from space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35526"/>
                                        </p:tgtEl>
                                        <p:attrNameLst>
                                          <p:attrName>style.visibility</p:attrName>
                                        </p:attrNameLst>
                                      </p:cBhvr>
                                      <p:to>
                                        <p:strVal val="visible"/>
                                      </p:to>
                                    </p:set>
                                    <p:animEffect transition="in" filter="dissolve">
                                      <p:cBhvr>
                                        <p:cTn id="7" dur="500"/>
                                        <p:tgtEl>
                                          <p:spTgt spid="2355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35527"/>
                                        </p:tgtEl>
                                        <p:attrNameLst>
                                          <p:attrName>style.visibility</p:attrName>
                                        </p:attrNameLst>
                                      </p:cBhvr>
                                      <p:to>
                                        <p:strVal val="visible"/>
                                      </p:to>
                                    </p:set>
                                    <p:animEffect transition="in" filter="dissolve">
                                      <p:cBhvr>
                                        <p:cTn id="12" dur="500"/>
                                        <p:tgtEl>
                                          <p:spTgt spid="235527"/>
                                        </p:tgtEl>
                                      </p:cBhvr>
                                    </p:animEffect>
                                  </p:childTnLst>
                                  <p:subTnLst>
                                    <p:audio>
                                      <p:cMediaNode>
                                        <p:cTn display="0" masterRel="sameClick">
                                          <p:stCondLst>
                                            <p:cond evt="begin" delay="0">
                                              <p:tn val="10"/>
                                            </p:cond>
                                          </p:stCondLst>
                                          <p:endCondLst>
                                            <p:cond evt="onStopAudio" delay="0">
                                              <p:tgtEl>
                                                <p:sldTgt/>
                                              </p:tgtEl>
                                            </p:cond>
                                          </p:endCondLst>
                                        </p:cTn>
                                        <p:tgtEl>
                                          <p:sndTgt r:embed="rId3" name="voltage.wav"/>
                                        </p:tgtEl>
                                      </p:cMediaNode>
                                    </p:audio>
                                  </p:subTnLst>
                                </p:cTn>
                              </p:par>
                              <p:par>
                                <p:cTn id="13" presetID="9" presetClass="entr" presetSubtype="0" fill="hold" grpId="0" nodeType="withEffect">
                                  <p:stCondLst>
                                    <p:cond delay="0"/>
                                  </p:stCondLst>
                                  <p:childTnLst>
                                    <p:set>
                                      <p:cBhvr>
                                        <p:cTn id="14" dur="1" fill="hold">
                                          <p:stCondLst>
                                            <p:cond delay="0"/>
                                          </p:stCondLst>
                                        </p:cTn>
                                        <p:tgtEl>
                                          <p:spTgt spid="235528"/>
                                        </p:tgtEl>
                                        <p:attrNameLst>
                                          <p:attrName>style.visibility</p:attrName>
                                        </p:attrNameLst>
                                      </p:cBhvr>
                                      <p:to>
                                        <p:strVal val="visible"/>
                                      </p:to>
                                    </p:set>
                                    <p:animEffect transition="in" filter="dissolve">
                                      <p:cBhvr>
                                        <p:cTn id="15" dur="500"/>
                                        <p:tgtEl>
                                          <p:spTgt spid="2355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26" grpId="0" autoUpdateAnimBg="0"/>
      <p:bldP spid="2355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OnePlanet-Template"/>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34819" name="Picture 3" descr="asia_water_ThreeGorgesDam copy"/>
          <p:cNvPicPr>
            <a:picLocks noChangeAspect="1" noChangeArrowheads="1"/>
          </p:cNvPicPr>
          <p:nvPr/>
        </p:nvPicPr>
        <p:blipFill>
          <a:blip r:embed="rId4" cstate="print"/>
          <a:srcRect/>
          <a:stretch>
            <a:fillRect/>
          </a:stretch>
        </p:blipFill>
        <p:spPr bwMode="auto">
          <a:xfrm>
            <a:off x="0" y="331788"/>
            <a:ext cx="990600" cy="860425"/>
          </a:xfrm>
          <a:prstGeom prst="rect">
            <a:avLst/>
          </a:prstGeom>
          <a:noFill/>
          <a:ln w="9525">
            <a:noFill/>
            <a:miter lim="800000"/>
            <a:headEnd/>
            <a:tailEnd/>
          </a:ln>
        </p:spPr>
      </p:pic>
      <p:sp>
        <p:nvSpPr>
          <p:cNvPr id="34820" name="Rectangle 4"/>
          <p:cNvSpPr>
            <a:spLocks noChangeArrowheads="1"/>
          </p:cNvSpPr>
          <p:nvPr/>
        </p:nvSpPr>
        <p:spPr bwMode="auto">
          <a:xfrm>
            <a:off x="533400" y="0"/>
            <a:ext cx="7543800" cy="990600"/>
          </a:xfrm>
          <a:prstGeom prst="rect">
            <a:avLst/>
          </a:prstGeom>
          <a:noFill/>
          <a:ln w="9525">
            <a:noFill/>
            <a:miter lim="800000"/>
            <a:headEnd/>
            <a:tailEnd/>
          </a:ln>
        </p:spPr>
        <p:txBody>
          <a:bodyPr anchor="ctr"/>
          <a:lstStyle/>
          <a:p>
            <a:pPr algn="ctr"/>
            <a:r>
              <a:rPr lang="en-US" sz="2800">
                <a:solidFill>
                  <a:srgbClr val="FF9933"/>
                </a:solidFill>
                <a:cs typeface="Arial" pitchFamily="34" charset="0"/>
              </a:rPr>
              <a:t>Changes due to Three Gorges Dam construction, China</a:t>
            </a:r>
            <a:endParaRPr lang="en-US" sz="2800">
              <a:solidFill>
                <a:srgbClr val="FF9933"/>
              </a:solidFill>
            </a:endParaRPr>
          </a:p>
        </p:txBody>
      </p:sp>
      <p:sp>
        <p:nvSpPr>
          <p:cNvPr id="34821" name="Text Box 5"/>
          <p:cNvSpPr txBox="1">
            <a:spLocks noChangeArrowheads="1"/>
          </p:cNvSpPr>
          <p:nvPr/>
        </p:nvSpPr>
        <p:spPr bwMode="auto">
          <a:xfrm>
            <a:off x="5867400" y="1447800"/>
            <a:ext cx="2667000" cy="701675"/>
          </a:xfrm>
          <a:prstGeom prst="rect">
            <a:avLst/>
          </a:prstGeom>
          <a:noFill/>
          <a:ln w="9525">
            <a:noFill/>
            <a:miter lim="800000"/>
            <a:headEnd/>
            <a:tailEnd/>
          </a:ln>
        </p:spPr>
        <p:txBody>
          <a:bodyPr>
            <a:spAutoFit/>
          </a:bodyPr>
          <a:lstStyle/>
          <a:p>
            <a:pPr>
              <a:spcBef>
                <a:spcPct val="50000"/>
              </a:spcBef>
            </a:pPr>
            <a:r>
              <a:rPr lang="en-US" sz="2000">
                <a:solidFill>
                  <a:schemeClr val="bg1"/>
                </a:solidFill>
                <a:cs typeface="Times New Roman" pitchFamily="18" charset="0"/>
              </a:rPr>
              <a:t>Changes due to the construction of dam</a:t>
            </a:r>
            <a:endParaRPr lang="en-US" sz="2000">
              <a:solidFill>
                <a:schemeClr val="bg1"/>
              </a:solidFill>
            </a:endParaRPr>
          </a:p>
        </p:txBody>
      </p:sp>
      <p:sp>
        <p:nvSpPr>
          <p:cNvPr id="245766" name="Text Box 6"/>
          <p:cNvSpPr txBox="1">
            <a:spLocks noChangeArrowheads="1"/>
          </p:cNvSpPr>
          <p:nvPr/>
        </p:nvSpPr>
        <p:spPr bwMode="auto">
          <a:xfrm>
            <a:off x="5867400" y="2667000"/>
            <a:ext cx="3276600" cy="1006475"/>
          </a:xfrm>
          <a:prstGeom prst="rect">
            <a:avLst/>
          </a:prstGeom>
          <a:noFill/>
          <a:ln w="9525">
            <a:noFill/>
            <a:miter lim="800000"/>
            <a:headEnd/>
            <a:tailEnd/>
          </a:ln>
        </p:spPr>
        <p:txBody>
          <a:bodyPr>
            <a:spAutoFit/>
          </a:bodyPr>
          <a:lstStyle/>
          <a:p>
            <a:pPr>
              <a:spcBef>
                <a:spcPct val="50000"/>
              </a:spcBef>
              <a:buFontTx/>
              <a:buChar char="•"/>
            </a:pPr>
            <a:r>
              <a:rPr lang="en-US" sz="2000">
                <a:solidFill>
                  <a:schemeClr val="bg1"/>
                </a:solidFill>
                <a:cs typeface="Arial" pitchFamily="34" charset="0"/>
              </a:rPr>
              <a:t> 1987: Nature of the river and surrounding landscape before the dam</a:t>
            </a:r>
          </a:p>
        </p:txBody>
      </p:sp>
      <p:sp>
        <p:nvSpPr>
          <p:cNvPr id="245767" name="Text Box 7"/>
          <p:cNvSpPr txBox="1">
            <a:spLocks noChangeArrowheads="1"/>
          </p:cNvSpPr>
          <p:nvPr/>
        </p:nvSpPr>
        <p:spPr bwMode="auto">
          <a:xfrm>
            <a:off x="5867400" y="4038600"/>
            <a:ext cx="2667000" cy="1006475"/>
          </a:xfrm>
          <a:prstGeom prst="rect">
            <a:avLst/>
          </a:prstGeom>
          <a:noFill/>
          <a:ln w="9525">
            <a:noFill/>
            <a:miter lim="800000"/>
            <a:headEnd/>
            <a:tailEnd/>
          </a:ln>
        </p:spPr>
        <p:txBody>
          <a:bodyPr>
            <a:spAutoFit/>
          </a:bodyPr>
          <a:lstStyle/>
          <a:p>
            <a:pPr>
              <a:spcBef>
                <a:spcPct val="50000"/>
              </a:spcBef>
              <a:buFontTx/>
              <a:buChar char="•"/>
            </a:pPr>
            <a:r>
              <a:rPr lang="en-US" sz="2000">
                <a:solidFill>
                  <a:schemeClr val="bg1"/>
                </a:solidFill>
                <a:cs typeface="Arial" pitchFamily="34" charset="0"/>
              </a:rPr>
              <a:t> 2004: The enormous dam is clearly visible</a:t>
            </a:r>
          </a:p>
        </p:txBody>
      </p:sp>
      <p:pic>
        <p:nvPicPr>
          <p:cNvPr id="245768" name="Picture 8" descr="17apr1987"/>
          <p:cNvPicPr>
            <a:picLocks noChangeAspect="1" noChangeArrowheads="1"/>
          </p:cNvPicPr>
          <p:nvPr/>
        </p:nvPicPr>
        <p:blipFill>
          <a:blip r:embed="rId5" cstate="print"/>
          <a:srcRect/>
          <a:stretch>
            <a:fillRect/>
          </a:stretch>
        </p:blipFill>
        <p:spPr bwMode="auto">
          <a:xfrm>
            <a:off x="139700" y="1219200"/>
            <a:ext cx="5651500" cy="5334000"/>
          </a:xfrm>
          <a:prstGeom prst="rect">
            <a:avLst/>
          </a:prstGeom>
          <a:noFill/>
          <a:ln w="9525">
            <a:noFill/>
            <a:miter lim="800000"/>
            <a:headEnd/>
            <a:tailEnd/>
          </a:ln>
        </p:spPr>
      </p:pic>
      <p:pic>
        <p:nvPicPr>
          <p:cNvPr id="245769" name="Picture 9" descr="09may2004"/>
          <p:cNvPicPr>
            <a:picLocks noChangeAspect="1" noChangeArrowheads="1"/>
          </p:cNvPicPr>
          <p:nvPr/>
        </p:nvPicPr>
        <p:blipFill>
          <a:blip r:embed="rId6" cstate="print"/>
          <a:srcRect/>
          <a:stretch>
            <a:fillRect/>
          </a:stretch>
        </p:blipFill>
        <p:spPr bwMode="auto">
          <a:xfrm>
            <a:off x="152400" y="1219200"/>
            <a:ext cx="5638800" cy="5334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45766"/>
                                        </p:tgtEl>
                                        <p:attrNameLst>
                                          <p:attrName>style.visibility</p:attrName>
                                        </p:attrNameLst>
                                      </p:cBhvr>
                                      <p:to>
                                        <p:strVal val="visible"/>
                                      </p:to>
                                    </p:set>
                                    <p:animEffect transition="in" filter="dissolve">
                                      <p:cBhvr>
                                        <p:cTn id="7" dur="500"/>
                                        <p:tgtEl>
                                          <p:spTgt spid="245766"/>
                                        </p:tgtEl>
                                      </p:cBhvr>
                                    </p:animEffect>
                                  </p:childTnLst>
                                </p:cTn>
                              </p:par>
                              <p:par>
                                <p:cTn id="8" presetID="9" presetClass="entr" presetSubtype="0" fill="hold" nodeType="withEffect">
                                  <p:stCondLst>
                                    <p:cond delay="0"/>
                                  </p:stCondLst>
                                  <p:childTnLst>
                                    <p:set>
                                      <p:cBhvr>
                                        <p:cTn id="9" dur="1" fill="hold">
                                          <p:stCondLst>
                                            <p:cond delay="0"/>
                                          </p:stCondLst>
                                        </p:cTn>
                                        <p:tgtEl>
                                          <p:spTgt spid="245768"/>
                                        </p:tgtEl>
                                        <p:attrNameLst>
                                          <p:attrName>style.visibility</p:attrName>
                                        </p:attrNameLst>
                                      </p:cBhvr>
                                      <p:to>
                                        <p:strVal val="visible"/>
                                      </p:to>
                                    </p:set>
                                    <p:animEffect transition="in" filter="dissolve">
                                      <p:cBhvr>
                                        <p:cTn id="10" dur="500"/>
                                        <p:tgtEl>
                                          <p:spTgt spid="24576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245769"/>
                                        </p:tgtEl>
                                        <p:attrNameLst>
                                          <p:attrName>style.visibility</p:attrName>
                                        </p:attrNameLst>
                                      </p:cBhvr>
                                      <p:to>
                                        <p:strVal val="visible"/>
                                      </p:to>
                                    </p:set>
                                    <p:animEffect transition="in" filter="dissolve">
                                      <p:cBhvr>
                                        <p:cTn id="15" dur="500"/>
                                        <p:tgtEl>
                                          <p:spTgt spid="245769"/>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45767"/>
                                        </p:tgtEl>
                                        <p:attrNameLst>
                                          <p:attrName>style.visibility</p:attrName>
                                        </p:attrNameLst>
                                      </p:cBhvr>
                                      <p:to>
                                        <p:strVal val="visible"/>
                                      </p:to>
                                    </p:set>
                                    <p:animEffect transition="in" filter="dissolve">
                                      <p:cBhvr>
                                        <p:cTn id="18" dur="500"/>
                                        <p:tgtEl>
                                          <p:spTgt spid="2457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6" grpId="0"/>
      <p:bldP spid="24576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1" descr="The image “http://www.cotf.edu/ete/images/modules/everglades/Synth2.jpg” cannot be displayed, because it contains errors."/>
          <p:cNvPicPr>
            <a:picLocks noChangeAspect="1" noChangeArrowheads="1"/>
          </p:cNvPicPr>
          <p:nvPr/>
        </p:nvPicPr>
        <p:blipFill>
          <a:blip r:embed="rId3" cstate="print"/>
          <a:srcRect/>
          <a:stretch>
            <a:fillRect/>
          </a:stretch>
        </p:blipFill>
        <p:spPr bwMode="auto">
          <a:xfrm>
            <a:off x="1506538" y="1463675"/>
            <a:ext cx="2524125" cy="4570413"/>
          </a:xfrm>
          <a:prstGeom prst="rect">
            <a:avLst/>
          </a:prstGeom>
          <a:noFill/>
          <a:ln w="9525">
            <a:noFill/>
            <a:miter lim="800000"/>
            <a:headEnd/>
            <a:tailEnd/>
          </a:ln>
        </p:spPr>
      </p:pic>
      <p:pic>
        <p:nvPicPr>
          <p:cNvPr id="31747" name="Picture 13" descr="The image “http://www.cotf.edu/ete/images/modules/everglades/Real2.jpg” cannot be displayed, because it contains errors."/>
          <p:cNvPicPr>
            <a:picLocks noChangeAspect="1" noChangeArrowheads="1"/>
          </p:cNvPicPr>
          <p:nvPr/>
        </p:nvPicPr>
        <p:blipFill>
          <a:blip r:embed="rId4" cstate="print"/>
          <a:srcRect/>
          <a:stretch>
            <a:fillRect/>
          </a:stretch>
        </p:blipFill>
        <p:spPr bwMode="auto">
          <a:xfrm>
            <a:off x="4943475" y="1462088"/>
            <a:ext cx="2524125" cy="4572000"/>
          </a:xfrm>
          <a:prstGeom prst="rect">
            <a:avLst/>
          </a:prstGeom>
          <a:noFill/>
          <a:ln w="9525">
            <a:noFill/>
            <a:miter lim="800000"/>
            <a:headEnd/>
            <a:tailEnd/>
          </a:ln>
        </p:spPr>
      </p:pic>
      <p:sp>
        <p:nvSpPr>
          <p:cNvPr id="31748" name="Rectangle 2"/>
          <p:cNvSpPr>
            <a:spLocks noGrp="1" noChangeArrowheads="1"/>
          </p:cNvSpPr>
          <p:nvPr>
            <p:ph type="title"/>
          </p:nvPr>
        </p:nvSpPr>
        <p:spPr>
          <a:xfrm>
            <a:off x="457200" y="381000"/>
            <a:ext cx="8229600" cy="1143000"/>
          </a:xfrm>
        </p:spPr>
        <p:txBody>
          <a:bodyPr>
            <a:normAutofit fontScale="90000"/>
          </a:bodyPr>
          <a:lstStyle/>
          <a:p>
            <a:pPr eaLnBrk="1" hangingPunct="1"/>
            <a:r>
              <a:rPr lang="en-US" sz="4000" dirty="0" smtClean="0"/>
              <a:t>Wetlands Loss:</a:t>
            </a:r>
            <a:br>
              <a:rPr lang="en-US" sz="4000" dirty="0" smtClean="0"/>
            </a:br>
            <a:r>
              <a:rPr lang="en-US" sz="4000" dirty="0" smtClean="0"/>
              <a:t>US Everglades</a:t>
            </a:r>
          </a:p>
        </p:txBody>
      </p:sp>
      <p:sp>
        <p:nvSpPr>
          <p:cNvPr id="31749" name="Text Box 5"/>
          <p:cNvSpPr txBox="1">
            <a:spLocks noChangeArrowheads="1"/>
          </p:cNvSpPr>
          <p:nvPr/>
        </p:nvSpPr>
        <p:spPr bwMode="auto">
          <a:xfrm>
            <a:off x="228600" y="1676400"/>
            <a:ext cx="1371600" cy="427038"/>
          </a:xfrm>
          <a:prstGeom prst="rect">
            <a:avLst/>
          </a:prstGeom>
          <a:noFill/>
          <a:ln w="9525">
            <a:noFill/>
            <a:miter lim="800000"/>
            <a:headEnd/>
            <a:tailEnd/>
          </a:ln>
        </p:spPr>
        <p:txBody>
          <a:bodyPr>
            <a:spAutoFit/>
          </a:bodyPr>
          <a:lstStyle/>
          <a:p>
            <a:pPr algn="ctr">
              <a:spcBef>
                <a:spcPct val="50000"/>
              </a:spcBef>
            </a:pPr>
            <a:r>
              <a:rPr lang="en-US" sz="2200" b="1"/>
              <a:t>1850</a:t>
            </a:r>
          </a:p>
        </p:txBody>
      </p:sp>
      <p:sp>
        <p:nvSpPr>
          <p:cNvPr id="31750" name="Text Box 7"/>
          <p:cNvSpPr txBox="1">
            <a:spLocks noChangeArrowheads="1"/>
          </p:cNvSpPr>
          <p:nvPr/>
        </p:nvSpPr>
        <p:spPr bwMode="auto">
          <a:xfrm>
            <a:off x="762000" y="6246813"/>
            <a:ext cx="7848600" cy="457200"/>
          </a:xfrm>
          <a:prstGeom prst="rect">
            <a:avLst/>
          </a:prstGeom>
          <a:noFill/>
          <a:ln w="9525">
            <a:noFill/>
            <a:miter lim="800000"/>
            <a:headEnd/>
            <a:tailEnd/>
          </a:ln>
        </p:spPr>
        <p:txBody>
          <a:bodyPr>
            <a:spAutoFit/>
          </a:bodyPr>
          <a:lstStyle/>
          <a:p>
            <a:r>
              <a:rPr lang="en-US" sz="1200"/>
              <a:t>Source: Exploring the Environment Team. 2003 (23 January) “Remote Sensing: Waterflow” Wheeling Jesuit University, Center for Educational Technologies http://www.cotf.edu/ete/modules/everglades/FEremote2.html</a:t>
            </a:r>
          </a:p>
        </p:txBody>
      </p:sp>
      <p:sp>
        <p:nvSpPr>
          <p:cNvPr id="31751" name="Text Box 14"/>
          <p:cNvSpPr txBox="1">
            <a:spLocks noChangeArrowheads="1"/>
          </p:cNvSpPr>
          <p:nvPr/>
        </p:nvSpPr>
        <p:spPr bwMode="auto">
          <a:xfrm>
            <a:off x="7467600" y="1676400"/>
            <a:ext cx="1371600" cy="427038"/>
          </a:xfrm>
          <a:prstGeom prst="rect">
            <a:avLst/>
          </a:prstGeom>
          <a:noFill/>
          <a:ln w="9525">
            <a:noFill/>
            <a:miter lim="800000"/>
            <a:headEnd/>
            <a:tailEnd/>
          </a:ln>
        </p:spPr>
        <p:txBody>
          <a:bodyPr>
            <a:spAutoFit/>
          </a:bodyPr>
          <a:lstStyle/>
          <a:p>
            <a:pPr algn="ctr">
              <a:spcBef>
                <a:spcPct val="50000"/>
              </a:spcBef>
            </a:pPr>
            <a:r>
              <a:rPr lang="en-US" sz="2200" b="1"/>
              <a:t>1995</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8"/>
          <p:cNvSpPr>
            <a:spLocks noGrp="1" noChangeArrowheads="1"/>
          </p:cNvSpPr>
          <p:nvPr>
            <p:ph type="title"/>
          </p:nvPr>
        </p:nvSpPr>
        <p:spPr>
          <a:xfrm>
            <a:off x="457200" y="381000"/>
            <a:ext cx="8229600" cy="1143000"/>
          </a:xfrm>
        </p:spPr>
        <p:txBody>
          <a:bodyPr>
            <a:normAutofit fontScale="90000"/>
          </a:bodyPr>
          <a:lstStyle/>
          <a:p>
            <a:pPr eaLnBrk="1" hangingPunct="1"/>
            <a:r>
              <a:rPr lang="en-US" sz="4000" dirty="0" smtClean="0"/>
              <a:t>Wetlands Loss:</a:t>
            </a:r>
            <a:br>
              <a:rPr lang="en-US" sz="4000" dirty="0" smtClean="0"/>
            </a:br>
            <a:r>
              <a:rPr lang="en-US" sz="4000" dirty="0" smtClean="0"/>
              <a:t>Intentional Drainage in Iraq</a:t>
            </a:r>
          </a:p>
        </p:txBody>
      </p:sp>
      <p:pic>
        <p:nvPicPr>
          <p:cNvPr id="32771" name="Picture 4" descr="MarshArab1973"/>
          <p:cNvPicPr>
            <a:picLocks noGrp="1" noChangeAspect="1" noChangeArrowheads="1"/>
          </p:cNvPicPr>
          <p:nvPr>
            <p:ph sz="half" idx="1"/>
          </p:nvPr>
        </p:nvPicPr>
        <p:blipFill>
          <a:blip r:embed="rId3" cstate="print"/>
          <a:srcRect/>
          <a:stretch>
            <a:fillRect/>
          </a:stretch>
        </p:blipFill>
        <p:spPr>
          <a:xfrm>
            <a:off x="468313" y="1611313"/>
            <a:ext cx="3427412" cy="4113212"/>
          </a:xfrm>
          <a:noFill/>
        </p:spPr>
      </p:pic>
      <p:pic>
        <p:nvPicPr>
          <p:cNvPr id="32772" name="Picture 7" descr="MarshArab2000"/>
          <p:cNvPicPr>
            <a:picLocks noGrp="1" noChangeAspect="1" noChangeArrowheads="1"/>
          </p:cNvPicPr>
          <p:nvPr>
            <p:ph sz="half" idx="2"/>
          </p:nvPr>
        </p:nvPicPr>
        <p:blipFill>
          <a:blip r:embed="rId4" cstate="print"/>
          <a:srcRect/>
          <a:stretch>
            <a:fillRect/>
          </a:stretch>
        </p:blipFill>
        <p:spPr>
          <a:xfrm>
            <a:off x="4876800" y="1600200"/>
            <a:ext cx="3427413" cy="4113213"/>
          </a:xfrm>
          <a:noFill/>
        </p:spPr>
      </p:pic>
      <p:sp>
        <p:nvSpPr>
          <p:cNvPr id="32773" name="Text Box 10"/>
          <p:cNvSpPr txBox="1">
            <a:spLocks noChangeArrowheads="1"/>
          </p:cNvSpPr>
          <p:nvPr/>
        </p:nvSpPr>
        <p:spPr bwMode="auto">
          <a:xfrm>
            <a:off x="1447800" y="5791200"/>
            <a:ext cx="1371600" cy="366713"/>
          </a:xfrm>
          <a:prstGeom prst="rect">
            <a:avLst/>
          </a:prstGeom>
          <a:noFill/>
          <a:ln w="9525">
            <a:noFill/>
            <a:miter lim="800000"/>
            <a:headEnd/>
            <a:tailEnd/>
          </a:ln>
        </p:spPr>
        <p:txBody>
          <a:bodyPr>
            <a:spAutoFit/>
          </a:bodyPr>
          <a:lstStyle/>
          <a:p>
            <a:pPr algn="ctr">
              <a:spcBef>
                <a:spcPct val="50000"/>
              </a:spcBef>
            </a:pPr>
            <a:r>
              <a:rPr lang="en-US"/>
              <a:t>1973</a:t>
            </a:r>
          </a:p>
        </p:txBody>
      </p:sp>
      <p:sp>
        <p:nvSpPr>
          <p:cNvPr id="32774" name="Text Box 11"/>
          <p:cNvSpPr txBox="1">
            <a:spLocks noChangeArrowheads="1"/>
          </p:cNvSpPr>
          <p:nvPr/>
        </p:nvSpPr>
        <p:spPr bwMode="auto">
          <a:xfrm>
            <a:off x="5867400" y="5783263"/>
            <a:ext cx="1371600" cy="366712"/>
          </a:xfrm>
          <a:prstGeom prst="rect">
            <a:avLst/>
          </a:prstGeom>
          <a:noFill/>
          <a:ln w="9525">
            <a:noFill/>
            <a:miter lim="800000"/>
            <a:headEnd/>
            <a:tailEnd/>
          </a:ln>
        </p:spPr>
        <p:txBody>
          <a:bodyPr>
            <a:spAutoFit/>
          </a:bodyPr>
          <a:lstStyle/>
          <a:p>
            <a:pPr algn="ctr">
              <a:spcBef>
                <a:spcPct val="50000"/>
              </a:spcBef>
            </a:pPr>
            <a:r>
              <a:rPr lang="en-US"/>
              <a:t>2000</a:t>
            </a:r>
          </a:p>
        </p:txBody>
      </p:sp>
      <p:sp>
        <p:nvSpPr>
          <p:cNvPr id="32775" name="Text Box 12"/>
          <p:cNvSpPr txBox="1">
            <a:spLocks noChangeArrowheads="1"/>
          </p:cNvSpPr>
          <p:nvPr/>
        </p:nvSpPr>
        <p:spPr bwMode="auto">
          <a:xfrm>
            <a:off x="762000" y="6246813"/>
            <a:ext cx="7848600" cy="457200"/>
          </a:xfrm>
          <a:prstGeom prst="rect">
            <a:avLst/>
          </a:prstGeom>
          <a:noFill/>
          <a:ln w="9525">
            <a:noFill/>
            <a:miter lim="800000"/>
            <a:headEnd/>
            <a:tailEnd/>
          </a:ln>
        </p:spPr>
        <p:txBody>
          <a:bodyPr>
            <a:spAutoFit/>
          </a:bodyPr>
          <a:lstStyle/>
          <a:p>
            <a:r>
              <a:rPr lang="en-US" sz="1200"/>
              <a:t>Source: Kirby, Alex. 2001 (16 May) “Mesopotamia's marshes 'set to vanish’” BBC News Online http://news.bbc.co.uk/1/hi/sci/tech/1332128.stm</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ChangeArrowheads="1"/>
          </p:cNvSpPr>
          <p:nvPr/>
        </p:nvSpPr>
        <p:spPr bwMode="auto">
          <a:xfrm>
            <a:off x="304800" y="0"/>
            <a:ext cx="7772400" cy="1143000"/>
          </a:xfrm>
          <a:prstGeom prst="rect">
            <a:avLst/>
          </a:prstGeom>
          <a:noFill/>
          <a:ln w="9525">
            <a:noFill/>
            <a:miter lim="800000"/>
            <a:headEnd/>
            <a:tailEnd/>
          </a:ln>
        </p:spPr>
        <p:txBody>
          <a:bodyPr anchor="ctr"/>
          <a:lstStyle/>
          <a:p>
            <a:r>
              <a:rPr lang="en-GB" sz="3500" b="1">
                <a:solidFill>
                  <a:schemeClr val="bg1"/>
                </a:solidFill>
              </a:rPr>
              <a:t>Title</a:t>
            </a:r>
            <a:endParaRPr lang="en-US" sz="3500" b="1">
              <a:solidFill>
                <a:schemeClr val="bg1"/>
              </a:solidFill>
            </a:endParaRPr>
          </a:p>
        </p:txBody>
      </p:sp>
      <p:sp>
        <p:nvSpPr>
          <p:cNvPr id="5124" name="Rectangle 3"/>
          <p:cNvSpPr>
            <a:spLocks noChangeArrowheads="1"/>
          </p:cNvSpPr>
          <p:nvPr/>
        </p:nvSpPr>
        <p:spPr bwMode="auto">
          <a:xfrm>
            <a:off x="304800" y="990600"/>
            <a:ext cx="7772400" cy="1143000"/>
          </a:xfrm>
          <a:prstGeom prst="rect">
            <a:avLst/>
          </a:prstGeom>
          <a:noFill/>
          <a:ln w="9525">
            <a:noFill/>
            <a:miter lim="800000"/>
            <a:headEnd/>
            <a:tailEnd/>
          </a:ln>
        </p:spPr>
        <p:txBody>
          <a:bodyPr anchor="ctr"/>
          <a:lstStyle/>
          <a:p>
            <a:r>
              <a:rPr lang="en-GB" sz="3000" b="1">
                <a:solidFill>
                  <a:schemeClr val="bg1"/>
                </a:solidFill>
              </a:rPr>
              <a:t>Body text</a:t>
            </a:r>
            <a:endParaRPr lang="en-US" sz="3000" b="1">
              <a:solidFill>
                <a:schemeClr val="bg1"/>
              </a:solidFill>
            </a:endParaRPr>
          </a:p>
        </p:txBody>
      </p:sp>
      <p:graphicFrame>
        <p:nvGraphicFramePr>
          <p:cNvPr id="5122"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9265" name="Image" r:id="rId3" imgW="5957317" imgH="4463415" progId="">
                  <p:embed/>
                </p:oleObj>
              </mc:Choice>
              <mc:Fallback>
                <p:oleObj name="Image" r:id="rId3" imgW="5957317" imgH="4463415" progId="">
                  <p:embed/>
                  <p:pic>
                    <p:nvPicPr>
                      <p:cNvPr id="512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5" name="Rectangle 5"/>
          <p:cNvSpPr>
            <a:spLocks noGrp="1" noChangeArrowheads="1"/>
          </p:cNvSpPr>
          <p:nvPr>
            <p:ph type="title" idx="4294967295"/>
          </p:nvPr>
        </p:nvSpPr>
        <p:spPr>
          <a:xfrm>
            <a:off x="0" y="228600"/>
            <a:ext cx="5943600" cy="685800"/>
          </a:xfrm>
          <a:noFill/>
        </p:spPr>
        <p:txBody>
          <a:bodyPr>
            <a:normAutofit fontScale="90000"/>
          </a:bodyPr>
          <a:lstStyle/>
          <a:p>
            <a:pPr algn="l" eaLnBrk="1" hangingPunct="1"/>
            <a:r>
              <a:rPr lang="en-US" sz="3600" smtClean="0">
                <a:solidFill>
                  <a:srgbClr val="ECAE00"/>
                </a:solidFill>
              </a:rPr>
              <a:t>Aquaculture Impact:</a:t>
            </a:r>
            <a:br>
              <a:rPr lang="en-US" sz="3600" smtClean="0">
                <a:solidFill>
                  <a:srgbClr val="ECAE00"/>
                </a:solidFill>
              </a:rPr>
            </a:br>
            <a:r>
              <a:rPr lang="en-US" sz="3600" smtClean="0">
                <a:solidFill>
                  <a:srgbClr val="ECAE00"/>
                </a:solidFill>
              </a:rPr>
              <a:t>Gulf of Fonseca,Honduras</a:t>
            </a:r>
            <a:endParaRPr lang="en-US" smtClean="0"/>
          </a:p>
        </p:txBody>
      </p:sp>
      <p:pic>
        <p:nvPicPr>
          <p:cNvPr id="5126" name="Picture 6" descr="06jan1987"/>
          <p:cNvPicPr>
            <a:picLocks noChangeAspect="1" noChangeArrowheads="1"/>
          </p:cNvPicPr>
          <p:nvPr/>
        </p:nvPicPr>
        <p:blipFill>
          <a:blip r:embed="rId5" cstate="print"/>
          <a:srcRect/>
          <a:stretch>
            <a:fillRect/>
          </a:stretch>
        </p:blipFill>
        <p:spPr bwMode="auto">
          <a:xfrm>
            <a:off x="381000" y="1295400"/>
            <a:ext cx="4622800" cy="5029200"/>
          </a:xfrm>
          <a:prstGeom prst="rect">
            <a:avLst/>
          </a:prstGeom>
          <a:noFill/>
          <a:ln w="9525">
            <a:noFill/>
            <a:miter lim="800000"/>
            <a:headEnd/>
            <a:tailEnd/>
          </a:ln>
        </p:spPr>
      </p:pic>
      <p:pic>
        <p:nvPicPr>
          <p:cNvPr id="218119" name="Picture 7" descr="15nov1999"/>
          <p:cNvPicPr>
            <a:picLocks noChangeAspect="1" noChangeArrowheads="1"/>
          </p:cNvPicPr>
          <p:nvPr/>
        </p:nvPicPr>
        <p:blipFill>
          <a:blip r:embed="rId6" cstate="print"/>
          <a:srcRect/>
          <a:stretch>
            <a:fillRect/>
          </a:stretch>
        </p:blipFill>
        <p:spPr bwMode="auto">
          <a:xfrm>
            <a:off x="381000" y="1295400"/>
            <a:ext cx="4622800" cy="5029200"/>
          </a:xfrm>
          <a:prstGeom prst="rect">
            <a:avLst/>
          </a:prstGeom>
          <a:noFill/>
          <a:ln w="9525">
            <a:noFill/>
            <a:miter lim="800000"/>
            <a:headEnd/>
            <a:tailEnd/>
          </a:ln>
        </p:spPr>
      </p:pic>
      <p:sp>
        <p:nvSpPr>
          <p:cNvPr id="5128" name="Text Box 8"/>
          <p:cNvSpPr txBox="1">
            <a:spLocks noChangeArrowheads="1"/>
          </p:cNvSpPr>
          <p:nvPr/>
        </p:nvSpPr>
        <p:spPr bwMode="auto">
          <a:xfrm>
            <a:off x="5410200" y="1371600"/>
            <a:ext cx="3048000" cy="3292475"/>
          </a:xfrm>
          <a:prstGeom prst="rect">
            <a:avLst/>
          </a:prstGeom>
          <a:noFill/>
          <a:ln w="9525">
            <a:noFill/>
            <a:miter lim="800000"/>
            <a:headEnd/>
            <a:tailEnd/>
          </a:ln>
        </p:spPr>
        <p:txBody>
          <a:bodyPr>
            <a:spAutoFit/>
          </a:bodyPr>
          <a:lstStyle/>
          <a:p>
            <a:pPr>
              <a:spcBef>
                <a:spcPct val="50000"/>
              </a:spcBef>
              <a:buFontTx/>
              <a:buChar char="•"/>
            </a:pPr>
            <a:r>
              <a:rPr lang="en-US" sz="2000">
                <a:solidFill>
                  <a:srgbClr val="FFE089"/>
                </a:solidFill>
              </a:rPr>
              <a:t>Over a period of 12 years, the images reveal how shrimp farms and ponds have mushroomed carpeting the landscape around the Gulf of Fonseca, Honduras, in blocks of blue and black shapes.</a:t>
            </a:r>
          </a:p>
          <a:p>
            <a:pPr>
              <a:spcBef>
                <a:spcPct val="50000"/>
              </a:spcBef>
            </a:pPr>
            <a:endParaRPr lang="en-US" sz="2000">
              <a:solidFill>
                <a:srgbClr val="FFE089"/>
              </a:solidFill>
            </a:endParaRPr>
          </a:p>
        </p:txBody>
      </p:sp>
      <p:sp>
        <p:nvSpPr>
          <p:cNvPr id="218121" name="Text Box 9"/>
          <p:cNvSpPr txBox="1">
            <a:spLocks noChangeArrowheads="1"/>
          </p:cNvSpPr>
          <p:nvPr/>
        </p:nvSpPr>
        <p:spPr bwMode="auto">
          <a:xfrm>
            <a:off x="5410200" y="4327525"/>
            <a:ext cx="2667000" cy="2073275"/>
          </a:xfrm>
          <a:prstGeom prst="rect">
            <a:avLst/>
          </a:prstGeom>
          <a:noFill/>
          <a:ln w="9525">
            <a:noFill/>
            <a:miter lim="800000"/>
            <a:headEnd/>
            <a:tailEnd/>
          </a:ln>
        </p:spPr>
        <p:txBody>
          <a:bodyPr>
            <a:spAutoFit/>
          </a:bodyPr>
          <a:lstStyle/>
          <a:p>
            <a:pPr>
              <a:spcBef>
                <a:spcPct val="50000"/>
              </a:spcBef>
              <a:buFontTx/>
              <a:buChar char="•"/>
            </a:pPr>
            <a:r>
              <a:rPr lang="en-US" sz="2000">
                <a:solidFill>
                  <a:srgbClr val="FFE089"/>
                </a:solidFill>
              </a:rPr>
              <a:t>Honduras is second only to Ecuador in the cultivation and export of shrimp from Latin America.</a:t>
            </a:r>
          </a:p>
          <a:p>
            <a:pPr>
              <a:spcBef>
                <a:spcPct val="50000"/>
              </a:spcBef>
            </a:pPr>
            <a:endParaRPr lang="en-US" sz="2000">
              <a:solidFill>
                <a:srgbClr val="FFE089"/>
              </a:solidFill>
            </a:endParaRPr>
          </a:p>
        </p:txBody>
      </p:sp>
    </p:spTree>
    <p:extLst>
      <p:ext uri="{BB962C8B-B14F-4D97-AF65-F5344CB8AC3E}">
        <p14:creationId xmlns:p14="http://schemas.microsoft.com/office/powerpoint/2010/main" val="3068789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8119"/>
                                        </p:tgtEl>
                                        <p:attrNameLst>
                                          <p:attrName>style.visibility</p:attrName>
                                        </p:attrNameLst>
                                      </p:cBhvr>
                                      <p:to>
                                        <p:strVal val="visible"/>
                                      </p:to>
                                    </p:set>
                                    <p:animEffect transition="in" filter="dissolve">
                                      <p:cBhvr>
                                        <p:cTn id="7" dur="500"/>
                                        <p:tgtEl>
                                          <p:spTgt spid="218119"/>
                                        </p:tgtEl>
                                      </p:cBhvr>
                                    </p:animEffect>
                                  </p:childTnLst>
                                </p:cTn>
                              </p:par>
                            </p:childTnLst>
                          </p:cTn>
                        </p:par>
                        <p:par>
                          <p:cTn id="8" fill="hold">
                            <p:stCondLst>
                              <p:cond delay="500"/>
                            </p:stCondLst>
                            <p:childTnLst>
                              <p:par>
                                <p:cTn id="9" presetID="9" presetClass="entr" presetSubtype="0" fill="hold" grpId="0" nodeType="afterEffect">
                                  <p:stCondLst>
                                    <p:cond delay="1000"/>
                                  </p:stCondLst>
                                  <p:childTnLst>
                                    <p:set>
                                      <p:cBhvr>
                                        <p:cTn id="10" dur="1" fill="hold">
                                          <p:stCondLst>
                                            <p:cond delay="0"/>
                                          </p:stCondLst>
                                        </p:cTn>
                                        <p:tgtEl>
                                          <p:spTgt spid="218121"/>
                                        </p:tgtEl>
                                        <p:attrNameLst>
                                          <p:attrName>style.visibility</p:attrName>
                                        </p:attrNameLst>
                                      </p:cBhvr>
                                      <p:to>
                                        <p:strVal val="visible"/>
                                      </p:to>
                                    </p:set>
                                    <p:animEffect transition="in" filter="dissolve">
                                      <p:cBhvr>
                                        <p:cTn id="11" dur="500"/>
                                        <p:tgtEl>
                                          <p:spTgt spid="218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21"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ChangeArrowheads="1"/>
          </p:cNvSpPr>
          <p:nvPr/>
        </p:nvSpPr>
        <p:spPr bwMode="auto">
          <a:xfrm>
            <a:off x="304800" y="0"/>
            <a:ext cx="7772400" cy="1143000"/>
          </a:xfrm>
          <a:prstGeom prst="rect">
            <a:avLst/>
          </a:prstGeom>
          <a:noFill/>
          <a:ln w="9525">
            <a:noFill/>
            <a:miter lim="800000"/>
            <a:headEnd/>
            <a:tailEnd/>
          </a:ln>
        </p:spPr>
        <p:txBody>
          <a:bodyPr anchor="ctr"/>
          <a:lstStyle/>
          <a:p>
            <a:r>
              <a:rPr lang="en-GB" sz="3500" b="1">
                <a:solidFill>
                  <a:schemeClr val="bg1"/>
                </a:solidFill>
              </a:rPr>
              <a:t>Title</a:t>
            </a:r>
            <a:endParaRPr lang="en-US" sz="3500" b="1">
              <a:solidFill>
                <a:schemeClr val="bg1"/>
              </a:solidFill>
            </a:endParaRPr>
          </a:p>
        </p:txBody>
      </p:sp>
      <p:sp>
        <p:nvSpPr>
          <p:cNvPr id="6148" name="Rectangle 3"/>
          <p:cNvSpPr>
            <a:spLocks noChangeArrowheads="1"/>
          </p:cNvSpPr>
          <p:nvPr/>
        </p:nvSpPr>
        <p:spPr bwMode="auto">
          <a:xfrm>
            <a:off x="304800" y="990600"/>
            <a:ext cx="7772400" cy="1143000"/>
          </a:xfrm>
          <a:prstGeom prst="rect">
            <a:avLst/>
          </a:prstGeom>
          <a:noFill/>
          <a:ln w="9525">
            <a:noFill/>
            <a:miter lim="800000"/>
            <a:headEnd/>
            <a:tailEnd/>
          </a:ln>
        </p:spPr>
        <p:txBody>
          <a:bodyPr anchor="ctr"/>
          <a:lstStyle/>
          <a:p>
            <a:r>
              <a:rPr lang="en-GB" sz="3000" b="1">
                <a:solidFill>
                  <a:schemeClr val="bg1"/>
                </a:solidFill>
              </a:rPr>
              <a:t>Body text</a:t>
            </a:r>
            <a:endParaRPr lang="en-US" sz="3000" b="1">
              <a:solidFill>
                <a:schemeClr val="bg1"/>
              </a:solidFill>
            </a:endParaRPr>
          </a:p>
        </p:txBody>
      </p:sp>
      <p:graphicFrame>
        <p:nvGraphicFramePr>
          <p:cNvPr id="6146"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6247" name="Image" r:id="rId3" imgW="5957317" imgH="4463415" progId="">
                  <p:embed/>
                </p:oleObj>
              </mc:Choice>
              <mc:Fallback>
                <p:oleObj name="Image" r:id="rId3" imgW="5957317" imgH="4463415"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49" name="Text Box 6"/>
          <p:cNvSpPr txBox="1">
            <a:spLocks noChangeArrowheads="1"/>
          </p:cNvSpPr>
          <p:nvPr/>
        </p:nvSpPr>
        <p:spPr bwMode="auto">
          <a:xfrm>
            <a:off x="5334000" y="1219200"/>
            <a:ext cx="3200400" cy="396875"/>
          </a:xfrm>
          <a:prstGeom prst="rect">
            <a:avLst/>
          </a:prstGeom>
          <a:noFill/>
          <a:ln w="9525">
            <a:noFill/>
            <a:miter lim="800000"/>
            <a:headEnd/>
            <a:tailEnd/>
          </a:ln>
        </p:spPr>
        <p:txBody>
          <a:bodyPr>
            <a:spAutoFit/>
          </a:bodyPr>
          <a:lstStyle/>
          <a:p>
            <a:pPr>
              <a:spcBef>
                <a:spcPct val="50000"/>
              </a:spcBef>
            </a:pPr>
            <a:r>
              <a:rPr lang="en-US" sz="2000" i="1">
                <a:solidFill>
                  <a:schemeClr val="bg1"/>
                </a:solidFill>
                <a:latin typeface="Georgia" pitchFamily="18" charset="0"/>
              </a:rPr>
              <a:t>Greening of a desert</a:t>
            </a:r>
          </a:p>
        </p:txBody>
      </p:sp>
      <p:sp>
        <p:nvSpPr>
          <p:cNvPr id="220167" name="Text Box 7"/>
          <p:cNvSpPr txBox="1">
            <a:spLocks noChangeArrowheads="1"/>
          </p:cNvSpPr>
          <p:nvPr/>
        </p:nvSpPr>
        <p:spPr bwMode="auto">
          <a:xfrm>
            <a:off x="5334000" y="1644650"/>
            <a:ext cx="2971800" cy="701675"/>
          </a:xfrm>
          <a:prstGeom prst="rect">
            <a:avLst/>
          </a:prstGeom>
          <a:noFill/>
          <a:ln w="9525">
            <a:noFill/>
            <a:miter lim="800000"/>
            <a:headEnd/>
            <a:tailEnd/>
          </a:ln>
        </p:spPr>
        <p:txBody>
          <a:bodyPr>
            <a:spAutoFit/>
          </a:bodyPr>
          <a:lstStyle/>
          <a:p>
            <a:pPr>
              <a:spcBef>
                <a:spcPct val="50000"/>
              </a:spcBef>
              <a:buFontTx/>
              <a:buChar char="•"/>
            </a:pPr>
            <a:r>
              <a:rPr lang="en-US" sz="2000">
                <a:solidFill>
                  <a:srgbClr val="FFE089"/>
                </a:solidFill>
              </a:rPr>
              <a:t>1986 -A desert landscape</a:t>
            </a:r>
          </a:p>
        </p:txBody>
      </p:sp>
      <p:sp>
        <p:nvSpPr>
          <p:cNvPr id="220168" name="Text Box 8"/>
          <p:cNvSpPr txBox="1">
            <a:spLocks noChangeArrowheads="1"/>
          </p:cNvSpPr>
          <p:nvPr/>
        </p:nvSpPr>
        <p:spPr bwMode="auto">
          <a:xfrm>
            <a:off x="5334000" y="2438400"/>
            <a:ext cx="2895600" cy="701675"/>
          </a:xfrm>
          <a:prstGeom prst="rect">
            <a:avLst/>
          </a:prstGeom>
          <a:noFill/>
          <a:ln w="9525">
            <a:noFill/>
            <a:miter lim="800000"/>
            <a:headEnd/>
            <a:tailEnd/>
          </a:ln>
        </p:spPr>
        <p:txBody>
          <a:bodyPr>
            <a:spAutoFit/>
          </a:bodyPr>
          <a:lstStyle/>
          <a:p>
            <a:pPr>
              <a:spcBef>
                <a:spcPct val="50000"/>
              </a:spcBef>
              <a:buFontTx/>
              <a:buChar char="•"/>
            </a:pPr>
            <a:r>
              <a:rPr lang="en-US" sz="2000">
                <a:solidFill>
                  <a:srgbClr val="FFE089"/>
                </a:solidFill>
              </a:rPr>
              <a:t>1991 -Irrigation begins…</a:t>
            </a:r>
          </a:p>
        </p:txBody>
      </p:sp>
      <p:sp>
        <p:nvSpPr>
          <p:cNvPr id="220169" name="Text Box 9"/>
          <p:cNvSpPr txBox="1">
            <a:spLocks noChangeArrowheads="1"/>
          </p:cNvSpPr>
          <p:nvPr/>
        </p:nvSpPr>
        <p:spPr bwMode="auto">
          <a:xfrm>
            <a:off x="5334000" y="3276600"/>
            <a:ext cx="2971800" cy="1463675"/>
          </a:xfrm>
          <a:prstGeom prst="rect">
            <a:avLst/>
          </a:prstGeom>
          <a:noFill/>
          <a:ln w="9525">
            <a:noFill/>
            <a:miter lim="800000"/>
            <a:headEnd/>
            <a:tailEnd/>
          </a:ln>
        </p:spPr>
        <p:txBody>
          <a:bodyPr>
            <a:spAutoFit/>
          </a:bodyPr>
          <a:lstStyle/>
          <a:p>
            <a:pPr>
              <a:spcBef>
                <a:spcPct val="50000"/>
              </a:spcBef>
              <a:buFontTx/>
              <a:buChar char="•"/>
            </a:pPr>
            <a:r>
              <a:rPr lang="en-US" sz="2000">
                <a:solidFill>
                  <a:srgbClr val="FFE089"/>
                </a:solidFill>
              </a:rPr>
              <a:t>2000 -And transforms the desert </a:t>
            </a:r>
          </a:p>
          <a:p>
            <a:pPr>
              <a:spcBef>
                <a:spcPct val="50000"/>
              </a:spcBef>
              <a:buFontTx/>
              <a:buChar char="•"/>
            </a:pPr>
            <a:r>
              <a:rPr lang="en-US" sz="2000">
                <a:solidFill>
                  <a:srgbClr val="FFE089"/>
                </a:solidFill>
              </a:rPr>
              <a:t>2004 –Irrigation intensity increases</a:t>
            </a:r>
          </a:p>
        </p:txBody>
      </p:sp>
      <p:pic>
        <p:nvPicPr>
          <p:cNvPr id="6153" name="Picture 10" descr="02feb1986"/>
          <p:cNvPicPr>
            <a:picLocks noChangeAspect="1" noChangeArrowheads="1"/>
          </p:cNvPicPr>
          <p:nvPr/>
        </p:nvPicPr>
        <p:blipFill>
          <a:blip r:embed="rId5" cstate="print"/>
          <a:srcRect/>
          <a:stretch>
            <a:fillRect/>
          </a:stretch>
        </p:blipFill>
        <p:spPr bwMode="auto">
          <a:xfrm>
            <a:off x="381000" y="1295400"/>
            <a:ext cx="4648200" cy="5029200"/>
          </a:xfrm>
          <a:prstGeom prst="rect">
            <a:avLst/>
          </a:prstGeom>
          <a:noFill/>
          <a:ln w="9525">
            <a:noFill/>
            <a:miter lim="800000"/>
            <a:headEnd/>
            <a:tailEnd/>
          </a:ln>
        </p:spPr>
      </p:pic>
      <p:pic>
        <p:nvPicPr>
          <p:cNvPr id="220171" name="Picture 11" descr="24feb1991"/>
          <p:cNvPicPr>
            <a:picLocks noChangeAspect="1" noChangeArrowheads="1"/>
          </p:cNvPicPr>
          <p:nvPr/>
        </p:nvPicPr>
        <p:blipFill>
          <a:blip r:embed="rId6" cstate="print"/>
          <a:srcRect/>
          <a:stretch>
            <a:fillRect/>
          </a:stretch>
        </p:blipFill>
        <p:spPr bwMode="auto">
          <a:xfrm>
            <a:off x="381000" y="1295400"/>
            <a:ext cx="4648200" cy="5029200"/>
          </a:xfrm>
          <a:prstGeom prst="rect">
            <a:avLst/>
          </a:prstGeom>
          <a:noFill/>
          <a:ln w="9525">
            <a:noFill/>
            <a:miter lim="800000"/>
            <a:headEnd/>
            <a:tailEnd/>
          </a:ln>
        </p:spPr>
      </p:pic>
      <p:pic>
        <p:nvPicPr>
          <p:cNvPr id="220172" name="Picture 12" descr="04mar2000"/>
          <p:cNvPicPr>
            <a:picLocks noChangeAspect="1" noChangeArrowheads="1"/>
          </p:cNvPicPr>
          <p:nvPr/>
        </p:nvPicPr>
        <p:blipFill>
          <a:blip r:embed="rId7" cstate="print"/>
          <a:srcRect/>
          <a:stretch>
            <a:fillRect/>
          </a:stretch>
        </p:blipFill>
        <p:spPr bwMode="auto">
          <a:xfrm>
            <a:off x="381000" y="1295400"/>
            <a:ext cx="4648200" cy="5029200"/>
          </a:xfrm>
          <a:prstGeom prst="rect">
            <a:avLst/>
          </a:prstGeom>
          <a:noFill/>
          <a:ln w="9525">
            <a:noFill/>
            <a:miter lim="800000"/>
            <a:headEnd/>
            <a:tailEnd/>
          </a:ln>
        </p:spPr>
      </p:pic>
      <p:pic>
        <p:nvPicPr>
          <p:cNvPr id="220173" name="Picture 13" descr="12feb2004"/>
          <p:cNvPicPr>
            <a:picLocks noChangeAspect="1" noChangeArrowheads="1"/>
          </p:cNvPicPr>
          <p:nvPr/>
        </p:nvPicPr>
        <p:blipFill>
          <a:blip r:embed="rId8" cstate="print"/>
          <a:srcRect/>
          <a:stretch>
            <a:fillRect/>
          </a:stretch>
        </p:blipFill>
        <p:spPr bwMode="auto">
          <a:xfrm>
            <a:off x="381000" y="1295400"/>
            <a:ext cx="4648200" cy="5029200"/>
          </a:xfrm>
          <a:prstGeom prst="rect">
            <a:avLst/>
          </a:prstGeom>
          <a:noFill/>
          <a:ln w="9525">
            <a:noFill/>
            <a:miter lim="800000"/>
            <a:headEnd/>
            <a:tailEnd/>
          </a:ln>
        </p:spPr>
      </p:pic>
      <p:sp>
        <p:nvSpPr>
          <p:cNvPr id="6157" name="Rectangle 16"/>
          <p:cNvSpPr>
            <a:spLocks noChangeArrowheads="1"/>
          </p:cNvSpPr>
          <p:nvPr/>
        </p:nvSpPr>
        <p:spPr bwMode="auto">
          <a:xfrm>
            <a:off x="304800" y="228600"/>
            <a:ext cx="5943600" cy="685800"/>
          </a:xfrm>
          <a:prstGeom prst="rect">
            <a:avLst/>
          </a:prstGeom>
          <a:noFill/>
          <a:ln w="9525">
            <a:noFill/>
            <a:miter lim="800000"/>
            <a:headEnd/>
            <a:tailEnd/>
          </a:ln>
        </p:spPr>
        <p:txBody>
          <a:bodyPr anchor="ctr"/>
          <a:lstStyle/>
          <a:p>
            <a:r>
              <a:rPr lang="en-US" sz="3600">
                <a:solidFill>
                  <a:srgbClr val="ECAE00"/>
                </a:solidFill>
              </a:rPr>
              <a:t>Agriculture Impact:</a:t>
            </a:r>
            <a:br>
              <a:rPr lang="en-US" sz="3600">
                <a:solidFill>
                  <a:srgbClr val="ECAE00"/>
                </a:solidFill>
              </a:rPr>
            </a:br>
            <a:r>
              <a:rPr lang="en-US" sz="3600">
                <a:solidFill>
                  <a:srgbClr val="ECAE00"/>
                </a:solidFill>
              </a:rPr>
              <a:t>Al Isawiyah, Saudi Arabia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499"/>
                                          </p:stCondLst>
                                        </p:cTn>
                                        <p:tgtEl>
                                          <p:spTgt spid="2201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220171"/>
                                        </p:tgtEl>
                                        <p:attrNameLst>
                                          <p:attrName>style.visibility</p:attrName>
                                        </p:attrNameLst>
                                      </p:cBhvr>
                                      <p:to>
                                        <p:strVal val="visible"/>
                                      </p:to>
                                    </p:set>
                                    <p:animEffect transition="in" filter="dissolve">
                                      <p:cBhvr>
                                        <p:cTn id="11" dur="500"/>
                                        <p:tgtEl>
                                          <p:spTgt spid="220171"/>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220172"/>
                                        </p:tgtEl>
                                        <p:attrNameLst>
                                          <p:attrName>style.visibility</p:attrName>
                                        </p:attrNameLst>
                                      </p:cBhvr>
                                      <p:to>
                                        <p:strVal val="visible"/>
                                      </p:to>
                                    </p:set>
                                    <p:animEffect transition="in" filter="dissolve">
                                      <p:cBhvr>
                                        <p:cTn id="16" dur="500"/>
                                        <p:tgtEl>
                                          <p:spTgt spid="220172"/>
                                        </p:tgtEl>
                                      </p:cBhvr>
                                    </p:animEffect>
                                  </p:childTnLst>
                                </p:cTn>
                              </p:par>
                            </p:childTnLst>
                          </p:cTn>
                        </p:par>
                        <p:par>
                          <p:cTn id="17" fill="hold">
                            <p:stCondLst>
                              <p:cond delay="500"/>
                            </p:stCondLst>
                            <p:childTnLst>
                              <p:par>
                                <p:cTn id="18" presetID="9" presetClass="entr" presetSubtype="0" fill="hold" grpId="0" nodeType="afterEffect">
                                  <p:stCondLst>
                                    <p:cond delay="1000"/>
                                  </p:stCondLst>
                                  <p:childTnLst>
                                    <p:set>
                                      <p:cBhvr>
                                        <p:cTn id="19" dur="1" fill="hold">
                                          <p:stCondLst>
                                            <p:cond delay="0"/>
                                          </p:stCondLst>
                                        </p:cTn>
                                        <p:tgtEl>
                                          <p:spTgt spid="220168"/>
                                        </p:tgtEl>
                                        <p:attrNameLst>
                                          <p:attrName>style.visibility</p:attrName>
                                        </p:attrNameLst>
                                      </p:cBhvr>
                                      <p:to>
                                        <p:strVal val="visible"/>
                                      </p:to>
                                    </p:set>
                                    <p:animEffect transition="in" filter="dissolve">
                                      <p:cBhvr>
                                        <p:cTn id="20" dur="500"/>
                                        <p:tgtEl>
                                          <p:spTgt spid="220168"/>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220173"/>
                                        </p:tgtEl>
                                        <p:attrNameLst>
                                          <p:attrName>style.visibility</p:attrName>
                                        </p:attrNameLst>
                                      </p:cBhvr>
                                      <p:to>
                                        <p:strVal val="visible"/>
                                      </p:to>
                                    </p:set>
                                    <p:animEffect transition="in" filter="dissolve">
                                      <p:cBhvr>
                                        <p:cTn id="25" dur="500"/>
                                        <p:tgtEl>
                                          <p:spTgt spid="220173"/>
                                        </p:tgtEl>
                                      </p:cBhvr>
                                    </p:animEffect>
                                  </p:childTnLst>
                                </p:cTn>
                              </p:par>
                            </p:childTnLst>
                          </p:cTn>
                        </p:par>
                        <p:par>
                          <p:cTn id="26" fill="hold">
                            <p:stCondLst>
                              <p:cond delay="500"/>
                            </p:stCondLst>
                            <p:childTnLst>
                              <p:par>
                                <p:cTn id="27" presetID="9" presetClass="entr" presetSubtype="0" fill="hold" grpId="0" nodeType="afterEffect">
                                  <p:stCondLst>
                                    <p:cond delay="1000"/>
                                  </p:stCondLst>
                                  <p:childTnLst>
                                    <p:set>
                                      <p:cBhvr>
                                        <p:cTn id="28" dur="1" fill="hold">
                                          <p:stCondLst>
                                            <p:cond delay="0"/>
                                          </p:stCondLst>
                                        </p:cTn>
                                        <p:tgtEl>
                                          <p:spTgt spid="220169"/>
                                        </p:tgtEl>
                                        <p:attrNameLst>
                                          <p:attrName>style.visibility</p:attrName>
                                        </p:attrNameLst>
                                      </p:cBhvr>
                                      <p:to>
                                        <p:strVal val="visible"/>
                                      </p:to>
                                    </p:set>
                                    <p:animEffect transition="in" filter="dissolve">
                                      <p:cBhvr>
                                        <p:cTn id="29" dur="500"/>
                                        <p:tgtEl>
                                          <p:spTgt spid="220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67" grpId="0" autoUpdateAnimBg="0"/>
      <p:bldP spid="220168" grpId="0" autoUpdateAnimBg="0"/>
      <p:bldP spid="220169"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ChangeArrowheads="1"/>
          </p:cNvSpPr>
          <p:nvPr/>
        </p:nvSpPr>
        <p:spPr bwMode="auto">
          <a:xfrm>
            <a:off x="304800" y="0"/>
            <a:ext cx="7772400" cy="1143000"/>
          </a:xfrm>
          <a:prstGeom prst="rect">
            <a:avLst/>
          </a:prstGeom>
          <a:noFill/>
          <a:ln w="9525">
            <a:noFill/>
            <a:miter lim="800000"/>
            <a:headEnd/>
            <a:tailEnd/>
          </a:ln>
        </p:spPr>
        <p:txBody>
          <a:bodyPr anchor="ctr"/>
          <a:lstStyle/>
          <a:p>
            <a:r>
              <a:rPr lang="en-GB" sz="3500" b="1">
                <a:solidFill>
                  <a:schemeClr val="bg1"/>
                </a:solidFill>
              </a:rPr>
              <a:t>Title</a:t>
            </a:r>
            <a:endParaRPr lang="en-US" sz="3500" b="1">
              <a:solidFill>
                <a:schemeClr val="bg1"/>
              </a:solidFill>
            </a:endParaRPr>
          </a:p>
        </p:txBody>
      </p:sp>
      <p:sp>
        <p:nvSpPr>
          <p:cNvPr id="7172" name="Rectangle 3"/>
          <p:cNvSpPr>
            <a:spLocks noChangeArrowheads="1"/>
          </p:cNvSpPr>
          <p:nvPr/>
        </p:nvSpPr>
        <p:spPr bwMode="auto">
          <a:xfrm>
            <a:off x="304800" y="990600"/>
            <a:ext cx="7772400" cy="1143000"/>
          </a:xfrm>
          <a:prstGeom prst="rect">
            <a:avLst/>
          </a:prstGeom>
          <a:noFill/>
          <a:ln w="9525">
            <a:noFill/>
            <a:miter lim="800000"/>
            <a:headEnd/>
            <a:tailEnd/>
          </a:ln>
        </p:spPr>
        <p:txBody>
          <a:bodyPr anchor="ctr"/>
          <a:lstStyle/>
          <a:p>
            <a:r>
              <a:rPr lang="en-GB" sz="3000" b="1">
                <a:solidFill>
                  <a:schemeClr val="bg1"/>
                </a:solidFill>
              </a:rPr>
              <a:t>Body text</a:t>
            </a:r>
            <a:endParaRPr lang="en-US" sz="3000" b="1">
              <a:solidFill>
                <a:schemeClr val="bg1"/>
              </a:solidFill>
            </a:endParaRPr>
          </a:p>
        </p:txBody>
      </p:sp>
      <p:graphicFrame>
        <p:nvGraphicFramePr>
          <p:cNvPr id="7170"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7271" name="Image" r:id="rId3" imgW="5957317" imgH="4463415" progId="">
                  <p:embed/>
                </p:oleObj>
              </mc:Choice>
              <mc:Fallback>
                <p:oleObj name="Image" r:id="rId3" imgW="5957317" imgH="4463415"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3" name="Text Box 5"/>
          <p:cNvSpPr txBox="1">
            <a:spLocks noChangeArrowheads="1"/>
          </p:cNvSpPr>
          <p:nvPr/>
        </p:nvSpPr>
        <p:spPr bwMode="auto">
          <a:xfrm>
            <a:off x="5257800" y="1490663"/>
            <a:ext cx="3886200" cy="930275"/>
          </a:xfrm>
          <a:prstGeom prst="rect">
            <a:avLst/>
          </a:prstGeom>
          <a:noFill/>
          <a:ln w="9525">
            <a:noFill/>
            <a:miter lim="800000"/>
            <a:headEnd/>
            <a:tailEnd/>
          </a:ln>
        </p:spPr>
        <p:txBody>
          <a:bodyPr>
            <a:spAutoFit/>
          </a:bodyPr>
          <a:lstStyle/>
          <a:p>
            <a:pPr>
              <a:spcBef>
                <a:spcPct val="50000"/>
              </a:spcBef>
              <a:buFontTx/>
              <a:buChar char="•"/>
            </a:pPr>
            <a:r>
              <a:rPr lang="en-US" sz="2200">
                <a:solidFill>
                  <a:srgbClr val="FFDC79"/>
                </a:solidFill>
              </a:rPr>
              <a:t>1973 -A small settlement</a:t>
            </a:r>
          </a:p>
          <a:p>
            <a:pPr>
              <a:spcBef>
                <a:spcPct val="50000"/>
              </a:spcBef>
            </a:pPr>
            <a:endParaRPr lang="en-US" sz="2200">
              <a:solidFill>
                <a:srgbClr val="FFDC79"/>
              </a:solidFill>
            </a:endParaRPr>
          </a:p>
        </p:txBody>
      </p:sp>
      <p:pic>
        <p:nvPicPr>
          <p:cNvPr id="7174" name="Picture 6" descr="13may1973"/>
          <p:cNvPicPr>
            <a:picLocks noChangeAspect="1" noChangeArrowheads="1"/>
          </p:cNvPicPr>
          <p:nvPr/>
        </p:nvPicPr>
        <p:blipFill>
          <a:blip r:embed="rId5" cstate="print"/>
          <a:srcRect/>
          <a:stretch>
            <a:fillRect/>
          </a:stretch>
        </p:blipFill>
        <p:spPr bwMode="auto">
          <a:xfrm>
            <a:off x="381000" y="1371600"/>
            <a:ext cx="4699000" cy="5029200"/>
          </a:xfrm>
          <a:prstGeom prst="rect">
            <a:avLst/>
          </a:prstGeom>
          <a:noFill/>
          <a:ln w="9525">
            <a:noFill/>
            <a:miter lim="800000"/>
            <a:headEnd/>
            <a:tailEnd/>
          </a:ln>
        </p:spPr>
      </p:pic>
      <p:pic>
        <p:nvPicPr>
          <p:cNvPr id="222215" name="Picture 7" descr="03may2000"/>
          <p:cNvPicPr>
            <a:picLocks noChangeAspect="1" noChangeArrowheads="1"/>
          </p:cNvPicPr>
          <p:nvPr/>
        </p:nvPicPr>
        <p:blipFill>
          <a:blip r:embed="rId6" cstate="print"/>
          <a:srcRect/>
          <a:stretch>
            <a:fillRect/>
          </a:stretch>
        </p:blipFill>
        <p:spPr bwMode="auto">
          <a:xfrm>
            <a:off x="381000" y="1371600"/>
            <a:ext cx="4686300" cy="5029200"/>
          </a:xfrm>
          <a:prstGeom prst="rect">
            <a:avLst/>
          </a:prstGeom>
          <a:noFill/>
          <a:ln w="9525">
            <a:noFill/>
            <a:miter lim="800000"/>
            <a:headEnd/>
            <a:tailEnd/>
          </a:ln>
        </p:spPr>
      </p:pic>
      <p:sp>
        <p:nvSpPr>
          <p:cNvPr id="222216" name="Text Box 8"/>
          <p:cNvSpPr txBox="1">
            <a:spLocks noChangeArrowheads="1"/>
          </p:cNvSpPr>
          <p:nvPr/>
        </p:nvSpPr>
        <p:spPr bwMode="auto">
          <a:xfrm>
            <a:off x="5257800" y="2057400"/>
            <a:ext cx="3657600" cy="762000"/>
          </a:xfrm>
          <a:prstGeom prst="rect">
            <a:avLst/>
          </a:prstGeom>
          <a:noFill/>
          <a:ln w="9525">
            <a:noFill/>
            <a:miter lim="800000"/>
            <a:headEnd/>
            <a:tailEnd/>
          </a:ln>
        </p:spPr>
        <p:txBody>
          <a:bodyPr>
            <a:spAutoFit/>
          </a:bodyPr>
          <a:lstStyle/>
          <a:p>
            <a:pPr>
              <a:spcBef>
                <a:spcPct val="50000"/>
              </a:spcBef>
              <a:buFontTx/>
              <a:buChar char="•"/>
            </a:pPr>
            <a:r>
              <a:rPr lang="en-US" sz="2200">
                <a:solidFill>
                  <a:srgbClr val="FFDC79"/>
                </a:solidFill>
              </a:rPr>
              <a:t>2000 -The landscape is now dramatically modified</a:t>
            </a:r>
          </a:p>
        </p:txBody>
      </p:sp>
      <p:sp>
        <p:nvSpPr>
          <p:cNvPr id="7177" name="Rectangle 9"/>
          <p:cNvSpPr>
            <a:spLocks noGrp="1" noChangeArrowheads="1"/>
          </p:cNvSpPr>
          <p:nvPr>
            <p:ph type="title" idx="4294967295"/>
          </p:nvPr>
        </p:nvSpPr>
        <p:spPr>
          <a:xfrm>
            <a:off x="0" y="228600"/>
            <a:ext cx="6553200" cy="685800"/>
          </a:xfrm>
          <a:noFill/>
        </p:spPr>
        <p:txBody>
          <a:bodyPr>
            <a:normAutofit fontScale="90000"/>
          </a:bodyPr>
          <a:lstStyle/>
          <a:p>
            <a:pPr algn="l" eaLnBrk="1" hangingPunct="1"/>
            <a:r>
              <a:rPr lang="en-US" sz="3600" smtClean="0">
                <a:solidFill>
                  <a:srgbClr val="ECAE00"/>
                </a:solidFill>
              </a:rPr>
              <a:t>Luxury Impact?</a:t>
            </a:r>
            <a:br>
              <a:rPr lang="en-US" sz="3600" smtClean="0">
                <a:solidFill>
                  <a:srgbClr val="ECAE00"/>
                </a:solidFill>
              </a:rPr>
            </a:br>
            <a:r>
              <a:rPr lang="en-US" sz="3600" smtClean="0">
                <a:solidFill>
                  <a:srgbClr val="ECAE00"/>
                </a:solidFill>
              </a:rPr>
              <a:t>Las Vegas, United States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22215"/>
                                        </p:tgtEl>
                                        <p:attrNameLst>
                                          <p:attrName>style.visibility</p:attrName>
                                        </p:attrNameLst>
                                      </p:cBhvr>
                                      <p:to>
                                        <p:strVal val="visible"/>
                                      </p:to>
                                    </p:set>
                                    <p:animEffect transition="in" filter="dissolve">
                                      <p:cBhvr>
                                        <p:cTn id="7" dur="500"/>
                                        <p:tgtEl>
                                          <p:spTgt spid="222215"/>
                                        </p:tgtEl>
                                      </p:cBhvr>
                                    </p:animEffect>
                                  </p:childTnLst>
                                </p:cTn>
                              </p:par>
                            </p:childTnLst>
                          </p:cTn>
                        </p:par>
                        <p:par>
                          <p:cTn id="8" fill="hold">
                            <p:stCondLst>
                              <p:cond delay="500"/>
                            </p:stCondLst>
                            <p:childTnLst>
                              <p:par>
                                <p:cTn id="9" presetID="9" presetClass="entr" presetSubtype="0" fill="hold" grpId="0" nodeType="afterEffect">
                                  <p:stCondLst>
                                    <p:cond delay="1000"/>
                                  </p:stCondLst>
                                  <p:childTnLst>
                                    <p:set>
                                      <p:cBhvr>
                                        <p:cTn id="10" dur="1" fill="hold">
                                          <p:stCondLst>
                                            <p:cond delay="0"/>
                                          </p:stCondLst>
                                        </p:cTn>
                                        <p:tgtEl>
                                          <p:spTgt spid="222216"/>
                                        </p:tgtEl>
                                        <p:attrNameLst>
                                          <p:attrName>style.visibility</p:attrName>
                                        </p:attrNameLst>
                                      </p:cBhvr>
                                      <p:to>
                                        <p:strVal val="visible"/>
                                      </p:to>
                                    </p:set>
                                    <p:animEffect transition="in" filter="dissolve">
                                      <p:cBhvr>
                                        <p:cTn id="11" dur="500"/>
                                        <p:tgtEl>
                                          <p:spTgt spid="222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6"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z="7000" smtClean="0"/>
              <a:t>Impacts Vary Across Countries</a:t>
            </a:r>
          </a:p>
        </p:txBody>
      </p:sp>
      <p:sp>
        <p:nvSpPr>
          <p:cNvPr id="2" name="Text Placeholder 1"/>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6"/>
          <p:cNvSpPr>
            <a:spLocks noGrp="1" noChangeArrowheads="1"/>
          </p:cNvSpPr>
          <p:nvPr>
            <p:ph type="title"/>
          </p:nvPr>
        </p:nvSpPr>
        <p:spPr>
          <a:xfrm>
            <a:off x="457200" y="152400"/>
            <a:ext cx="8229600" cy="1143000"/>
          </a:xfrm>
        </p:spPr>
        <p:txBody>
          <a:bodyPr/>
          <a:lstStyle/>
          <a:p>
            <a:pPr eaLnBrk="1" hangingPunct="1"/>
            <a:r>
              <a:rPr lang="en-US" smtClean="0"/>
              <a:t>Indoor Air Pollution</a:t>
            </a:r>
          </a:p>
        </p:txBody>
      </p:sp>
      <p:pic>
        <p:nvPicPr>
          <p:cNvPr id="37891" name="Picture 5" descr="The image “http://wbln0018.worldbank.org/sar/sa.nsf/2991b676f98842f0852567d7005d2cba/a169d6e66c9c0c7585256990006a2631/Body/0.1B6C?OpenElement&amp;FieldElemFormat=gif” cannot be displayed, because it contains errors."/>
          <p:cNvPicPr>
            <a:picLocks noGrp="1" noChangeAspect="1" noChangeArrowheads="1"/>
          </p:cNvPicPr>
          <p:nvPr>
            <p:ph sz="half" idx="1"/>
          </p:nvPr>
        </p:nvPicPr>
        <p:blipFill>
          <a:blip r:embed="rId3" cstate="print"/>
          <a:srcRect/>
          <a:stretch>
            <a:fillRect/>
          </a:stretch>
        </p:blipFill>
        <p:spPr>
          <a:xfrm>
            <a:off x="619125" y="1600200"/>
            <a:ext cx="3876675" cy="3025775"/>
          </a:xfrm>
          <a:noFill/>
        </p:spPr>
      </p:pic>
      <p:pic>
        <p:nvPicPr>
          <p:cNvPr id="37893" name="Picture 10" descr="The image “file:///C:/Alldata/Print/cooking.JPG” cannot be displayed, because it contains errors."/>
          <p:cNvPicPr>
            <a:picLocks noGrp="1" noChangeAspect="1" noChangeArrowheads="1"/>
          </p:cNvPicPr>
          <p:nvPr>
            <p:ph sz="half" idx="2"/>
          </p:nvPr>
        </p:nvPicPr>
        <p:blipFill>
          <a:blip r:embed="rId4" cstate="print"/>
          <a:srcRect l="4491" r="5707" b="5717"/>
          <a:stretch>
            <a:fillRect/>
          </a:stretch>
        </p:blipFill>
        <p:spPr>
          <a:xfrm>
            <a:off x="5334000" y="1219200"/>
            <a:ext cx="3048000" cy="4267200"/>
          </a:xfrm>
          <a:noFill/>
        </p:spPr>
      </p:pic>
      <p:sp>
        <p:nvSpPr>
          <p:cNvPr id="37892" name="Text Box 8"/>
          <p:cNvSpPr txBox="1">
            <a:spLocks noChangeArrowheads="1"/>
          </p:cNvSpPr>
          <p:nvPr/>
        </p:nvSpPr>
        <p:spPr bwMode="auto">
          <a:xfrm>
            <a:off x="457200" y="5562600"/>
            <a:ext cx="8305800" cy="915988"/>
          </a:xfrm>
          <a:prstGeom prst="rect">
            <a:avLst/>
          </a:prstGeom>
          <a:noFill/>
          <a:ln w="9525">
            <a:noFill/>
            <a:miter lim="800000"/>
            <a:headEnd/>
            <a:tailEnd/>
          </a:ln>
        </p:spPr>
        <p:txBody>
          <a:bodyPr>
            <a:spAutoFit/>
          </a:bodyPr>
          <a:lstStyle/>
          <a:p>
            <a:pPr>
              <a:spcBef>
                <a:spcPct val="50000"/>
              </a:spcBef>
            </a:pPr>
            <a:r>
              <a:rPr lang="en-US"/>
              <a:t>“Exposure to indoor air pollution is one of the major contributing factors leading to acute respiratory infections which cause an estimated 4 million deaths of young children each year” – World Bank (1992, pp.52-53)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fontScale="90000"/>
          </a:bodyPr>
          <a:lstStyle/>
          <a:p>
            <a:pPr eaLnBrk="1" hangingPunct="1"/>
            <a:r>
              <a:rPr lang="en-US" sz="4000" smtClean="0"/>
              <a:t>Healthy Life Expectancy</a:t>
            </a:r>
            <a:br>
              <a:rPr lang="en-US" sz="4000" smtClean="0"/>
            </a:br>
            <a:r>
              <a:rPr lang="en-US" sz="4000" smtClean="0"/>
              <a:t>By Country</a:t>
            </a:r>
          </a:p>
        </p:txBody>
      </p:sp>
      <p:pic>
        <p:nvPicPr>
          <p:cNvPr id="38916" name="Picture 5"/>
          <p:cNvPicPr>
            <a:picLocks noGrp="1" noChangeAspect="1" noChangeArrowheads="1"/>
          </p:cNvPicPr>
          <p:nvPr>
            <p:ph idx="1"/>
          </p:nvPr>
        </p:nvPicPr>
        <p:blipFill>
          <a:blip r:embed="rId3" cstate="print"/>
          <a:srcRect l="7408" t="23570" r="10185" b="7167"/>
          <a:stretch>
            <a:fillRect/>
          </a:stretch>
        </p:blipFill>
        <p:spPr>
          <a:xfrm>
            <a:off x="533400" y="1393825"/>
            <a:ext cx="8001000" cy="4702175"/>
          </a:xfrm>
        </p:spPr>
      </p:pic>
      <p:sp>
        <p:nvSpPr>
          <p:cNvPr id="38915" name="Text Box 4"/>
          <p:cNvSpPr txBox="1">
            <a:spLocks noChangeArrowheads="1"/>
          </p:cNvSpPr>
          <p:nvPr/>
        </p:nvSpPr>
        <p:spPr bwMode="auto">
          <a:xfrm>
            <a:off x="762000" y="6172200"/>
            <a:ext cx="7848600" cy="639763"/>
          </a:xfrm>
          <a:prstGeom prst="rect">
            <a:avLst/>
          </a:prstGeom>
          <a:noFill/>
          <a:ln w="9525">
            <a:noFill/>
            <a:miter lim="800000"/>
            <a:headEnd/>
            <a:tailEnd/>
          </a:ln>
        </p:spPr>
        <p:txBody>
          <a:bodyPr>
            <a:spAutoFit/>
          </a:bodyPr>
          <a:lstStyle/>
          <a:p>
            <a:r>
              <a:rPr lang="en-US" sz="1200"/>
              <a:t>Source: Colin D Mathers, Ritu Sadana, Joshua A Salomon, Christopher JL Murray, and Alan D Lopez. 2000. "Estimates of DALE for 191 countries: methods and results."  Global Programme on Evidence for Health Policy Working Paper No. 16 of the World Health Organization, June. http://w3.whosea.org/healthreport/pdf/paper16.pdf</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mtClean="0"/>
              <a:t>The Epidemic Scorecard</a:t>
            </a:r>
          </a:p>
        </p:txBody>
      </p:sp>
      <p:graphicFrame>
        <p:nvGraphicFramePr>
          <p:cNvPr id="74984" name="Group 232"/>
          <p:cNvGraphicFramePr>
            <a:graphicFrameLocks noGrp="1"/>
          </p:cNvGraphicFramePr>
          <p:nvPr>
            <p:ph type="tbl" idx="1"/>
          </p:nvPr>
        </p:nvGraphicFramePr>
        <p:xfrm>
          <a:off x="533400" y="1447800"/>
          <a:ext cx="8077200" cy="4536123"/>
        </p:xfrm>
        <a:graphic>
          <a:graphicData uri="http://schemas.openxmlformats.org/drawingml/2006/table">
            <a:tbl>
              <a:tblPr/>
              <a:tblGrid>
                <a:gridCol w="251460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1676400">
                  <a:extLst>
                    <a:ext uri="{9D8B030D-6E8A-4147-A177-3AD203B41FA5}">
                      <a16:colId xmlns:a16="http://schemas.microsoft.com/office/drawing/2014/main" val="20003"/>
                    </a:ext>
                  </a:extLst>
                </a:gridCol>
              </a:tblGrid>
              <a:tr h="263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Disease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Prevalence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Deaths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New Cases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2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AIDS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42 million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3 mil/yr – 300/hr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5.5 million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4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Diarrheal diseases </a:t>
                      </a:r>
                      <a:r>
                        <a:rPr kumimoji="0" lang="en-US" sz="1400" b="1" i="0" u="none" strike="noStrike" cap="none" normalizeH="0" baseline="0" smtClean="0">
                          <a:ln>
                            <a:noFill/>
                          </a:ln>
                          <a:solidFill>
                            <a:schemeClr val="tx1"/>
                          </a:solidFill>
                          <a:effectLst/>
                          <a:latin typeface="Arial" pitchFamily="34" charset="0"/>
                        </a:rPr>
                        <a:t>(unsafe H2O)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2.7 Billion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2 mil/yr – 200/hr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n/a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20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Tuberculosis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1 Billion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2 mil/yr – 200/hr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8 million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Malaria</a:t>
                      </a:r>
                      <a:br>
                        <a:rPr kumimoji="0" lang="en-US" sz="1800" b="1" i="0" u="none" strike="noStrike" cap="none" normalizeH="0" baseline="0" smtClean="0">
                          <a:ln>
                            <a:noFill/>
                          </a:ln>
                          <a:solidFill>
                            <a:schemeClr val="tx1"/>
                          </a:solidFill>
                          <a:effectLst/>
                          <a:latin typeface="Arial" pitchFamily="34" charset="0"/>
                        </a:rPr>
                      </a:br>
                      <a:r>
                        <a:rPr kumimoji="0" lang="en-US" sz="1400" b="1" i="0" u="none" strike="noStrike" cap="none" normalizeH="0" baseline="0" smtClean="0">
                          <a:ln>
                            <a:noFill/>
                          </a:ln>
                          <a:solidFill>
                            <a:schemeClr val="tx1"/>
                          </a:solidFill>
                          <a:effectLst/>
                          <a:latin typeface="Arial" pitchFamily="34" charset="0"/>
                        </a:rPr>
                        <a:t>(mosquitoes)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 million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1 mil/yr – 100/hr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400 million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20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Hepatitis 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n/a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1 mil/yr – 100/hr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20 million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000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Measles</a:t>
                      </a:r>
                      <a:br>
                        <a:rPr kumimoji="0" lang="en-US" sz="1800" b="1" i="0" u="none" strike="noStrike" cap="none" normalizeH="0" baseline="0" smtClean="0">
                          <a:ln>
                            <a:noFill/>
                          </a:ln>
                          <a:solidFill>
                            <a:schemeClr val="tx1"/>
                          </a:solidFill>
                          <a:effectLst/>
                          <a:latin typeface="Arial" pitchFamily="34" charset="0"/>
                        </a:rPr>
                      </a:br>
                      <a:r>
                        <a:rPr kumimoji="0" lang="en-US" sz="1400" b="1" i="0" u="none" strike="noStrike" cap="none" normalizeH="0" baseline="0" smtClean="0">
                          <a:ln>
                            <a:noFill/>
                          </a:ln>
                          <a:solidFill>
                            <a:schemeClr val="tx1"/>
                          </a:solidFill>
                          <a:effectLst/>
                          <a:latin typeface="Arial" pitchFamily="34" charset="0"/>
                        </a:rPr>
                        <a:t>(preventable)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n/a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900k/yr – 90/hr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30 million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11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Denque fever</a:t>
                      </a:r>
                      <a:r>
                        <a:rPr kumimoji="0" lang="en-US" sz="1400" b="1" i="0" u="none" strike="noStrike" cap="none" normalizeH="0" baseline="0" smtClean="0">
                          <a:ln>
                            <a:noFill/>
                          </a:ln>
                          <a:solidFill>
                            <a:schemeClr val="tx1"/>
                          </a:solidFill>
                          <a:effectLst/>
                          <a:latin typeface="Arial" pitchFamily="34" charset="0"/>
                        </a:rPr>
                        <a:t> (mosquitoes)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n/a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24k/yr – 2/hr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20 million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9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Influenza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250k/yr – 25/hr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4 million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Yellow fever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30k/yr – 3/hr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200,000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39996" name="Text Box 191"/>
          <p:cNvSpPr txBox="1">
            <a:spLocks noChangeArrowheads="1"/>
          </p:cNvSpPr>
          <p:nvPr/>
        </p:nvSpPr>
        <p:spPr bwMode="auto">
          <a:xfrm>
            <a:off x="762000" y="6172200"/>
            <a:ext cx="7848600" cy="639763"/>
          </a:xfrm>
          <a:prstGeom prst="rect">
            <a:avLst/>
          </a:prstGeom>
          <a:noFill/>
          <a:ln w="9525">
            <a:noFill/>
            <a:miter lim="800000"/>
            <a:headEnd/>
            <a:tailEnd/>
          </a:ln>
        </p:spPr>
        <p:txBody>
          <a:bodyPr>
            <a:spAutoFit/>
          </a:bodyPr>
          <a:lstStyle/>
          <a:p>
            <a:pPr>
              <a:spcBef>
                <a:spcPct val="50000"/>
              </a:spcBef>
            </a:pPr>
            <a:r>
              <a:rPr lang="en-US" sz="1200"/>
              <a:t>Source: Howard Markel, Stephen Doyle. 2003 (30 April).  “The Epidemic Scorecard.” New York Times, A31; Tata Energy Research Institute, “Health of women and children: Intervention to begin at home” 7 July 1999, http://www.teriin.org/news/jul991.htm</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0352" y="1316736"/>
            <a:ext cx="8385048" cy="1362456"/>
          </a:xfrm>
        </p:spPr>
        <p:txBody>
          <a:bodyPr/>
          <a:lstStyle/>
          <a:p>
            <a:r>
              <a:rPr lang="en-US" dirty="0" smtClean="0"/>
              <a:t>And, NOW, back to theory!</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16810139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normAutofit fontScale="90000"/>
          </a:bodyPr>
          <a:lstStyle/>
          <a:p>
            <a:r>
              <a:rPr lang="en-US" dirty="0" smtClean="0"/>
              <a:t>How International Environmental Problems Differ from Domestic</a:t>
            </a:r>
          </a:p>
        </p:txBody>
      </p:sp>
      <p:sp>
        <p:nvSpPr>
          <p:cNvPr id="2" name="Content Placeholder 1"/>
          <p:cNvSpPr>
            <a:spLocks noGrp="1"/>
          </p:cNvSpPr>
          <p:nvPr>
            <p:ph idx="1"/>
          </p:nvPr>
        </p:nvSpPr>
        <p:spPr/>
        <p:txBody>
          <a:bodyPr>
            <a:normAutofit lnSpcReduction="10000"/>
          </a:bodyPr>
          <a:lstStyle/>
          <a:p>
            <a:r>
              <a:rPr lang="en-US" dirty="0"/>
              <a:t>More involvement of non-state </a:t>
            </a:r>
            <a:r>
              <a:rPr lang="en-US" dirty="0" smtClean="0"/>
              <a:t>actors</a:t>
            </a:r>
          </a:p>
          <a:p>
            <a:r>
              <a:rPr lang="en-US" dirty="0" smtClean="0"/>
              <a:t>Shift </a:t>
            </a:r>
            <a:r>
              <a:rPr lang="en-US" dirty="0"/>
              <a:t>in </a:t>
            </a:r>
            <a:r>
              <a:rPr lang="en-US" dirty="0" smtClean="0"/>
              <a:t>power</a:t>
            </a:r>
          </a:p>
          <a:p>
            <a:pPr lvl="1"/>
            <a:r>
              <a:rPr lang="en-US" dirty="0" smtClean="0"/>
              <a:t>New basis of power</a:t>
            </a:r>
          </a:p>
          <a:p>
            <a:pPr lvl="1"/>
            <a:r>
              <a:rPr lang="en-US" dirty="0" smtClean="0"/>
              <a:t>Different distribution of power</a:t>
            </a:r>
          </a:p>
          <a:p>
            <a:pPr lvl="1"/>
            <a:r>
              <a:rPr lang="en-US" dirty="0" smtClean="0"/>
              <a:t>Less </a:t>
            </a:r>
            <a:r>
              <a:rPr lang="en-US" dirty="0" err="1" smtClean="0"/>
              <a:t>fungibility</a:t>
            </a:r>
            <a:r>
              <a:rPr lang="en-US" dirty="0" smtClean="0"/>
              <a:t> of military power</a:t>
            </a:r>
          </a:p>
          <a:p>
            <a:r>
              <a:rPr lang="en-US" dirty="0"/>
              <a:t>Science becomes </a:t>
            </a:r>
            <a:r>
              <a:rPr lang="en-US" dirty="0" smtClean="0"/>
              <a:t>more important </a:t>
            </a:r>
          </a:p>
          <a:p>
            <a:pPr lvl="1"/>
            <a:r>
              <a:rPr lang="en-US" dirty="0" smtClean="0"/>
              <a:t>Compare to </a:t>
            </a:r>
            <a:r>
              <a:rPr lang="en-US" smtClean="0"/>
              <a:t>security/economic/HR issues</a:t>
            </a:r>
            <a:endParaRPr lang="en-US" dirty="0"/>
          </a:p>
          <a:p>
            <a:r>
              <a:rPr lang="en-US" dirty="0" smtClean="0"/>
              <a:t>Values also become more important </a:t>
            </a:r>
          </a:p>
          <a:p>
            <a:pPr lvl="1"/>
            <a:r>
              <a:rPr lang="en-US" dirty="0" smtClean="0"/>
              <a:t>Differences in how/how much value on </a:t>
            </a:r>
            <a:r>
              <a:rPr lang="en-US" dirty="0" err="1" smtClean="0"/>
              <a:t>env’t</a:t>
            </a:r>
            <a:endParaRPr lang="en-US" dirty="0" smtClean="0"/>
          </a:p>
          <a:p>
            <a:pPr lvl="1"/>
            <a:r>
              <a:rPr lang="en-US" dirty="0" smtClean="0"/>
              <a:t>Whales vs. cows</a:t>
            </a:r>
            <a:endParaRPr lang="en-US" dirty="0"/>
          </a:p>
          <a:p>
            <a:pPr lvl="1"/>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Iclicker</a:t>
            </a:r>
            <a:r>
              <a:rPr lang="en-US" dirty="0" smtClean="0"/>
              <a:t/>
            </a:r>
            <a:br>
              <a:rPr lang="en-US" dirty="0" smtClean="0"/>
            </a:br>
            <a:r>
              <a:rPr lang="en-US" dirty="0" smtClean="0"/>
              <a:t>Which of the following is true:</a:t>
            </a:r>
            <a:endParaRPr lang="en-US" dirty="0"/>
          </a:p>
        </p:txBody>
      </p:sp>
      <p:sp>
        <p:nvSpPr>
          <p:cNvPr id="3" name="Content Placeholder 2"/>
          <p:cNvSpPr>
            <a:spLocks noGrp="1"/>
          </p:cNvSpPr>
          <p:nvPr>
            <p:ph idx="1"/>
          </p:nvPr>
        </p:nvSpPr>
        <p:spPr/>
        <p:txBody>
          <a:bodyPr>
            <a:noAutofit/>
          </a:bodyPr>
          <a:lstStyle/>
          <a:p>
            <a:pPr marL="514350" indent="-514350">
              <a:buFont typeface="+mj-lt"/>
              <a:buAutoNum type="alphaUcPeriod"/>
            </a:pPr>
            <a:r>
              <a:rPr lang="en-US" sz="3200" dirty="0"/>
              <a:t>Population growth is causing MORE environmental harm than income growth</a:t>
            </a:r>
          </a:p>
          <a:p>
            <a:pPr marL="514350" indent="-514350">
              <a:buFont typeface="+mj-lt"/>
              <a:buAutoNum type="alphaUcPeriod"/>
            </a:pPr>
            <a:r>
              <a:rPr lang="en-US" sz="3200" dirty="0"/>
              <a:t>Population growth is causing LESS environmental harm than income growth</a:t>
            </a:r>
          </a:p>
          <a:p>
            <a:pPr marL="514350" indent="-514350">
              <a:buFont typeface="+mj-lt"/>
              <a:buAutoNum type="alphaUcPeriod"/>
            </a:pPr>
            <a:r>
              <a:rPr lang="en-US" sz="3200" dirty="0"/>
              <a:t>Population growth is causing about the SAME harm as income </a:t>
            </a:r>
            <a:r>
              <a:rPr lang="en-US" sz="3200" dirty="0" smtClean="0"/>
              <a:t>growth</a:t>
            </a:r>
            <a:endParaRPr lang="en-US" sz="3200" dirty="0"/>
          </a:p>
        </p:txBody>
      </p:sp>
    </p:spTree>
    <p:extLst>
      <p:ext uri="{BB962C8B-B14F-4D97-AF65-F5344CB8AC3E}">
        <p14:creationId xmlns:p14="http://schemas.microsoft.com/office/powerpoint/2010/main" val="25444296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IPAT identity</a:t>
            </a:r>
            <a:endParaRPr lang="en-US" dirty="0"/>
          </a:p>
        </p:txBody>
      </p:sp>
      <p:sp>
        <p:nvSpPr>
          <p:cNvPr id="3" name="Content Placeholder 2"/>
          <p:cNvSpPr>
            <a:spLocks noGrp="1"/>
          </p:cNvSpPr>
          <p:nvPr>
            <p:ph idx="1"/>
          </p:nvPr>
        </p:nvSpPr>
        <p:spPr/>
        <p:txBody>
          <a:bodyPr/>
          <a:lstStyle/>
          <a:p>
            <a:r>
              <a:rPr lang="en-US" sz="2800" b="1" u="sng" dirty="0" smtClean="0"/>
              <a:t>I</a:t>
            </a:r>
            <a:r>
              <a:rPr lang="en-US" sz="2800" dirty="0" smtClean="0"/>
              <a:t>mpact = </a:t>
            </a:r>
            <a:r>
              <a:rPr lang="en-US" sz="2800" b="1" u="sng" dirty="0" smtClean="0"/>
              <a:t>P</a:t>
            </a:r>
            <a:r>
              <a:rPr lang="en-US" sz="2800" dirty="0" smtClean="0"/>
              <a:t>opulation * </a:t>
            </a:r>
            <a:r>
              <a:rPr lang="en-US" sz="2800" b="1" u="sng" dirty="0" smtClean="0"/>
              <a:t>A</a:t>
            </a:r>
            <a:r>
              <a:rPr lang="en-US" sz="2800" dirty="0" smtClean="0"/>
              <a:t>ffluence * </a:t>
            </a:r>
            <a:r>
              <a:rPr lang="en-US" sz="2800" b="1" u="sng" dirty="0" smtClean="0"/>
              <a:t>T</a:t>
            </a:r>
            <a:r>
              <a:rPr lang="en-US" sz="2800" dirty="0" smtClean="0"/>
              <a:t>echnology </a:t>
            </a:r>
          </a:p>
          <a:p>
            <a:endParaRPr lang="en-US" dirty="0" smtClean="0"/>
          </a:p>
          <a:p>
            <a:r>
              <a:rPr lang="en-US" dirty="0" smtClean="0"/>
              <a:t>pollution = people * $/person * pollution/$</a:t>
            </a:r>
          </a:p>
          <a:p>
            <a:endParaRPr lang="en-US" dirty="0" smtClean="0"/>
          </a:p>
          <a:p>
            <a:r>
              <a:rPr lang="en-US" dirty="0" smtClean="0"/>
              <a:t>Pollution as a function of how many people, how much they can spend, and what is the impact per $ of the stuff they spend it on</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458200" cy="1143000"/>
          </a:xfrm>
        </p:spPr>
        <p:txBody>
          <a:bodyPr>
            <a:noAutofit/>
          </a:bodyPr>
          <a:lstStyle/>
          <a:p>
            <a:r>
              <a:rPr lang="en-US" sz="4000" dirty="0" err="1" smtClean="0"/>
              <a:t>Iclicker</a:t>
            </a:r>
            <a:r>
              <a:rPr lang="en-US" sz="4000" dirty="0" smtClean="0"/>
              <a:t>:</a:t>
            </a:r>
            <a:br>
              <a:rPr lang="en-US" sz="4000" dirty="0" smtClean="0"/>
            </a:br>
            <a:r>
              <a:rPr lang="en-US" sz="4000" dirty="0" smtClean="0"/>
              <a:t>A </a:t>
            </a:r>
            <a:r>
              <a:rPr lang="en-US" sz="4000" dirty="0"/>
              <a:t>Tragedy of the </a:t>
            </a:r>
            <a:r>
              <a:rPr lang="en-US" sz="4000" dirty="0" smtClean="0"/>
              <a:t>Commons is same as an</a:t>
            </a:r>
            <a:endParaRPr lang="en-US" sz="4000" dirty="0"/>
          </a:p>
        </p:txBody>
      </p:sp>
      <p:sp>
        <p:nvSpPr>
          <p:cNvPr id="3" name="Content Placeholder 2"/>
          <p:cNvSpPr>
            <a:spLocks noGrp="1"/>
          </p:cNvSpPr>
          <p:nvPr>
            <p:ph idx="1"/>
          </p:nvPr>
        </p:nvSpPr>
        <p:spPr>
          <a:xfrm>
            <a:off x="457200" y="1935480"/>
            <a:ext cx="8458200" cy="4389120"/>
          </a:xfrm>
        </p:spPr>
        <p:txBody>
          <a:bodyPr>
            <a:normAutofit/>
          </a:bodyPr>
          <a:lstStyle/>
          <a:p>
            <a:pPr marL="514350" indent="-514350">
              <a:buFont typeface="+mj-lt"/>
              <a:buAutoNum type="alphaUcPeriod"/>
            </a:pPr>
            <a:r>
              <a:rPr lang="en-US" sz="3200" dirty="0" smtClean="0"/>
              <a:t>Upstream/downstream </a:t>
            </a:r>
            <a:r>
              <a:rPr lang="en-US" sz="3200" dirty="0"/>
              <a:t>problem</a:t>
            </a:r>
          </a:p>
          <a:p>
            <a:pPr marL="514350" indent="-514350">
              <a:buFont typeface="+mj-lt"/>
              <a:buAutoNum type="alphaUcPeriod"/>
            </a:pPr>
            <a:r>
              <a:rPr lang="en-US" sz="3200" dirty="0" smtClean="0"/>
              <a:t>Coordination </a:t>
            </a:r>
            <a:r>
              <a:rPr lang="en-US" sz="3200" dirty="0"/>
              <a:t>problem</a:t>
            </a:r>
          </a:p>
          <a:p>
            <a:pPr marL="514350" indent="-514350">
              <a:buFont typeface="+mj-lt"/>
              <a:buAutoNum type="alphaUcPeriod"/>
            </a:pPr>
            <a:r>
              <a:rPr lang="en-US" sz="3200" dirty="0" smtClean="0"/>
              <a:t>Prisoners </a:t>
            </a:r>
            <a:r>
              <a:rPr lang="en-US" sz="3200" dirty="0"/>
              <a:t>dilemma (collaboration problem)</a:t>
            </a:r>
          </a:p>
          <a:p>
            <a:pPr marL="514350" indent="-514350">
              <a:buFont typeface="+mj-lt"/>
              <a:buAutoNum type="alphaUcPeriod"/>
            </a:pPr>
            <a:r>
              <a:rPr lang="en-US" sz="3200" dirty="0" smtClean="0"/>
              <a:t>Incapacity problem</a:t>
            </a:r>
            <a:endParaRPr lang="en-US" sz="3200" dirty="0"/>
          </a:p>
        </p:txBody>
      </p:sp>
    </p:spTree>
    <p:extLst>
      <p:ext uri="{BB962C8B-B14F-4D97-AF65-F5344CB8AC3E}">
        <p14:creationId xmlns:p14="http://schemas.microsoft.com/office/powerpoint/2010/main" val="26150366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Two Types (at least) of International Environmental Problems</a:t>
            </a:r>
            <a:endParaRPr lang="en-US" sz="3600" dirty="0"/>
          </a:p>
        </p:txBody>
      </p:sp>
      <p:sp>
        <p:nvSpPr>
          <p:cNvPr id="4" name="Content Placeholder 3"/>
          <p:cNvSpPr>
            <a:spLocks noGrp="1"/>
          </p:cNvSpPr>
          <p:nvPr>
            <p:ph idx="1"/>
          </p:nvPr>
        </p:nvSpPr>
        <p:spPr/>
        <p:txBody>
          <a:bodyPr>
            <a:normAutofit fontScale="92500" lnSpcReduction="10000"/>
          </a:bodyPr>
          <a:lstStyle/>
          <a:p>
            <a:r>
              <a:rPr lang="en-US" sz="2800" dirty="0" smtClean="0"/>
              <a:t>Tragedy of the Commons</a:t>
            </a:r>
          </a:p>
          <a:p>
            <a:pPr lvl="1"/>
            <a:r>
              <a:rPr lang="en-US" sz="2400" dirty="0"/>
              <a:t>Open access to </a:t>
            </a:r>
            <a:r>
              <a:rPr lang="en-US" sz="2400" dirty="0" smtClean="0"/>
              <a:t>resource</a:t>
            </a:r>
            <a:endParaRPr lang="en-US" sz="2400" dirty="0"/>
          </a:p>
          <a:p>
            <a:pPr lvl="1"/>
            <a:r>
              <a:rPr lang="en-US" sz="2400" dirty="0"/>
              <a:t>Demand </a:t>
            </a:r>
            <a:r>
              <a:rPr lang="en-US" sz="2400" dirty="0" smtClean="0"/>
              <a:t>exceeds </a:t>
            </a:r>
            <a:r>
              <a:rPr lang="en-US" sz="2400" dirty="0"/>
              <a:t>supply</a:t>
            </a:r>
          </a:p>
          <a:p>
            <a:pPr lvl="1"/>
            <a:r>
              <a:rPr lang="en-US" sz="2400" dirty="0" smtClean="0"/>
              <a:t>Politics: "</a:t>
            </a:r>
            <a:r>
              <a:rPr lang="en-US" sz="2400" dirty="0"/>
              <a:t>perpetrators" </a:t>
            </a:r>
            <a:r>
              <a:rPr lang="en-US" sz="2400" dirty="0" smtClean="0"/>
              <a:t>are </a:t>
            </a:r>
            <a:r>
              <a:rPr lang="en-US" sz="2400" dirty="0"/>
              <a:t>also "</a:t>
            </a:r>
            <a:r>
              <a:rPr lang="en-US" sz="2400" dirty="0" smtClean="0"/>
              <a:t>victims” so all have </a:t>
            </a:r>
            <a:r>
              <a:rPr lang="en-US" sz="2400" dirty="0"/>
              <a:t>(mixed) </a:t>
            </a:r>
            <a:r>
              <a:rPr lang="en-US" sz="2400" dirty="0" smtClean="0"/>
              <a:t>incentives to act</a:t>
            </a:r>
          </a:p>
          <a:p>
            <a:pPr lvl="1"/>
            <a:r>
              <a:rPr lang="en-US" sz="2400" dirty="0"/>
              <a:t>Sanctions or rewards </a:t>
            </a:r>
            <a:r>
              <a:rPr lang="en-US" sz="2400" dirty="0" smtClean="0"/>
              <a:t>as potential solutions</a:t>
            </a:r>
          </a:p>
          <a:p>
            <a:r>
              <a:rPr lang="en-US" sz="2800" dirty="0" smtClean="0"/>
              <a:t>Upstream/Downstream </a:t>
            </a:r>
          </a:p>
          <a:p>
            <a:pPr lvl="1"/>
            <a:r>
              <a:rPr lang="en-US" sz="2400" dirty="0" smtClean="0"/>
              <a:t>Politics: "</a:t>
            </a:r>
            <a:r>
              <a:rPr lang="en-US" sz="2400" dirty="0"/>
              <a:t>perpetrators" </a:t>
            </a:r>
            <a:r>
              <a:rPr lang="en-US" sz="2400" dirty="0" smtClean="0"/>
              <a:t>are NOT </a:t>
            </a:r>
            <a:r>
              <a:rPr lang="en-US" sz="2400" dirty="0"/>
              <a:t>"victims" </a:t>
            </a:r>
            <a:r>
              <a:rPr lang="en-US" sz="2400" dirty="0" smtClean="0"/>
              <a:t>so latter must engage former</a:t>
            </a:r>
            <a:endParaRPr lang="en-US" sz="2400" dirty="0"/>
          </a:p>
          <a:p>
            <a:pPr lvl="1"/>
            <a:r>
              <a:rPr lang="en-US" sz="2400" dirty="0" smtClean="0"/>
              <a:t>Harder </a:t>
            </a:r>
            <a:r>
              <a:rPr lang="en-US" sz="2400" dirty="0"/>
              <a:t>to </a:t>
            </a:r>
            <a:r>
              <a:rPr lang="en-US" sz="2400" dirty="0" smtClean="0"/>
              <a:t>resolve</a:t>
            </a:r>
            <a:endParaRPr lang="en-US" sz="2400" dirty="0"/>
          </a:p>
          <a:p>
            <a:pPr lvl="1"/>
            <a:r>
              <a:rPr lang="en-US" sz="2400" dirty="0" smtClean="0"/>
              <a:t>Rewards NECESSARY for resolution</a:t>
            </a:r>
            <a:endParaRPr lang="en-US" sz="2400" dirty="0"/>
          </a:p>
        </p:txBody>
      </p:sp>
    </p:spTree>
    <p:extLst>
      <p:ext uri="{BB962C8B-B14F-4D97-AF65-F5344CB8AC3E}">
        <p14:creationId xmlns:p14="http://schemas.microsoft.com/office/powerpoint/2010/main" val="30206757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4000" dirty="0" smtClean="0"/>
              <a:t>Two Problems: France &amp; Switzerland</a:t>
            </a:r>
            <a:br>
              <a:rPr lang="en-US" sz="4000" dirty="0" smtClean="0"/>
            </a:br>
            <a:r>
              <a:rPr lang="en-US" sz="4000" dirty="0" smtClean="0"/>
              <a:t>Fish in Rhine &amp; Fish in Lake Geneva</a:t>
            </a:r>
            <a:endParaRPr lang="en-US" sz="4000" dirty="0"/>
          </a:p>
        </p:txBody>
      </p:sp>
      <p:sp>
        <p:nvSpPr>
          <p:cNvPr id="5" name="Text Placeholder 4"/>
          <p:cNvSpPr>
            <a:spLocks noGrp="1"/>
          </p:cNvSpPr>
          <p:nvPr>
            <p:ph type="body" idx="1"/>
          </p:nvPr>
        </p:nvSpPr>
        <p:spPr/>
        <p:txBody>
          <a:bodyPr/>
          <a:lstStyle/>
          <a:p>
            <a:pPr algn="ctr"/>
            <a:r>
              <a:rPr lang="en-US" sz="2000" dirty="0" smtClean="0"/>
              <a:t>Tragedy of the Commons	</a:t>
            </a:r>
            <a:endParaRPr lang="en-US" sz="2000" dirty="0"/>
          </a:p>
        </p:txBody>
      </p:sp>
      <p:sp>
        <p:nvSpPr>
          <p:cNvPr id="7" name="Text Placeholder 6"/>
          <p:cNvSpPr>
            <a:spLocks noGrp="1"/>
          </p:cNvSpPr>
          <p:nvPr>
            <p:ph type="body" sz="half" idx="3"/>
          </p:nvPr>
        </p:nvSpPr>
        <p:spPr>
          <a:xfrm>
            <a:off x="4645025" y="1859757"/>
            <a:ext cx="4041775" cy="654843"/>
          </a:xfrm>
        </p:spPr>
        <p:txBody>
          <a:bodyPr>
            <a:normAutofit/>
          </a:bodyPr>
          <a:lstStyle/>
          <a:p>
            <a:pPr algn="ctr"/>
            <a:r>
              <a:rPr lang="en-US" sz="2000" dirty="0" smtClean="0"/>
              <a:t>Upstream/downstream problem </a:t>
            </a:r>
            <a:endParaRPr lang="en-US" sz="2000" dirty="0"/>
          </a:p>
        </p:txBody>
      </p:sp>
      <p:pic>
        <p:nvPicPr>
          <p:cNvPr id="9" name="Content Placeholder 8"/>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5215149" y="2554287"/>
            <a:ext cx="3366750" cy="3846513"/>
          </a:xfrm>
        </p:spPr>
      </p:pic>
      <p:sp>
        <p:nvSpPr>
          <p:cNvPr id="15" name="TextBox 14"/>
          <p:cNvSpPr txBox="1"/>
          <p:nvPr/>
        </p:nvSpPr>
        <p:spPr>
          <a:xfrm>
            <a:off x="6735065" y="5991781"/>
            <a:ext cx="2180335" cy="369332"/>
          </a:xfrm>
          <a:prstGeom prst="rect">
            <a:avLst/>
          </a:prstGeom>
          <a:solidFill>
            <a:schemeClr val="bg1"/>
          </a:solidFill>
        </p:spPr>
        <p:txBody>
          <a:bodyPr wrap="square" rtlCol="0">
            <a:spAutoFit/>
          </a:bodyPr>
          <a:lstStyle/>
          <a:p>
            <a:pPr algn="ctr"/>
            <a:r>
              <a:rPr lang="en-US" dirty="0" smtClean="0"/>
              <a:t>SWITZERLAND</a:t>
            </a:r>
            <a:endParaRPr lang="en-US" dirty="0"/>
          </a:p>
        </p:txBody>
      </p:sp>
      <p:sp>
        <p:nvSpPr>
          <p:cNvPr id="16" name="TextBox 15"/>
          <p:cNvSpPr txBox="1"/>
          <p:nvPr/>
        </p:nvSpPr>
        <p:spPr>
          <a:xfrm>
            <a:off x="5515865" y="4724400"/>
            <a:ext cx="1219200" cy="369332"/>
          </a:xfrm>
          <a:prstGeom prst="rect">
            <a:avLst/>
          </a:prstGeom>
          <a:solidFill>
            <a:schemeClr val="bg1"/>
          </a:solidFill>
        </p:spPr>
        <p:txBody>
          <a:bodyPr wrap="square" rtlCol="0">
            <a:spAutoFit/>
          </a:bodyPr>
          <a:lstStyle/>
          <a:p>
            <a:pPr algn="ctr"/>
            <a:r>
              <a:rPr lang="en-US" dirty="0" smtClean="0"/>
              <a:t>FRANCE</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988" y="2362200"/>
            <a:ext cx="3656012" cy="2438532"/>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637" y="4293985"/>
            <a:ext cx="4406900" cy="2564015"/>
          </a:xfrm>
          <a:prstGeom prst="rect">
            <a:avLst/>
          </a:prstGeom>
        </p:spPr>
      </p:pic>
    </p:spTree>
    <p:extLst>
      <p:ext uri="{BB962C8B-B14F-4D97-AF65-F5344CB8AC3E}">
        <p14:creationId xmlns:p14="http://schemas.microsoft.com/office/powerpoint/2010/main" val="4791801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Tragedy of the Commons -- illustrated</a:t>
            </a:r>
            <a:endParaRPr lang="en-US" dirty="0"/>
          </a:p>
        </p:txBody>
      </p:sp>
      <p:sp>
        <p:nvSpPr>
          <p:cNvPr id="3" name="Content Placeholder 2"/>
          <p:cNvSpPr>
            <a:spLocks noGrp="1"/>
          </p:cNvSpPr>
          <p:nvPr>
            <p:ph idx="1"/>
          </p:nvPr>
        </p:nvSpPr>
        <p:spPr/>
        <p:txBody>
          <a:bodyPr/>
          <a:lstStyle/>
          <a:p>
            <a:r>
              <a:rPr lang="en-US" dirty="0" smtClean="0"/>
              <a:t>How structure rather than incentives dictates outcomes</a:t>
            </a:r>
          </a:p>
          <a:p>
            <a:r>
              <a:rPr lang="en-US" dirty="0" smtClean="0"/>
              <a:t>A “multi-person Prisoners Dilemma”</a:t>
            </a:r>
            <a:endParaRPr lang="en-US" dirty="0"/>
          </a:p>
        </p:txBody>
      </p:sp>
    </p:spTree>
    <p:extLst>
      <p:ext uri="{BB962C8B-B14F-4D97-AF65-F5344CB8AC3E}">
        <p14:creationId xmlns:p14="http://schemas.microsoft.com/office/powerpoint/2010/main" val="37302211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158" y="0"/>
            <a:ext cx="8229600" cy="1143000"/>
          </a:xfrm>
        </p:spPr>
        <p:txBody>
          <a:bodyPr/>
          <a:lstStyle/>
          <a:p>
            <a:r>
              <a:rPr lang="en-US" dirty="0" smtClean="0"/>
              <a:t>Fur Seals: Slaughter &amp; Recovery</a:t>
            </a:r>
            <a:endParaRPr lang="en-US" dirty="0"/>
          </a:p>
        </p:txBody>
      </p:sp>
      <p:sp>
        <p:nvSpPr>
          <p:cNvPr id="3" name="Content Placeholder 2"/>
          <p:cNvSpPr>
            <a:spLocks noGrp="1"/>
          </p:cNvSpPr>
          <p:nvPr>
            <p:ph idx="1"/>
          </p:nvPr>
        </p:nvSpPr>
        <p:spPr/>
        <p:txBody>
          <a:bodyPr/>
          <a:lstStyle/>
          <a:p>
            <a:endParaRPr lang="en-US"/>
          </a:p>
        </p:txBody>
      </p:sp>
      <p:pic>
        <p:nvPicPr>
          <p:cNvPr id="7" name="Picture 6"/>
          <p:cNvPicPr>
            <a:picLocks noChangeAspect="1"/>
          </p:cNvPicPr>
          <p:nvPr/>
        </p:nvPicPr>
        <p:blipFill>
          <a:blip r:embed="rId2"/>
          <a:stretch>
            <a:fillRect/>
          </a:stretch>
        </p:blipFill>
        <p:spPr>
          <a:xfrm>
            <a:off x="761999" y="1247274"/>
            <a:ext cx="7620002" cy="5534526"/>
          </a:xfrm>
          <a:prstGeom prst="rect">
            <a:avLst/>
          </a:prstGeom>
        </p:spPr>
      </p:pic>
    </p:spTree>
    <p:extLst>
      <p:ext uri="{BB962C8B-B14F-4D97-AF65-F5344CB8AC3E}">
        <p14:creationId xmlns:p14="http://schemas.microsoft.com/office/powerpoint/2010/main" val="27814580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dirty="0"/>
              <a:t>How Many Cows </a:t>
            </a:r>
            <a:r>
              <a:rPr lang="en-US" dirty="0" smtClean="0"/>
              <a:t>would YOU put </a:t>
            </a:r>
            <a:r>
              <a:rPr lang="en-US" dirty="0"/>
              <a:t>on this PRIVATE Farm?</a:t>
            </a:r>
          </a:p>
        </p:txBody>
      </p:sp>
      <p:sp>
        <p:nvSpPr>
          <p:cNvPr id="3" name="Content Placeholder 2"/>
          <p:cNvSpPr>
            <a:spLocks noGrp="1"/>
          </p:cNvSpPr>
          <p:nvPr>
            <p:ph idx="1"/>
          </p:nvPr>
        </p:nvSpPr>
        <p:spPr/>
        <p:txBody>
          <a:bodyPr/>
          <a:lstStyle/>
          <a:p>
            <a:endParaRPr lang="en-US"/>
          </a:p>
        </p:txBody>
      </p:sp>
      <p:graphicFrame>
        <p:nvGraphicFramePr>
          <p:cNvPr id="4" name="Content Placeholder 3"/>
          <p:cNvGraphicFramePr>
            <a:graphicFrameLocks/>
          </p:cNvGraphicFramePr>
          <p:nvPr>
            <p:extLst>
              <p:ext uri="{D42A27DB-BD31-4B8C-83A1-F6EECF244321}">
                <p14:modId xmlns:p14="http://schemas.microsoft.com/office/powerpoint/2010/main" val="2867357404"/>
              </p:ext>
            </p:extLst>
          </p:nvPr>
        </p:nvGraphicFramePr>
        <p:xfrm>
          <a:off x="1600200" y="1447800"/>
          <a:ext cx="5257800" cy="5334003"/>
        </p:xfrm>
        <a:graphic>
          <a:graphicData uri="http://schemas.openxmlformats.org/drawingml/2006/table">
            <a:tbl>
              <a:tblPr firstRow="1" bandRow="1">
                <a:tableStyleId>{0E3FDE45-AF77-4B5C-9715-49D594BDF05E}</a:tableStyleId>
              </a:tblPr>
              <a:tblGrid>
                <a:gridCol w="1139397">
                  <a:extLst>
                    <a:ext uri="{9D8B030D-6E8A-4147-A177-3AD203B41FA5}">
                      <a16:colId xmlns:a16="http://schemas.microsoft.com/office/drawing/2014/main" val="20000"/>
                    </a:ext>
                  </a:extLst>
                </a:gridCol>
                <a:gridCol w="1854628">
                  <a:extLst>
                    <a:ext uri="{9D8B030D-6E8A-4147-A177-3AD203B41FA5}">
                      <a16:colId xmlns:a16="http://schemas.microsoft.com/office/drawing/2014/main" val="20001"/>
                    </a:ext>
                  </a:extLst>
                </a:gridCol>
                <a:gridCol w="2263775">
                  <a:extLst>
                    <a:ext uri="{9D8B030D-6E8A-4147-A177-3AD203B41FA5}">
                      <a16:colId xmlns:a16="http://schemas.microsoft.com/office/drawing/2014/main" val="20002"/>
                    </a:ext>
                  </a:extLst>
                </a:gridCol>
              </a:tblGrid>
              <a:tr h="533658">
                <a:tc>
                  <a:txBody>
                    <a:bodyPr/>
                    <a:lstStyle/>
                    <a:p>
                      <a:pPr algn="l" fontAlgn="t"/>
                      <a:r>
                        <a:rPr lang="en-US" sz="2000" u="none" strike="noStrike" dirty="0">
                          <a:effectLst/>
                        </a:rPr>
                        <a:t>Cows</a:t>
                      </a:r>
                      <a:endParaRPr lang="en-US" sz="2000" b="0" i="0" u="none" strike="noStrike" dirty="0">
                        <a:solidFill>
                          <a:srgbClr val="000000"/>
                        </a:solidFill>
                        <a:effectLst/>
                        <a:latin typeface="Times New Roman"/>
                      </a:endParaRPr>
                    </a:p>
                  </a:txBody>
                  <a:tcPr marL="9525" marR="9525" marT="9525" marB="0"/>
                </a:tc>
                <a:tc>
                  <a:txBody>
                    <a:bodyPr/>
                    <a:lstStyle/>
                    <a:p>
                      <a:pPr algn="l" fontAlgn="t"/>
                      <a:r>
                        <a:rPr lang="en-US" sz="2000" u="none" strike="noStrike" dirty="0">
                          <a:effectLst/>
                        </a:rPr>
                        <a:t>Milk per cow</a:t>
                      </a:r>
                      <a:endParaRPr lang="en-US" sz="2000" b="0" i="0" u="none" strike="noStrike" dirty="0">
                        <a:solidFill>
                          <a:srgbClr val="000000"/>
                        </a:solidFill>
                        <a:effectLst/>
                        <a:latin typeface="Times New Roman"/>
                      </a:endParaRPr>
                    </a:p>
                  </a:txBody>
                  <a:tcPr marL="9525" marR="9525" marT="9525" marB="0"/>
                </a:tc>
                <a:tc>
                  <a:txBody>
                    <a:bodyPr/>
                    <a:lstStyle/>
                    <a:p>
                      <a:pPr algn="r" fontAlgn="t"/>
                      <a:r>
                        <a:rPr lang="en-US" sz="2000" u="none" strike="noStrike" dirty="0" smtClean="0">
                          <a:effectLst/>
                        </a:rPr>
                        <a:t>Total Milk</a:t>
                      </a:r>
                      <a:endParaRPr lang="en-US" sz="2000" b="0" i="0" u="none" strike="noStrike" dirty="0">
                        <a:solidFill>
                          <a:srgbClr val="000000"/>
                        </a:solidFill>
                        <a:effectLst/>
                        <a:latin typeface="Times New Roman"/>
                      </a:endParaRPr>
                    </a:p>
                  </a:txBody>
                  <a:tcPr marL="9525" marR="9525" marT="9525" marB="0"/>
                </a:tc>
                <a:extLst>
                  <a:ext uri="{0D108BD9-81ED-4DB2-BD59-A6C34878D82A}">
                    <a16:rowId xmlns:a16="http://schemas.microsoft.com/office/drawing/2014/main" val="10000"/>
                  </a:ext>
                </a:extLst>
              </a:tr>
              <a:tr h="320023">
                <a:tc>
                  <a:txBody>
                    <a:bodyPr/>
                    <a:lstStyle/>
                    <a:p>
                      <a:pPr algn="r" fontAlgn="t"/>
                      <a:r>
                        <a:rPr lang="en-US" sz="2000" u="none" strike="noStrike" dirty="0">
                          <a:effectLst/>
                        </a:rPr>
                        <a:t>1</a:t>
                      </a:r>
                      <a:endParaRPr lang="en-US" sz="2000" b="0" i="0" u="none" strike="noStrike" dirty="0">
                        <a:solidFill>
                          <a:srgbClr val="000000"/>
                        </a:solidFill>
                        <a:effectLst/>
                        <a:latin typeface="Times New Roman"/>
                      </a:endParaRPr>
                    </a:p>
                  </a:txBody>
                  <a:tcPr marL="9525" marR="9525" marT="9525" marB="0"/>
                </a:tc>
                <a:tc>
                  <a:txBody>
                    <a:bodyPr/>
                    <a:lstStyle/>
                    <a:p>
                      <a:pPr algn="r" fontAlgn="t"/>
                      <a:r>
                        <a:rPr lang="en-US" sz="2000" u="none" strike="noStrike" dirty="0" smtClean="0">
                          <a:effectLst/>
                        </a:rPr>
                        <a:t>100</a:t>
                      </a:r>
                      <a:endParaRPr lang="en-US" sz="2000" b="0" i="0" u="none" strike="noStrike" dirty="0">
                        <a:solidFill>
                          <a:srgbClr val="000000"/>
                        </a:solidFill>
                        <a:effectLst/>
                        <a:latin typeface="Times New Roman"/>
                      </a:endParaRPr>
                    </a:p>
                  </a:txBody>
                  <a:tcPr marL="9525" marR="9525" marT="9525" marB="0"/>
                </a:tc>
                <a:tc>
                  <a:txBody>
                    <a:bodyPr/>
                    <a:lstStyle/>
                    <a:p>
                      <a:pPr algn="r" fontAlgn="t"/>
                      <a:r>
                        <a:rPr lang="en-US" sz="2000" u="none" strike="noStrike" dirty="0">
                          <a:effectLst/>
                        </a:rPr>
                        <a:t>100</a:t>
                      </a:r>
                      <a:endParaRPr lang="en-US" sz="2000" b="0" i="0" u="none" strike="noStrike" dirty="0">
                        <a:solidFill>
                          <a:srgbClr val="000000"/>
                        </a:solidFill>
                        <a:effectLst/>
                        <a:latin typeface="Times New Roman"/>
                      </a:endParaRPr>
                    </a:p>
                  </a:txBody>
                  <a:tcPr marL="9525" marR="9525" marT="9525" marB="0"/>
                </a:tc>
                <a:extLst>
                  <a:ext uri="{0D108BD9-81ED-4DB2-BD59-A6C34878D82A}">
                    <a16:rowId xmlns:a16="http://schemas.microsoft.com/office/drawing/2014/main" val="10001"/>
                  </a:ext>
                </a:extLst>
              </a:tr>
              <a:tr h="320023">
                <a:tc>
                  <a:txBody>
                    <a:bodyPr/>
                    <a:lstStyle/>
                    <a:p>
                      <a:pPr algn="r" fontAlgn="t"/>
                      <a:r>
                        <a:rPr lang="en-US" sz="2000" u="none" strike="noStrike" dirty="0">
                          <a:effectLst/>
                        </a:rPr>
                        <a:t>2</a:t>
                      </a:r>
                      <a:endParaRPr lang="en-US" sz="2000" b="0" i="0" u="none" strike="noStrike" dirty="0">
                        <a:solidFill>
                          <a:srgbClr val="000000"/>
                        </a:solidFill>
                        <a:effectLst/>
                        <a:latin typeface="Times New Roman"/>
                      </a:endParaRPr>
                    </a:p>
                  </a:txBody>
                  <a:tcPr marL="9525" marR="9525" marT="9525" marB="0"/>
                </a:tc>
                <a:tc>
                  <a:txBody>
                    <a:bodyPr/>
                    <a:lstStyle/>
                    <a:p>
                      <a:pPr algn="r" fontAlgn="t"/>
                      <a:r>
                        <a:rPr lang="en-US" sz="2000" u="none" strike="noStrike">
                          <a:effectLst/>
                        </a:rPr>
                        <a:t>100</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200</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02"/>
                  </a:ext>
                </a:extLst>
              </a:tr>
              <a:tr h="320023">
                <a:tc>
                  <a:txBody>
                    <a:bodyPr/>
                    <a:lstStyle/>
                    <a:p>
                      <a:pPr algn="r" fontAlgn="t"/>
                      <a:r>
                        <a:rPr lang="en-US" sz="2000" u="none" strike="noStrike">
                          <a:effectLst/>
                        </a:rPr>
                        <a:t>3</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dirty="0">
                          <a:effectLst/>
                        </a:rPr>
                        <a:t>94</a:t>
                      </a:r>
                      <a:endParaRPr lang="en-US" sz="2000" b="0" i="0" u="none" strike="noStrike" dirty="0">
                        <a:solidFill>
                          <a:srgbClr val="000000"/>
                        </a:solidFill>
                        <a:effectLst/>
                        <a:latin typeface="Times New Roman"/>
                      </a:endParaRPr>
                    </a:p>
                  </a:txBody>
                  <a:tcPr marL="9525" marR="9525" marT="9525" marB="0"/>
                </a:tc>
                <a:tc>
                  <a:txBody>
                    <a:bodyPr/>
                    <a:lstStyle/>
                    <a:p>
                      <a:pPr algn="r" fontAlgn="t"/>
                      <a:r>
                        <a:rPr lang="en-US" sz="2000" u="none" strike="noStrike">
                          <a:effectLst/>
                        </a:rPr>
                        <a:t>282</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03"/>
                  </a:ext>
                </a:extLst>
              </a:tr>
              <a:tr h="320023">
                <a:tc>
                  <a:txBody>
                    <a:bodyPr/>
                    <a:lstStyle/>
                    <a:p>
                      <a:pPr algn="r" fontAlgn="t"/>
                      <a:r>
                        <a:rPr lang="en-US" sz="2000" u="none" strike="noStrike">
                          <a:effectLst/>
                        </a:rPr>
                        <a:t>4</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dirty="0">
                          <a:effectLst/>
                        </a:rPr>
                        <a:t>88</a:t>
                      </a:r>
                      <a:endParaRPr lang="en-US" sz="2000" b="0" i="0" u="none" strike="noStrike" dirty="0">
                        <a:solidFill>
                          <a:srgbClr val="000000"/>
                        </a:solidFill>
                        <a:effectLst/>
                        <a:latin typeface="Times New Roman"/>
                      </a:endParaRPr>
                    </a:p>
                  </a:txBody>
                  <a:tcPr marL="9525" marR="9525" marT="9525" marB="0"/>
                </a:tc>
                <a:tc>
                  <a:txBody>
                    <a:bodyPr/>
                    <a:lstStyle/>
                    <a:p>
                      <a:pPr algn="r" fontAlgn="t"/>
                      <a:r>
                        <a:rPr lang="en-US" sz="2000" u="none" strike="noStrike">
                          <a:effectLst/>
                        </a:rPr>
                        <a:t>352</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04"/>
                  </a:ext>
                </a:extLst>
              </a:tr>
              <a:tr h="320023">
                <a:tc>
                  <a:txBody>
                    <a:bodyPr/>
                    <a:lstStyle/>
                    <a:p>
                      <a:pPr algn="r" fontAlgn="t"/>
                      <a:r>
                        <a:rPr lang="en-US" sz="2000" u="none" strike="noStrike" dirty="0">
                          <a:effectLst/>
                        </a:rPr>
                        <a:t>5</a:t>
                      </a:r>
                      <a:endParaRPr lang="en-US" sz="2000" b="0" i="0" u="none" strike="noStrike" dirty="0">
                        <a:solidFill>
                          <a:srgbClr val="000000"/>
                        </a:solidFill>
                        <a:effectLst/>
                        <a:latin typeface="Times New Roman"/>
                      </a:endParaRPr>
                    </a:p>
                  </a:txBody>
                  <a:tcPr marL="9525" marR="9525" marT="9525" marB="0"/>
                </a:tc>
                <a:tc>
                  <a:txBody>
                    <a:bodyPr/>
                    <a:lstStyle/>
                    <a:p>
                      <a:pPr algn="r" fontAlgn="t"/>
                      <a:r>
                        <a:rPr lang="en-US" sz="2000" u="none" strike="noStrike">
                          <a:effectLst/>
                        </a:rPr>
                        <a:t>82</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410</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05"/>
                  </a:ext>
                </a:extLst>
              </a:tr>
              <a:tr h="320023">
                <a:tc>
                  <a:txBody>
                    <a:bodyPr/>
                    <a:lstStyle/>
                    <a:p>
                      <a:pPr algn="r" fontAlgn="t"/>
                      <a:r>
                        <a:rPr lang="en-US" sz="2000" u="none" strike="noStrike">
                          <a:effectLst/>
                        </a:rPr>
                        <a:t>6</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76</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456</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06"/>
                  </a:ext>
                </a:extLst>
              </a:tr>
              <a:tr h="320023">
                <a:tc>
                  <a:txBody>
                    <a:bodyPr/>
                    <a:lstStyle/>
                    <a:p>
                      <a:pPr algn="r" fontAlgn="t"/>
                      <a:r>
                        <a:rPr lang="en-US" sz="2000" u="none" strike="noStrike">
                          <a:effectLst/>
                        </a:rPr>
                        <a:t>7</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70</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490</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07"/>
                  </a:ext>
                </a:extLst>
              </a:tr>
              <a:tr h="320023">
                <a:tc>
                  <a:txBody>
                    <a:bodyPr/>
                    <a:lstStyle/>
                    <a:p>
                      <a:pPr algn="r" fontAlgn="t"/>
                      <a:r>
                        <a:rPr lang="en-US" sz="2000" u="none" strike="noStrike">
                          <a:effectLst/>
                        </a:rPr>
                        <a:t>8</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64</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512</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08"/>
                  </a:ext>
                </a:extLst>
              </a:tr>
              <a:tr h="320023">
                <a:tc>
                  <a:txBody>
                    <a:bodyPr/>
                    <a:lstStyle/>
                    <a:p>
                      <a:pPr algn="r" fontAlgn="t"/>
                      <a:r>
                        <a:rPr lang="en-US" sz="2000" u="none" strike="noStrike">
                          <a:effectLst/>
                        </a:rPr>
                        <a:t>9</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dirty="0">
                          <a:effectLst/>
                        </a:rPr>
                        <a:t>58</a:t>
                      </a:r>
                      <a:endParaRPr lang="en-US" sz="2000" b="0" i="0" u="none" strike="noStrike" dirty="0">
                        <a:solidFill>
                          <a:srgbClr val="000000"/>
                        </a:solidFill>
                        <a:effectLst/>
                        <a:latin typeface="Times New Roman"/>
                      </a:endParaRPr>
                    </a:p>
                  </a:txBody>
                  <a:tcPr marL="9525" marR="9525" marT="9525" marB="0"/>
                </a:tc>
                <a:tc>
                  <a:txBody>
                    <a:bodyPr/>
                    <a:lstStyle/>
                    <a:p>
                      <a:pPr algn="r" fontAlgn="t"/>
                      <a:r>
                        <a:rPr lang="en-US" sz="2000" u="none" strike="noStrike">
                          <a:effectLst/>
                        </a:rPr>
                        <a:t>522</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09"/>
                  </a:ext>
                </a:extLst>
              </a:tr>
              <a:tr h="320023">
                <a:tc>
                  <a:txBody>
                    <a:bodyPr/>
                    <a:lstStyle/>
                    <a:p>
                      <a:pPr algn="r" fontAlgn="t"/>
                      <a:r>
                        <a:rPr lang="en-US" sz="2000" u="none" strike="noStrike">
                          <a:effectLst/>
                        </a:rPr>
                        <a:t>10</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52</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520</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10"/>
                  </a:ext>
                </a:extLst>
              </a:tr>
              <a:tr h="320023">
                <a:tc>
                  <a:txBody>
                    <a:bodyPr/>
                    <a:lstStyle/>
                    <a:p>
                      <a:pPr algn="r" fontAlgn="t"/>
                      <a:r>
                        <a:rPr lang="en-US" sz="2000" u="none" strike="noStrike">
                          <a:effectLst/>
                        </a:rPr>
                        <a:t>11</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46</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506</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11"/>
                  </a:ext>
                </a:extLst>
              </a:tr>
              <a:tr h="320023">
                <a:tc>
                  <a:txBody>
                    <a:bodyPr/>
                    <a:lstStyle/>
                    <a:p>
                      <a:pPr algn="r" fontAlgn="t"/>
                      <a:r>
                        <a:rPr lang="en-US" sz="2000" u="none" strike="noStrike">
                          <a:effectLst/>
                        </a:rPr>
                        <a:t>12</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40</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480</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12"/>
                  </a:ext>
                </a:extLst>
              </a:tr>
              <a:tr h="320023">
                <a:tc>
                  <a:txBody>
                    <a:bodyPr/>
                    <a:lstStyle/>
                    <a:p>
                      <a:pPr algn="r" fontAlgn="t"/>
                      <a:r>
                        <a:rPr lang="en-US" sz="2000" u="none" strike="noStrike">
                          <a:effectLst/>
                        </a:rPr>
                        <a:t>13</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34</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442</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13"/>
                  </a:ext>
                </a:extLst>
              </a:tr>
              <a:tr h="320023">
                <a:tc>
                  <a:txBody>
                    <a:bodyPr/>
                    <a:lstStyle/>
                    <a:p>
                      <a:pPr algn="r" fontAlgn="t"/>
                      <a:r>
                        <a:rPr lang="en-US" sz="2000" u="none" strike="noStrike">
                          <a:effectLst/>
                        </a:rPr>
                        <a:t>14</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28</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392</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14"/>
                  </a:ext>
                </a:extLst>
              </a:tr>
              <a:tr h="320023">
                <a:tc>
                  <a:txBody>
                    <a:bodyPr/>
                    <a:lstStyle/>
                    <a:p>
                      <a:pPr algn="r" fontAlgn="t"/>
                      <a:r>
                        <a:rPr lang="en-US" sz="2000" u="none" strike="noStrike" dirty="0">
                          <a:effectLst/>
                        </a:rPr>
                        <a:t>15</a:t>
                      </a:r>
                      <a:endParaRPr lang="en-US" sz="2000" b="0" i="0" u="none" strike="noStrike" dirty="0">
                        <a:solidFill>
                          <a:srgbClr val="000000"/>
                        </a:solidFill>
                        <a:effectLst/>
                        <a:latin typeface="Times New Roman"/>
                      </a:endParaRPr>
                    </a:p>
                  </a:txBody>
                  <a:tcPr marL="9525" marR="9525" marT="9525" marB="0"/>
                </a:tc>
                <a:tc>
                  <a:txBody>
                    <a:bodyPr/>
                    <a:lstStyle/>
                    <a:p>
                      <a:pPr algn="r" fontAlgn="t"/>
                      <a:r>
                        <a:rPr lang="en-US" sz="2000" u="none" strike="noStrike" dirty="0">
                          <a:effectLst/>
                        </a:rPr>
                        <a:t>22</a:t>
                      </a:r>
                      <a:endParaRPr lang="en-US" sz="2000" b="0" i="0" u="none" strike="noStrike" dirty="0">
                        <a:solidFill>
                          <a:srgbClr val="000000"/>
                        </a:solidFill>
                        <a:effectLst/>
                        <a:latin typeface="Times New Roman"/>
                      </a:endParaRPr>
                    </a:p>
                  </a:txBody>
                  <a:tcPr marL="9525" marR="9525" marT="9525" marB="0"/>
                </a:tc>
                <a:tc>
                  <a:txBody>
                    <a:bodyPr/>
                    <a:lstStyle/>
                    <a:p>
                      <a:pPr algn="r" fontAlgn="t"/>
                      <a:r>
                        <a:rPr lang="en-US" sz="2000" u="none" strike="noStrike" dirty="0">
                          <a:effectLst/>
                        </a:rPr>
                        <a:t>330</a:t>
                      </a:r>
                      <a:endParaRPr lang="en-US" sz="2000" b="0" i="0" u="none" strike="noStrike" dirty="0">
                        <a:solidFill>
                          <a:srgbClr val="000000"/>
                        </a:solidFill>
                        <a:effectLst/>
                        <a:latin typeface="Times New Roman"/>
                      </a:endParaRPr>
                    </a:p>
                  </a:txBody>
                  <a:tcPr marL="9525" marR="9525" marT="9525" marB="0"/>
                </a:tc>
                <a:extLst>
                  <a:ext uri="{0D108BD9-81ED-4DB2-BD59-A6C34878D82A}">
                    <a16:rowId xmlns:a16="http://schemas.microsoft.com/office/drawing/2014/main" val="10015"/>
                  </a:ext>
                </a:extLst>
              </a:tr>
            </a:tbl>
          </a:graphicData>
        </a:graphic>
      </p:graphicFrame>
    </p:spTree>
    <p:extLst>
      <p:ext uri="{BB962C8B-B14F-4D97-AF65-F5344CB8AC3E}">
        <p14:creationId xmlns:p14="http://schemas.microsoft.com/office/powerpoint/2010/main" val="16216599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dirty="0"/>
              <a:t>How Many Cows Will GROUP put on this </a:t>
            </a:r>
            <a:r>
              <a:rPr lang="en-US" dirty="0" smtClean="0"/>
              <a:t>COMMON Farm</a:t>
            </a:r>
            <a:r>
              <a:rPr lang="en-US" dirty="0"/>
              <a:t>?</a:t>
            </a:r>
          </a:p>
        </p:txBody>
      </p:sp>
      <p:sp>
        <p:nvSpPr>
          <p:cNvPr id="3" name="Content Placeholder 2"/>
          <p:cNvSpPr>
            <a:spLocks noGrp="1"/>
          </p:cNvSpPr>
          <p:nvPr>
            <p:ph idx="1"/>
          </p:nvPr>
        </p:nvSpPr>
        <p:spPr/>
        <p:txBody>
          <a:bodyPr/>
          <a:lstStyle/>
          <a:p>
            <a:endParaRPr lang="en-US"/>
          </a:p>
        </p:txBody>
      </p:sp>
      <p:graphicFrame>
        <p:nvGraphicFramePr>
          <p:cNvPr id="4" name="Content Placeholder 3"/>
          <p:cNvGraphicFramePr>
            <a:graphicFrameLocks/>
          </p:cNvGraphicFramePr>
          <p:nvPr>
            <p:extLst>
              <p:ext uri="{D42A27DB-BD31-4B8C-83A1-F6EECF244321}">
                <p14:modId xmlns:p14="http://schemas.microsoft.com/office/powerpoint/2010/main" val="1841256466"/>
              </p:ext>
            </p:extLst>
          </p:nvPr>
        </p:nvGraphicFramePr>
        <p:xfrm>
          <a:off x="1600200" y="1447800"/>
          <a:ext cx="5257800" cy="5334003"/>
        </p:xfrm>
        <a:graphic>
          <a:graphicData uri="http://schemas.openxmlformats.org/drawingml/2006/table">
            <a:tbl>
              <a:tblPr firstRow="1" bandRow="1">
                <a:tableStyleId>{0E3FDE45-AF77-4B5C-9715-49D594BDF05E}</a:tableStyleId>
              </a:tblPr>
              <a:tblGrid>
                <a:gridCol w="1139397">
                  <a:extLst>
                    <a:ext uri="{9D8B030D-6E8A-4147-A177-3AD203B41FA5}">
                      <a16:colId xmlns:a16="http://schemas.microsoft.com/office/drawing/2014/main" val="20000"/>
                    </a:ext>
                  </a:extLst>
                </a:gridCol>
                <a:gridCol w="1854628">
                  <a:extLst>
                    <a:ext uri="{9D8B030D-6E8A-4147-A177-3AD203B41FA5}">
                      <a16:colId xmlns:a16="http://schemas.microsoft.com/office/drawing/2014/main" val="20001"/>
                    </a:ext>
                  </a:extLst>
                </a:gridCol>
                <a:gridCol w="2263775">
                  <a:extLst>
                    <a:ext uri="{9D8B030D-6E8A-4147-A177-3AD203B41FA5}">
                      <a16:colId xmlns:a16="http://schemas.microsoft.com/office/drawing/2014/main" val="20002"/>
                    </a:ext>
                  </a:extLst>
                </a:gridCol>
              </a:tblGrid>
              <a:tr h="533658">
                <a:tc>
                  <a:txBody>
                    <a:bodyPr/>
                    <a:lstStyle/>
                    <a:p>
                      <a:pPr algn="l" fontAlgn="t"/>
                      <a:r>
                        <a:rPr lang="en-US" sz="2000" u="none" strike="noStrike" dirty="0">
                          <a:effectLst/>
                        </a:rPr>
                        <a:t>Cows</a:t>
                      </a:r>
                      <a:endParaRPr lang="en-US" sz="2000" b="0" i="0" u="none" strike="noStrike" dirty="0">
                        <a:solidFill>
                          <a:srgbClr val="000000"/>
                        </a:solidFill>
                        <a:effectLst/>
                        <a:latin typeface="Times New Roman"/>
                      </a:endParaRPr>
                    </a:p>
                  </a:txBody>
                  <a:tcPr marL="9525" marR="9525" marT="9525" marB="0"/>
                </a:tc>
                <a:tc>
                  <a:txBody>
                    <a:bodyPr/>
                    <a:lstStyle/>
                    <a:p>
                      <a:pPr algn="l" fontAlgn="t"/>
                      <a:r>
                        <a:rPr lang="en-US" sz="2000" u="none" strike="noStrike" dirty="0">
                          <a:effectLst/>
                        </a:rPr>
                        <a:t>Milk per cow</a:t>
                      </a:r>
                      <a:endParaRPr lang="en-US" sz="2000" b="0" i="0" u="none" strike="noStrike" dirty="0">
                        <a:solidFill>
                          <a:srgbClr val="000000"/>
                        </a:solidFill>
                        <a:effectLst/>
                        <a:latin typeface="Times New Roman"/>
                      </a:endParaRPr>
                    </a:p>
                  </a:txBody>
                  <a:tcPr marL="9525" marR="9525" marT="9525" marB="0"/>
                </a:tc>
                <a:tc>
                  <a:txBody>
                    <a:bodyPr/>
                    <a:lstStyle/>
                    <a:p>
                      <a:pPr algn="r" fontAlgn="t"/>
                      <a:r>
                        <a:rPr lang="en-US" sz="2000" u="none" strike="noStrike" dirty="0" smtClean="0">
                          <a:effectLst/>
                        </a:rPr>
                        <a:t>Total Milk</a:t>
                      </a:r>
                      <a:endParaRPr lang="en-US" sz="2000" b="0" i="0" u="none" strike="noStrike" dirty="0">
                        <a:solidFill>
                          <a:srgbClr val="000000"/>
                        </a:solidFill>
                        <a:effectLst/>
                        <a:latin typeface="Times New Roman"/>
                      </a:endParaRPr>
                    </a:p>
                  </a:txBody>
                  <a:tcPr marL="9525" marR="9525" marT="9525" marB="0"/>
                </a:tc>
                <a:extLst>
                  <a:ext uri="{0D108BD9-81ED-4DB2-BD59-A6C34878D82A}">
                    <a16:rowId xmlns:a16="http://schemas.microsoft.com/office/drawing/2014/main" val="10000"/>
                  </a:ext>
                </a:extLst>
              </a:tr>
              <a:tr h="320023">
                <a:tc>
                  <a:txBody>
                    <a:bodyPr/>
                    <a:lstStyle/>
                    <a:p>
                      <a:pPr algn="r" fontAlgn="t"/>
                      <a:r>
                        <a:rPr lang="en-US" sz="2000" u="none" strike="noStrike" dirty="0">
                          <a:effectLst/>
                        </a:rPr>
                        <a:t>1</a:t>
                      </a:r>
                      <a:endParaRPr lang="en-US" sz="2000" b="0" i="0" u="none" strike="noStrike" dirty="0">
                        <a:solidFill>
                          <a:srgbClr val="000000"/>
                        </a:solidFill>
                        <a:effectLst/>
                        <a:latin typeface="Times New Roman"/>
                      </a:endParaRPr>
                    </a:p>
                  </a:txBody>
                  <a:tcPr marL="9525" marR="9525" marT="9525" marB="0"/>
                </a:tc>
                <a:tc>
                  <a:txBody>
                    <a:bodyPr/>
                    <a:lstStyle/>
                    <a:p>
                      <a:pPr algn="r" fontAlgn="t"/>
                      <a:r>
                        <a:rPr lang="en-US" sz="2000" u="none" strike="noStrike" dirty="0" smtClean="0">
                          <a:effectLst/>
                        </a:rPr>
                        <a:t>100</a:t>
                      </a:r>
                      <a:endParaRPr lang="en-US" sz="2000" b="0" i="0" u="none" strike="noStrike" dirty="0">
                        <a:solidFill>
                          <a:srgbClr val="000000"/>
                        </a:solidFill>
                        <a:effectLst/>
                        <a:latin typeface="Times New Roman"/>
                      </a:endParaRPr>
                    </a:p>
                  </a:txBody>
                  <a:tcPr marL="9525" marR="9525" marT="9525" marB="0"/>
                </a:tc>
                <a:tc>
                  <a:txBody>
                    <a:bodyPr/>
                    <a:lstStyle/>
                    <a:p>
                      <a:pPr algn="r" fontAlgn="t"/>
                      <a:r>
                        <a:rPr lang="en-US" sz="2000" u="none" strike="noStrike" dirty="0">
                          <a:effectLst/>
                        </a:rPr>
                        <a:t>100</a:t>
                      </a:r>
                      <a:endParaRPr lang="en-US" sz="2000" b="0" i="0" u="none" strike="noStrike" dirty="0">
                        <a:solidFill>
                          <a:srgbClr val="000000"/>
                        </a:solidFill>
                        <a:effectLst/>
                        <a:latin typeface="Times New Roman"/>
                      </a:endParaRPr>
                    </a:p>
                  </a:txBody>
                  <a:tcPr marL="9525" marR="9525" marT="9525" marB="0"/>
                </a:tc>
                <a:extLst>
                  <a:ext uri="{0D108BD9-81ED-4DB2-BD59-A6C34878D82A}">
                    <a16:rowId xmlns:a16="http://schemas.microsoft.com/office/drawing/2014/main" val="10001"/>
                  </a:ext>
                </a:extLst>
              </a:tr>
              <a:tr h="320023">
                <a:tc>
                  <a:txBody>
                    <a:bodyPr/>
                    <a:lstStyle/>
                    <a:p>
                      <a:pPr algn="r" fontAlgn="t"/>
                      <a:r>
                        <a:rPr lang="en-US" sz="2000" u="none" strike="noStrike" dirty="0">
                          <a:effectLst/>
                        </a:rPr>
                        <a:t>2</a:t>
                      </a:r>
                      <a:endParaRPr lang="en-US" sz="2000" b="0" i="0" u="none" strike="noStrike" dirty="0">
                        <a:solidFill>
                          <a:srgbClr val="000000"/>
                        </a:solidFill>
                        <a:effectLst/>
                        <a:latin typeface="Times New Roman"/>
                      </a:endParaRPr>
                    </a:p>
                  </a:txBody>
                  <a:tcPr marL="9525" marR="9525" marT="9525" marB="0"/>
                </a:tc>
                <a:tc>
                  <a:txBody>
                    <a:bodyPr/>
                    <a:lstStyle/>
                    <a:p>
                      <a:pPr algn="r" fontAlgn="t"/>
                      <a:r>
                        <a:rPr lang="en-US" sz="2000" u="none" strike="noStrike">
                          <a:effectLst/>
                        </a:rPr>
                        <a:t>100</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200</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02"/>
                  </a:ext>
                </a:extLst>
              </a:tr>
              <a:tr h="320023">
                <a:tc>
                  <a:txBody>
                    <a:bodyPr/>
                    <a:lstStyle/>
                    <a:p>
                      <a:pPr algn="r" fontAlgn="t"/>
                      <a:r>
                        <a:rPr lang="en-US" sz="2000" u="none" strike="noStrike">
                          <a:effectLst/>
                        </a:rPr>
                        <a:t>3</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dirty="0">
                          <a:effectLst/>
                        </a:rPr>
                        <a:t>94</a:t>
                      </a:r>
                      <a:endParaRPr lang="en-US" sz="2000" b="0" i="0" u="none" strike="noStrike" dirty="0">
                        <a:solidFill>
                          <a:srgbClr val="000000"/>
                        </a:solidFill>
                        <a:effectLst/>
                        <a:latin typeface="Times New Roman"/>
                      </a:endParaRPr>
                    </a:p>
                  </a:txBody>
                  <a:tcPr marL="9525" marR="9525" marT="9525" marB="0"/>
                </a:tc>
                <a:tc>
                  <a:txBody>
                    <a:bodyPr/>
                    <a:lstStyle/>
                    <a:p>
                      <a:pPr algn="r" fontAlgn="t"/>
                      <a:r>
                        <a:rPr lang="en-US" sz="2000" u="none" strike="noStrike">
                          <a:effectLst/>
                        </a:rPr>
                        <a:t>282</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03"/>
                  </a:ext>
                </a:extLst>
              </a:tr>
              <a:tr h="320023">
                <a:tc>
                  <a:txBody>
                    <a:bodyPr/>
                    <a:lstStyle/>
                    <a:p>
                      <a:pPr algn="r" fontAlgn="t"/>
                      <a:r>
                        <a:rPr lang="en-US" sz="2000" u="none" strike="noStrike">
                          <a:effectLst/>
                        </a:rPr>
                        <a:t>4</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dirty="0">
                          <a:effectLst/>
                        </a:rPr>
                        <a:t>88</a:t>
                      </a:r>
                      <a:endParaRPr lang="en-US" sz="2000" b="0" i="0" u="none" strike="noStrike" dirty="0">
                        <a:solidFill>
                          <a:srgbClr val="000000"/>
                        </a:solidFill>
                        <a:effectLst/>
                        <a:latin typeface="Times New Roman"/>
                      </a:endParaRPr>
                    </a:p>
                  </a:txBody>
                  <a:tcPr marL="9525" marR="9525" marT="9525" marB="0"/>
                </a:tc>
                <a:tc>
                  <a:txBody>
                    <a:bodyPr/>
                    <a:lstStyle/>
                    <a:p>
                      <a:pPr algn="r" fontAlgn="t"/>
                      <a:r>
                        <a:rPr lang="en-US" sz="2000" u="none" strike="noStrike">
                          <a:effectLst/>
                        </a:rPr>
                        <a:t>352</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04"/>
                  </a:ext>
                </a:extLst>
              </a:tr>
              <a:tr h="320023">
                <a:tc>
                  <a:txBody>
                    <a:bodyPr/>
                    <a:lstStyle/>
                    <a:p>
                      <a:pPr algn="r" fontAlgn="t"/>
                      <a:r>
                        <a:rPr lang="en-US" sz="2000" u="none" strike="noStrike" dirty="0">
                          <a:effectLst/>
                        </a:rPr>
                        <a:t>5</a:t>
                      </a:r>
                      <a:endParaRPr lang="en-US" sz="2000" b="0" i="0" u="none" strike="noStrike" dirty="0">
                        <a:solidFill>
                          <a:srgbClr val="000000"/>
                        </a:solidFill>
                        <a:effectLst/>
                        <a:latin typeface="Times New Roman"/>
                      </a:endParaRPr>
                    </a:p>
                  </a:txBody>
                  <a:tcPr marL="9525" marR="9525" marT="9525" marB="0"/>
                </a:tc>
                <a:tc>
                  <a:txBody>
                    <a:bodyPr/>
                    <a:lstStyle/>
                    <a:p>
                      <a:pPr algn="r" fontAlgn="t"/>
                      <a:r>
                        <a:rPr lang="en-US" sz="2000" u="none" strike="noStrike">
                          <a:effectLst/>
                        </a:rPr>
                        <a:t>82</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410</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05"/>
                  </a:ext>
                </a:extLst>
              </a:tr>
              <a:tr h="320023">
                <a:tc>
                  <a:txBody>
                    <a:bodyPr/>
                    <a:lstStyle/>
                    <a:p>
                      <a:pPr algn="r" fontAlgn="t"/>
                      <a:r>
                        <a:rPr lang="en-US" sz="2000" u="none" strike="noStrike">
                          <a:effectLst/>
                        </a:rPr>
                        <a:t>6</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76</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456</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06"/>
                  </a:ext>
                </a:extLst>
              </a:tr>
              <a:tr h="320023">
                <a:tc>
                  <a:txBody>
                    <a:bodyPr/>
                    <a:lstStyle/>
                    <a:p>
                      <a:pPr algn="r" fontAlgn="t"/>
                      <a:r>
                        <a:rPr lang="en-US" sz="2000" u="none" strike="noStrike">
                          <a:effectLst/>
                        </a:rPr>
                        <a:t>7</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70</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490</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07"/>
                  </a:ext>
                </a:extLst>
              </a:tr>
              <a:tr h="320023">
                <a:tc>
                  <a:txBody>
                    <a:bodyPr/>
                    <a:lstStyle/>
                    <a:p>
                      <a:pPr algn="r" fontAlgn="t"/>
                      <a:r>
                        <a:rPr lang="en-US" sz="2000" u="none" strike="noStrike">
                          <a:effectLst/>
                        </a:rPr>
                        <a:t>8</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64</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512</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08"/>
                  </a:ext>
                </a:extLst>
              </a:tr>
              <a:tr h="320023">
                <a:tc>
                  <a:txBody>
                    <a:bodyPr/>
                    <a:lstStyle/>
                    <a:p>
                      <a:pPr algn="r" fontAlgn="t"/>
                      <a:r>
                        <a:rPr lang="en-US" sz="2000" u="none" strike="noStrike">
                          <a:effectLst/>
                        </a:rPr>
                        <a:t>9</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dirty="0">
                          <a:effectLst/>
                        </a:rPr>
                        <a:t>58</a:t>
                      </a:r>
                      <a:endParaRPr lang="en-US" sz="2000" b="0" i="0" u="none" strike="noStrike" dirty="0">
                        <a:solidFill>
                          <a:srgbClr val="000000"/>
                        </a:solidFill>
                        <a:effectLst/>
                        <a:latin typeface="Times New Roman"/>
                      </a:endParaRPr>
                    </a:p>
                  </a:txBody>
                  <a:tcPr marL="9525" marR="9525" marT="9525" marB="0"/>
                </a:tc>
                <a:tc>
                  <a:txBody>
                    <a:bodyPr/>
                    <a:lstStyle/>
                    <a:p>
                      <a:pPr algn="r" fontAlgn="t"/>
                      <a:r>
                        <a:rPr lang="en-US" sz="2000" u="none" strike="noStrike">
                          <a:effectLst/>
                        </a:rPr>
                        <a:t>522</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09"/>
                  </a:ext>
                </a:extLst>
              </a:tr>
              <a:tr h="320023">
                <a:tc>
                  <a:txBody>
                    <a:bodyPr/>
                    <a:lstStyle/>
                    <a:p>
                      <a:pPr algn="r" fontAlgn="t"/>
                      <a:r>
                        <a:rPr lang="en-US" sz="2000" u="none" strike="noStrike">
                          <a:effectLst/>
                        </a:rPr>
                        <a:t>10</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52</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520</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10"/>
                  </a:ext>
                </a:extLst>
              </a:tr>
              <a:tr h="320023">
                <a:tc>
                  <a:txBody>
                    <a:bodyPr/>
                    <a:lstStyle/>
                    <a:p>
                      <a:pPr algn="r" fontAlgn="t"/>
                      <a:r>
                        <a:rPr lang="en-US" sz="2000" u="none" strike="noStrike">
                          <a:effectLst/>
                        </a:rPr>
                        <a:t>11</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46</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506</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11"/>
                  </a:ext>
                </a:extLst>
              </a:tr>
              <a:tr h="320023">
                <a:tc>
                  <a:txBody>
                    <a:bodyPr/>
                    <a:lstStyle/>
                    <a:p>
                      <a:pPr algn="r" fontAlgn="t"/>
                      <a:r>
                        <a:rPr lang="en-US" sz="2000" u="none" strike="noStrike">
                          <a:effectLst/>
                        </a:rPr>
                        <a:t>12</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40</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480</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12"/>
                  </a:ext>
                </a:extLst>
              </a:tr>
              <a:tr h="320023">
                <a:tc>
                  <a:txBody>
                    <a:bodyPr/>
                    <a:lstStyle/>
                    <a:p>
                      <a:pPr algn="r" fontAlgn="t"/>
                      <a:r>
                        <a:rPr lang="en-US" sz="2000" u="none" strike="noStrike">
                          <a:effectLst/>
                        </a:rPr>
                        <a:t>13</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34</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442</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13"/>
                  </a:ext>
                </a:extLst>
              </a:tr>
              <a:tr h="320023">
                <a:tc>
                  <a:txBody>
                    <a:bodyPr/>
                    <a:lstStyle/>
                    <a:p>
                      <a:pPr algn="r" fontAlgn="t"/>
                      <a:r>
                        <a:rPr lang="en-US" sz="2000" u="none" strike="noStrike">
                          <a:effectLst/>
                        </a:rPr>
                        <a:t>14</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28</a:t>
                      </a:r>
                      <a:endParaRPr lang="en-US" sz="2000" b="0" i="0" u="none" strike="noStrike">
                        <a:solidFill>
                          <a:srgbClr val="000000"/>
                        </a:solidFill>
                        <a:effectLst/>
                        <a:latin typeface="Times New Roman"/>
                      </a:endParaRPr>
                    </a:p>
                  </a:txBody>
                  <a:tcPr marL="9525" marR="9525" marT="9525" marB="0"/>
                </a:tc>
                <a:tc>
                  <a:txBody>
                    <a:bodyPr/>
                    <a:lstStyle/>
                    <a:p>
                      <a:pPr algn="r" fontAlgn="t"/>
                      <a:r>
                        <a:rPr lang="en-US" sz="2000" u="none" strike="noStrike">
                          <a:effectLst/>
                        </a:rPr>
                        <a:t>392</a:t>
                      </a:r>
                      <a:endParaRPr lang="en-US" sz="2000" b="0" i="0" u="none" strike="noStrike">
                        <a:solidFill>
                          <a:srgbClr val="000000"/>
                        </a:solidFill>
                        <a:effectLst/>
                        <a:latin typeface="Times New Roman"/>
                      </a:endParaRPr>
                    </a:p>
                  </a:txBody>
                  <a:tcPr marL="9525" marR="9525" marT="9525" marB="0"/>
                </a:tc>
                <a:extLst>
                  <a:ext uri="{0D108BD9-81ED-4DB2-BD59-A6C34878D82A}">
                    <a16:rowId xmlns:a16="http://schemas.microsoft.com/office/drawing/2014/main" val="10014"/>
                  </a:ext>
                </a:extLst>
              </a:tr>
              <a:tr h="320023">
                <a:tc>
                  <a:txBody>
                    <a:bodyPr/>
                    <a:lstStyle/>
                    <a:p>
                      <a:pPr algn="r" fontAlgn="t"/>
                      <a:r>
                        <a:rPr lang="en-US" sz="2000" u="none" strike="noStrike" dirty="0">
                          <a:effectLst/>
                        </a:rPr>
                        <a:t>15</a:t>
                      </a:r>
                      <a:endParaRPr lang="en-US" sz="2000" b="0" i="0" u="none" strike="noStrike" dirty="0">
                        <a:solidFill>
                          <a:srgbClr val="000000"/>
                        </a:solidFill>
                        <a:effectLst/>
                        <a:latin typeface="Times New Roman"/>
                      </a:endParaRPr>
                    </a:p>
                  </a:txBody>
                  <a:tcPr marL="9525" marR="9525" marT="9525" marB="0"/>
                </a:tc>
                <a:tc>
                  <a:txBody>
                    <a:bodyPr/>
                    <a:lstStyle/>
                    <a:p>
                      <a:pPr algn="r" fontAlgn="t"/>
                      <a:r>
                        <a:rPr lang="en-US" sz="2000" u="none" strike="noStrike" dirty="0">
                          <a:effectLst/>
                        </a:rPr>
                        <a:t>22</a:t>
                      </a:r>
                      <a:endParaRPr lang="en-US" sz="2000" b="0" i="0" u="none" strike="noStrike" dirty="0">
                        <a:solidFill>
                          <a:srgbClr val="000000"/>
                        </a:solidFill>
                        <a:effectLst/>
                        <a:latin typeface="Times New Roman"/>
                      </a:endParaRPr>
                    </a:p>
                  </a:txBody>
                  <a:tcPr marL="9525" marR="9525" marT="9525" marB="0"/>
                </a:tc>
                <a:tc>
                  <a:txBody>
                    <a:bodyPr/>
                    <a:lstStyle/>
                    <a:p>
                      <a:pPr algn="r" fontAlgn="t"/>
                      <a:r>
                        <a:rPr lang="en-US" sz="2000" u="none" strike="noStrike" dirty="0">
                          <a:effectLst/>
                        </a:rPr>
                        <a:t>330</a:t>
                      </a:r>
                      <a:endParaRPr lang="en-US" sz="2000" b="0" i="0" u="none" strike="noStrike" dirty="0">
                        <a:solidFill>
                          <a:srgbClr val="000000"/>
                        </a:solidFill>
                        <a:effectLst/>
                        <a:latin typeface="Times New Roman"/>
                      </a:endParaRPr>
                    </a:p>
                  </a:txBody>
                  <a:tcPr marL="9525" marR="9525" marT="9525" marB="0"/>
                </a:tc>
                <a:extLst>
                  <a:ext uri="{0D108BD9-81ED-4DB2-BD59-A6C34878D82A}">
                    <a16:rowId xmlns:a16="http://schemas.microsoft.com/office/drawing/2014/main" val="10015"/>
                  </a:ext>
                </a:extLst>
              </a:tr>
            </a:tbl>
          </a:graphicData>
        </a:graphic>
      </p:graphicFrame>
    </p:spTree>
    <p:extLst>
      <p:ext uri="{BB962C8B-B14F-4D97-AF65-F5344CB8AC3E}">
        <p14:creationId xmlns:p14="http://schemas.microsoft.com/office/powerpoint/2010/main" val="6644484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Tragedy of the Commons -- illustrated</a:t>
            </a:r>
            <a:endParaRPr lang="en-US" dirty="0"/>
          </a:p>
        </p:txBody>
      </p:sp>
      <p:sp>
        <p:nvSpPr>
          <p:cNvPr id="3" name="Content Placeholder 2"/>
          <p:cNvSpPr>
            <a:spLocks noGrp="1"/>
          </p:cNvSpPr>
          <p:nvPr>
            <p:ph idx="1"/>
          </p:nvPr>
        </p:nvSpPr>
        <p:spPr/>
        <p:txBody>
          <a:bodyPr/>
          <a:lstStyle/>
          <a:p>
            <a:r>
              <a:rPr lang="en-US" dirty="0" smtClean="0"/>
              <a:t>Note that by changing structure (from private to commons) we change the outcome from exploitation to </a:t>
            </a:r>
            <a:r>
              <a:rPr lang="en-US" b="1" i="1" u="sng" dirty="0" smtClean="0"/>
              <a:t>over</a:t>
            </a:r>
            <a:r>
              <a:rPr lang="en-US" dirty="0" smtClean="0"/>
              <a:t>exploitation</a:t>
            </a:r>
          </a:p>
          <a:p>
            <a:r>
              <a:rPr lang="en-US" dirty="0" smtClean="0"/>
              <a:t>Note that greed is NOT the cause – the farmers are equally greedy in both cases</a:t>
            </a:r>
          </a:p>
          <a:p>
            <a:r>
              <a:rPr lang="en-US" dirty="0" smtClean="0"/>
              <a:t>Note that “good” people who don’t use the commons can’t prevent others from doing so</a:t>
            </a:r>
            <a:endParaRPr lang="en-US" dirty="0"/>
          </a:p>
        </p:txBody>
      </p:sp>
    </p:spTree>
    <p:extLst>
      <p:ext uri="{BB962C8B-B14F-4D97-AF65-F5344CB8AC3E}">
        <p14:creationId xmlns:p14="http://schemas.microsoft.com/office/powerpoint/2010/main" val="23372632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Upstream/downstream problem </a:t>
            </a:r>
            <a:endParaRPr lang="en-US" dirty="0"/>
          </a:p>
        </p:txBody>
      </p:sp>
      <p:sp>
        <p:nvSpPr>
          <p:cNvPr id="3" name="Content Placeholder 2"/>
          <p:cNvSpPr>
            <a:spLocks noGrp="1"/>
          </p:cNvSpPr>
          <p:nvPr>
            <p:ph idx="1"/>
          </p:nvPr>
        </p:nvSpPr>
        <p:spPr/>
        <p:txBody>
          <a:bodyPr/>
          <a:lstStyle/>
          <a:p>
            <a:endParaRPr lang="en-US" dirty="0"/>
          </a:p>
        </p:txBody>
      </p:sp>
      <p:pic>
        <p:nvPicPr>
          <p:cNvPr id="4" name="Content Placeholder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0" y="1935480"/>
            <a:ext cx="4191000" cy="4788219"/>
          </a:xfrm>
          <a:prstGeom prst="rect">
            <a:avLst/>
          </a:prstGeom>
        </p:spPr>
      </p:pic>
      <p:sp>
        <p:nvSpPr>
          <p:cNvPr id="5" name="TextBox 4"/>
          <p:cNvSpPr txBox="1"/>
          <p:nvPr/>
        </p:nvSpPr>
        <p:spPr>
          <a:xfrm>
            <a:off x="3581400" y="6248400"/>
            <a:ext cx="2180335" cy="369332"/>
          </a:xfrm>
          <a:prstGeom prst="rect">
            <a:avLst/>
          </a:prstGeom>
          <a:solidFill>
            <a:schemeClr val="bg1"/>
          </a:solidFill>
        </p:spPr>
        <p:txBody>
          <a:bodyPr wrap="square" rtlCol="0">
            <a:spAutoFit/>
          </a:bodyPr>
          <a:lstStyle/>
          <a:p>
            <a:pPr algn="ctr"/>
            <a:r>
              <a:rPr lang="en-US" dirty="0" smtClean="0"/>
              <a:t>SWITZERLAND</a:t>
            </a:r>
            <a:endParaRPr lang="en-US" dirty="0"/>
          </a:p>
        </p:txBody>
      </p:sp>
      <p:sp>
        <p:nvSpPr>
          <p:cNvPr id="6" name="TextBox 5"/>
          <p:cNvSpPr txBox="1"/>
          <p:nvPr/>
        </p:nvSpPr>
        <p:spPr>
          <a:xfrm>
            <a:off x="2590800" y="4648200"/>
            <a:ext cx="1219200" cy="369332"/>
          </a:xfrm>
          <a:prstGeom prst="rect">
            <a:avLst/>
          </a:prstGeom>
          <a:solidFill>
            <a:schemeClr val="bg1"/>
          </a:solidFill>
        </p:spPr>
        <p:txBody>
          <a:bodyPr wrap="square" rtlCol="0">
            <a:spAutoFit/>
          </a:bodyPr>
          <a:lstStyle/>
          <a:p>
            <a:pPr algn="ctr"/>
            <a:r>
              <a:rPr lang="en-US" dirty="0" smtClean="0"/>
              <a:t>FRANCE</a:t>
            </a:r>
            <a:endParaRPr lang="en-US" dirty="0"/>
          </a:p>
        </p:txBody>
      </p:sp>
    </p:spTree>
    <p:extLst>
      <p:ext uri="{BB962C8B-B14F-4D97-AF65-F5344CB8AC3E}">
        <p14:creationId xmlns:p14="http://schemas.microsoft.com/office/powerpoint/2010/main" val="12712412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fontScale="90000"/>
          </a:bodyPr>
          <a:lstStyle/>
          <a:p>
            <a:r>
              <a:rPr lang="en-US" dirty="0" smtClean="0"/>
              <a:t>Perspectives on International Environmental Problems</a:t>
            </a:r>
          </a:p>
        </p:txBody>
      </p:sp>
      <p:sp>
        <p:nvSpPr>
          <p:cNvPr id="43011" name="Content Placeholder 2"/>
          <p:cNvSpPr>
            <a:spLocks noGrp="1"/>
          </p:cNvSpPr>
          <p:nvPr>
            <p:ph idx="1"/>
          </p:nvPr>
        </p:nvSpPr>
        <p:spPr/>
        <p:txBody>
          <a:bodyPr/>
          <a:lstStyle/>
          <a:p>
            <a:r>
              <a:rPr lang="en-US" smtClean="0"/>
              <a:t>Scientific</a:t>
            </a:r>
          </a:p>
          <a:p>
            <a:pPr lvl="1"/>
            <a:r>
              <a:rPr lang="en-US" smtClean="0"/>
              <a:t>Problem: Lack of knowledge</a:t>
            </a:r>
          </a:p>
          <a:p>
            <a:pPr lvl="1"/>
            <a:r>
              <a:rPr lang="en-US" smtClean="0"/>
              <a:t>Solution: Technology and information </a:t>
            </a:r>
          </a:p>
          <a:p>
            <a:r>
              <a:rPr lang="en-US" smtClean="0"/>
              <a:t>Eco-philosophical</a:t>
            </a:r>
          </a:p>
          <a:p>
            <a:pPr lvl="1"/>
            <a:r>
              <a:rPr lang="en-US" smtClean="0"/>
              <a:t>Problem: Social values are wrong</a:t>
            </a:r>
          </a:p>
          <a:p>
            <a:pPr lvl="1"/>
            <a:r>
              <a:rPr lang="en-US" smtClean="0"/>
              <a:t>Solution: Education</a:t>
            </a:r>
          </a:p>
          <a:p>
            <a:r>
              <a:rPr lang="en-US" smtClean="0"/>
              <a:t>Economic</a:t>
            </a:r>
          </a:p>
          <a:p>
            <a:pPr lvl="1"/>
            <a:r>
              <a:rPr lang="en-US" smtClean="0"/>
              <a:t>Problem: Prices are wrong</a:t>
            </a:r>
          </a:p>
          <a:p>
            <a:pPr lvl="1"/>
            <a:r>
              <a:rPr lang="en-US" smtClean="0"/>
              <a:t>Solution: internalize costs; green taxes</a:t>
            </a:r>
          </a:p>
        </p:txBody>
      </p:sp>
    </p:spTree>
    <p:extLst>
      <p:ext uri="{BB962C8B-B14F-4D97-AF65-F5344CB8AC3E}">
        <p14:creationId xmlns:p14="http://schemas.microsoft.com/office/powerpoint/2010/main" val="20477355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normAutofit fontScale="90000"/>
          </a:bodyPr>
          <a:lstStyle/>
          <a:p>
            <a:r>
              <a:rPr lang="en-US" dirty="0" smtClean="0"/>
              <a:t>Perspectives </a:t>
            </a:r>
            <a:r>
              <a:rPr lang="en-US" dirty="0"/>
              <a:t>on International Environmental Problems</a:t>
            </a:r>
            <a:endParaRPr lang="en-US" dirty="0" smtClean="0"/>
          </a:p>
        </p:txBody>
      </p:sp>
      <p:sp>
        <p:nvSpPr>
          <p:cNvPr id="44035" name="Content Placeholder 2"/>
          <p:cNvSpPr>
            <a:spLocks noGrp="1"/>
          </p:cNvSpPr>
          <p:nvPr>
            <p:ph idx="1"/>
          </p:nvPr>
        </p:nvSpPr>
        <p:spPr/>
        <p:txBody>
          <a:bodyPr/>
          <a:lstStyle/>
          <a:p>
            <a:r>
              <a:rPr lang="en-US" smtClean="0"/>
              <a:t>Legal</a:t>
            </a:r>
          </a:p>
          <a:p>
            <a:pPr lvl="1"/>
            <a:r>
              <a:rPr lang="en-US" smtClean="0"/>
              <a:t>Problem: Laws and rights are wrong</a:t>
            </a:r>
          </a:p>
          <a:p>
            <a:pPr lvl="1"/>
            <a:r>
              <a:rPr lang="en-US" smtClean="0"/>
              <a:t>Solution: New laws and regulations</a:t>
            </a:r>
          </a:p>
          <a:p>
            <a:r>
              <a:rPr lang="en-US" smtClean="0"/>
              <a:t>Political</a:t>
            </a:r>
          </a:p>
          <a:p>
            <a:pPr lvl="1"/>
            <a:r>
              <a:rPr lang="en-US" smtClean="0"/>
              <a:t>Problem: powerful lack env’l concern</a:t>
            </a:r>
          </a:p>
          <a:p>
            <a:pPr lvl="1"/>
            <a:r>
              <a:rPr lang="en-US" smtClean="0"/>
              <a:t>Solution: env’lly-concerned lack power</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Types of </a:t>
            </a:r>
            <a:r>
              <a:rPr lang="en-US" dirty="0" smtClean="0"/>
              <a:t>solutions:</a:t>
            </a:r>
            <a:br>
              <a:rPr lang="en-US" dirty="0" smtClean="0"/>
            </a:br>
            <a:r>
              <a:rPr lang="en-US" sz="3100" dirty="0" smtClean="0"/>
              <a:t>Interstate cooperation but also much non-state action</a:t>
            </a:r>
            <a:endParaRPr lang="en-US" sz="3100" dirty="0"/>
          </a:p>
        </p:txBody>
      </p:sp>
      <p:sp>
        <p:nvSpPr>
          <p:cNvPr id="3" name="Content Placeholder 2"/>
          <p:cNvSpPr>
            <a:spLocks noGrp="1"/>
          </p:cNvSpPr>
          <p:nvPr>
            <p:ph idx="1"/>
          </p:nvPr>
        </p:nvSpPr>
        <p:spPr/>
        <p:txBody>
          <a:bodyPr>
            <a:normAutofit fontScale="92500" lnSpcReduction="20000"/>
          </a:bodyPr>
          <a:lstStyle/>
          <a:p>
            <a:r>
              <a:rPr lang="en-US" dirty="0" smtClean="0"/>
              <a:t>International treaties</a:t>
            </a:r>
          </a:p>
          <a:p>
            <a:pPr lvl="1"/>
            <a:r>
              <a:rPr lang="en-US" dirty="0"/>
              <a:t>Anarchy means absence of government not of governance</a:t>
            </a:r>
          </a:p>
          <a:p>
            <a:pPr lvl="1"/>
            <a:r>
              <a:rPr lang="en-US" dirty="0"/>
              <a:t>NGOs as source of pressure for agreement</a:t>
            </a:r>
          </a:p>
          <a:p>
            <a:pPr lvl="1"/>
            <a:r>
              <a:rPr lang="en-US" dirty="0"/>
              <a:t>NGOs as monitors of agreement - NGO involvement in </a:t>
            </a:r>
            <a:r>
              <a:rPr lang="en-US" dirty="0" smtClean="0"/>
              <a:t>various treaties, as with Human Rights agreements</a:t>
            </a:r>
            <a:endParaRPr lang="en-US" dirty="0"/>
          </a:p>
          <a:p>
            <a:pPr lvl="1"/>
            <a:r>
              <a:rPr lang="en-US" dirty="0"/>
              <a:t>NGOs as enforcers - Sea Shepherd and Greenpeace have taken direct action, </a:t>
            </a:r>
            <a:r>
              <a:rPr lang="en-US" dirty="0" smtClean="0"/>
              <a:t>even </a:t>
            </a:r>
            <a:r>
              <a:rPr lang="en-US" dirty="0"/>
              <a:t>when </a:t>
            </a:r>
            <a:r>
              <a:rPr lang="en-US" dirty="0" smtClean="0"/>
              <a:t>no violation</a:t>
            </a:r>
            <a:r>
              <a:rPr lang="en-US" dirty="0"/>
              <a:t>. </a:t>
            </a:r>
          </a:p>
          <a:p>
            <a:r>
              <a:rPr lang="en-US" dirty="0"/>
              <a:t>NGO-Governmental </a:t>
            </a:r>
            <a:r>
              <a:rPr lang="en-US" dirty="0" smtClean="0"/>
              <a:t>agreements</a:t>
            </a:r>
          </a:p>
          <a:p>
            <a:pPr lvl="1"/>
            <a:r>
              <a:rPr lang="en-US" dirty="0" smtClean="0"/>
              <a:t>Debt-for-Nature swaps</a:t>
            </a:r>
          </a:p>
          <a:p>
            <a:pPr lvl="1"/>
            <a:r>
              <a:rPr lang="en-US" dirty="0" smtClean="0"/>
              <a:t>Greenpeace-China </a:t>
            </a:r>
            <a:r>
              <a:rPr lang="en-US" dirty="0"/>
              <a:t>work on CFCs</a:t>
            </a:r>
          </a:p>
          <a:p>
            <a:r>
              <a:rPr lang="en-US" dirty="0"/>
              <a:t>Business-government </a:t>
            </a:r>
            <a:r>
              <a:rPr lang="en-US" dirty="0" smtClean="0"/>
              <a:t>agreements</a:t>
            </a:r>
          </a:p>
          <a:p>
            <a:pPr lvl="1"/>
            <a:r>
              <a:rPr lang="en-US" dirty="0" smtClean="0"/>
              <a:t>Merck/</a:t>
            </a:r>
            <a:r>
              <a:rPr lang="en-US" dirty="0" err="1" smtClean="0"/>
              <a:t>INBio</a:t>
            </a:r>
            <a:r>
              <a:rPr lang="en-US" dirty="0" smtClean="0"/>
              <a:t> agreement</a:t>
            </a:r>
            <a:endParaRPr lang="en-US" dirty="0"/>
          </a:p>
        </p:txBody>
      </p:sp>
    </p:spTree>
    <p:extLst>
      <p:ext uri="{BB962C8B-B14F-4D97-AF65-F5344CB8AC3E}">
        <p14:creationId xmlns:p14="http://schemas.microsoft.com/office/powerpoint/2010/main" val="40884953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965</TotalTime>
  <Words>1891</Words>
  <Application>Microsoft Office PowerPoint</Application>
  <PresentationFormat>On-screen Show (4:3)</PresentationFormat>
  <Paragraphs>321</Paragraphs>
  <Slides>42</Slides>
  <Notes>10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52" baseType="lpstr">
      <vt:lpstr>Arial</vt:lpstr>
      <vt:lpstr>Arial Unicode MS</vt:lpstr>
      <vt:lpstr>Calibri</vt:lpstr>
      <vt:lpstr>Constantia</vt:lpstr>
      <vt:lpstr>Georgia</vt:lpstr>
      <vt:lpstr>NewBaskerville-Bold</vt:lpstr>
      <vt:lpstr>Times New Roman</vt:lpstr>
      <vt:lpstr>Wingdings 2</vt:lpstr>
      <vt:lpstr>Flow</vt:lpstr>
      <vt:lpstr>Image</vt:lpstr>
      <vt:lpstr>International institutions/regimes defined</vt:lpstr>
      <vt:lpstr>Environmental Survey</vt:lpstr>
      <vt:lpstr>Iclicker Human impacts on global environment:</vt:lpstr>
      <vt:lpstr>How Humans Are Altering the Earth  (not counting  climate change!)</vt:lpstr>
      <vt:lpstr>PowerPoint Presentation</vt:lpstr>
      <vt:lpstr>Google Earth Videos</vt:lpstr>
      <vt:lpstr>Resource use and overuse</vt:lpstr>
      <vt:lpstr>Decline in Large Fish Biomass (fish/100 hooks on Japanese longlines)</vt:lpstr>
      <vt:lpstr>PowerPoint Presentation</vt:lpstr>
      <vt:lpstr>American Deforestation Casey Trees, Washington, D.C.</vt:lpstr>
      <vt:lpstr>Pollution</vt:lpstr>
      <vt:lpstr>Plastic in the Oceans</vt:lpstr>
      <vt:lpstr>Oil Entering the Oceans</vt:lpstr>
      <vt:lpstr>Ozone Depletion</vt:lpstr>
      <vt:lpstr>Land use / Habitat Destruction</vt:lpstr>
      <vt:lpstr>PowerPoint Presentation</vt:lpstr>
      <vt:lpstr>PowerPoint Presentation</vt:lpstr>
      <vt:lpstr>Wetlands Loss: US Everglades</vt:lpstr>
      <vt:lpstr>Wetlands Loss: Intentional Drainage in Iraq</vt:lpstr>
      <vt:lpstr>Aquaculture Impact: Gulf of Fonseca,Honduras</vt:lpstr>
      <vt:lpstr>PowerPoint Presentation</vt:lpstr>
      <vt:lpstr>Luxury Impact? Las Vegas, United States</vt:lpstr>
      <vt:lpstr>Impacts Vary Across Countries</vt:lpstr>
      <vt:lpstr>Indoor Air Pollution</vt:lpstr>
      <vt:lpstr>Healthy Life Expectancy By Country</vt:lpstr>
      <vt:lpstr>The Epidemic Scorecard</vt:lpstr>
      <vt:lpstr>And, NOW, back to theory!</vt:lpstr>
      <vt:lpstr>How International Environmental Problems Differ from Domestic</vt:lpstr>
      <vt:lpstr>Iclicker Which of the following is true:</vt:lpstr>
      <vt:lpstr>The IPAT identity</vt:lpstr>
      <vt:lpstr>Iclicker: A Tragedy of the Commons is same as an</vt:lpstr>
      <vt:lpstr>Two Types (at least) of International Environmental Problems</vt:lpstr>
      <vt:lpstr>Two Problems: France &amp; Switzerland Fish in Rhine &amp; Fish in Lake Geneva</vt:lpstr>
      <vt:lpstr>Tragedy of the Commons -- illustrated</vt:lpstr>
      <vt:lpstr>Fur Seals: Slaughter &amp; Recovery</vt:lpstr>
      <vt:lpstr>How Many Cows would YOU put on this PRIVATE Farm?</vt:lpstr>
      <vt:lpstr>How Many Cows Will GROUP put on this COMMON Farm?</vt:lpstr>
      <vt:lpstr>Tragedy of the Commons -- illustrated</vt:lpstr>
      <vt:lpstr>Upstream/downstream problem </vt:lpstr>
      <vt:lpstr>Perspectives on International Environmental Problems</vt:lpstr>
      <vt:lpstr>Perspectives on International Environmental Problems</vt:lpstr>
      <vt:lpstr>Types of solutions: Interstate cooperation but also much non-state action</vt:lpstr>
    </vt:vector>
  </TitlesOfParts>
  <Company>University of Oregonh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Ronald B. Mitchell</dc:creator>
  <cp:lastModifiedBy>Ronald Mitchell</cp:lastModifiedBy>
  <cp:revision>296</cp:revision>
  <dcterms:created xsi:type="dcterms:W3CDTF">2003-01-17T04:25:51Z</dcterms:created>
  <dcterms:modified xsi:type="dcterms:W3CDTF">2019-05-24T20:53:44Z</dcterms:modified>
</cp:coreProperties>
</file>