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54"/>
  </p:notesMasterIdLst>
  <p:sldIdLst>
    <p:sldId id="412" r:id="rId2"/>
    <p:sldId id="445" r:id="rId3"/>
    <p:sldId id="355" r:id="rId4"/>
    <p:sldId id="374" r:id="rId5"/>
    <p:sldId id="417" r:id="rId6"/>
    <p:sldId id="414" r:id="rId7"/>
    <p:sldId id="416" r:id="rId8"/>
    <p:sldId id="405" r:id="rId9"/>
    <p:sldId id="357" r:id="rId10"/>
    <p:sldId id="422" r:id="rId11"/>
    <p:sldId id="423" r:id="rId12"/>
    <p:sldId id="360" r:id="rId13"/>
    <p:sldId id="361" r:id="rId14"/>
    <p:sldId id="362" r:id="rId15"/>
    <p:sldId id="363" r:id="rId16"/>
    <p:sldId id="364" r:id="rId17"/>
    <p:sldId id="461" r:id="rId18"/>
    <p:sldId id="462" r:id="rId19"/>
    <p:sldId id="439" r:id="rId20"/>
    <p:sldId id="424" r:id="rId21"/>
    <p:sldId id="469" r:id="rId22"/>
    <p:sldId id="429" r:id="rId23"/>
    <p:sldId id="463" r:id="rId24"/>
    <p:sldId id="464" r:id="rId25"/>
    <p:sldId id="468" r:id="rId26"/>
    <p:sldId id="465" r:id="rId27"/>
    <p:sldId id="466" r:id="rId28"/>
    <p:sldId id="381" r:id="rId29"/>
    <p:sldId id="382" r:id="rId30"/>
    <p:sldId id="431" r:id="rId31"/>
    <p:sldId id="432" r:id="rId32"/>
    <p:sldId id="433" r:id="rId33"/>
    <p:sldId id="434" r:id="rId34"/>
    <p:sldId id="435" r:id="rId35"/>
    <p:sldId id="436" r:id="rId36"/>
    <p:sldId id="437" r:id="rId37"/>
    <p:sldId id="438" r:id="rId38"/>
    <p:sldId id="446" r:id="rId39"/>
    <p:sldId id="447" r:id="rId40"/>
    <p:sldId id="450" r:id="rId41"/>
    <p:sldId id="456" r:id="rId42"/>
    <p:sldId id="457" r:id="rId43"/>
    <p:sldId id="448" r:id="rId44"/>
    <p:sldId id="449" r:id="rId45"/>
    <p:sldId id="451" r:id="rId46"/>
    <p:sldId id="452" r:id="rId47"/>
    <p:sldId id="455" r:id="rId48"/>
    <p:sldId id="453" r:id="rId49"/>
    <p:sldId id="454" r:id="rId50"/>
    <p:sldId id="458" r:id="rId51"/>
    <p:sldId id="459" r:id="rId52"/>
    <p:sldId id="460" r:id="rId5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1" autoAdjust="0"/>
    <p:restoredTop sz="94585" autoAdjust="0"/>
  </p:normalViewPr>
  <p:slideViewPr>
    <p:cSldViewPr>
      <p:cViewPr varScale="1">
        <p:scale>
          <a:sx n="72" d="100"/>
          <a:sy n="72" d="100"/>
        </p:scale>
        <p:origin x="78" y="26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EFF09-F5CB-42C1-B94D-EC9CE13A343A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28643-7268-42DA-8A3E-72EF819F8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51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1BD1-5705-47ED-8FAE-066779778ABB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21DDA-816F-4EDD-8AB1-B5C2F776FFE1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EEDD-B9D6-484D-BE9C-061094224FD5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442C-75C9-4A82-963D-820ED753481E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881F-7134-4E9F-820B-D062D89BF400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65EB-C283-4974-A9E5-592A0C0F7D97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4219-2301-4612-9C21-3F17AF2C1F3E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7AC9-9FC9-40BC-8E4D-2AFD2CB64EDB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2830-0E76-4EAC-9ED0-42AC58007FBB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68B-4D1F-46BE-B46C-10F4E94AEA0B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73915-9A5C-41E6-B05E-CED06DDEADAD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92D8C4-5A99-4D28-9A1D-BE1C08066F37}" type="datetime1">
              <a:rPr lang="en-US" smtClean="0"/>
              <a:t>5/24/2019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0DAF25-7C8E-4C28-B058-51ABA35A18F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ri.org/image/view/9529/_origina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catalog.ohs.org/" TargetMode="External"/><Relationship Id="rId7" Type="http://schemas.openxmlformats.org/officeDocument/2006/relationships/hyperlink" Target="http://www.nwmapsco.com/ZybachB/Thesis/05-081_Chapter_3b.pdf" TargetMode="Externa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istoryink.com/results.cfm?keyword=Weather&amp;searchfield=topics" TargetMode="External"/><Relationship Id="rId5" Type="http://schemas.openxmlformats.org/officeDocument/2006/relationships/hyperlink" Target="http://www.pacificcohistory.org/columbia.htm" TargetMode="External"/><Relationship Id="rId4" Type="http://schemas.openxmlformats.org/officeDocument/2006/relationships/hyperlink" Target="http://books.google.com/books?id=wZA8AAAAIAAJ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a.gov/climatechange/science/recentac.html" TargetMode="External"/><Relationship Id="rId2" Type="http://schemas.openxmlformats.org/officeDocument/2006/relationships/hyperlink" Target="http://www.sussex.ac.uk/sussexenergygroup/documents/tao_wang_china_s_carbon_emission_pathways_20070902.pp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tican.va/holy_father/paul_vi/encyclicals/documents/hf_p-vi_enc_25071968_humanae-vitae_en.html" TargetMode="External"/><Relationship Id="rId2" Type="http://schemas.openxmlformats.org/officeDocument/2006/relationships/hyperlink" Target="http://newedexcelgeography.blogspot.com/2008/01/france-pro-natalist-policy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mpleliving.net/voluntary_simplicity_part_1.asp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TLg3B1Vi3XI&amp;feature=player_embedded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eleconomy.gov/feg/driveHabits.s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Brief Introduction to Climate Change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change:</a:t>
            </a:r>
            <a:br>
              <a:rPr lang="en-US" dirty="0" smtClean="0"/>
            </a:br>
            <a:r>
              <a:rPr lang="en-US" dirty="0" smtClean="0"/>
              <a:t>An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Climate change is challenging</a:t>
            </a:r>
          </a:p>
          <a:p>
            <a:r>
              <a:rPr lang="en-US" dirty="0" smtClean="0"/>
              <a:t>What are we doing and what gases do they emit?</a:t>
            </a:r>
          </a:p>
          <a:p>
            <a:r>
              <a:rPr lang="en-US" dirty="0" smtClean="0"/>
              <a:t>How do those gases raise global temperatures?</a:t>
            </a:r>
          </a:p>
          <a:p>
            <a:r>
              <a:rPr lang="en-US" dirty="0"/>
              <a:t>Why should we trust the science?</a:t>
            </a:r>
          </a:p>
          <a:p>
            <a:r>
              <a:rPr lang="en-US" dirty="0" smtClean="0"/>
              <a:t>What are the impacts of climate change?</a:t>
            </a:r>
          </a:p>
          <a:p>
            <a:r>
              <a:rPr lang="en-US" dirty="0" smtClean="0"/>
              <a:t>Who’s responsible?</a:t>
            </a:r>
          </a:p>
          <a:p>
            <a:r>
              <a:rPr lang="en-US" dirty="0" smtClean="0"/>
              <a:t>What do we need to do?</a:t>
            </a:r>
          </a:p>
          <a:p>
            <a:r>
              <a:rPr lang="en-US" dirty="0" smtClean="0"/>
              <a:t>What are we doing?</a:t>
            </a:r>
          </a:p>
          <a:p>
            <a:r>
              <a:rPr lang="en-US" dirty="0" smtClean="0"/>
              <a:t>What are some policy options?</a:t>
            </a:r>
          </a:p>
        </p:txBody>
      </p:sp>
    </p:spTree>
    <p:extLst>
      <p:ext uri="{BB962C8B-B14F-4D97-AF65-F5344CB8AC3E}">
        <p14:creationId xmlns:p14="http://schemas.microsoft.com/office/powerpoint/2010/main" val="158422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Climate </a:t>
            </a:r>
            <a:r>
              <a:rPr lang="en-US" dirty="0"/>
              <a:t>change is </a:t>
            </a:r>
            <a:r>
              <a:rPr lang="en-US" dirty="0" smtClean="0"/>
              <a:t>challenging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Responsible behaviors: numerous and deeply embedded in all aspects of life</a:t>
            </a:r>
          </a:p>
          <a:p>
            <a:r>
              <a:rPr lang="en-US" dirty="0" smtClean="0"/>
              <a:t>Magnitude: impacts of inaction and costs of action are large </a:t>
            </a:r>
            <a:endParaRPr lang="en-US" dirty="0"/>
          </a:p>
          <a:p>
            <a:r>
              <a:rPr lang="en-US" dirty="0"/>
              <a:t>Trends and </a:t>
            </a:r>
            <a:r>
              <a:rPr lang="en-US" dirty="0" smtClean="0"/>
              <a:t>timelines: population and affluence (IPAT) growing by 1.8% and 1.3% per year, technology declining by 0.7% per year</a:t>
            </a:r>
            <a:endParaRPr lang="en-US" dirty="0"/>
          </a:p>
          <a:p>
            <a:r>
              <a:rPr lang="en-US" dirty="0" smtClean="0"/>
              <a:t>Alternatives: not available or economically unattractive</a:t>
            </a:r>
            <a:endParaRPr lang="en-US" dirty="0"/>
          </a:p>
          <a:p>
            <a:r>
              <a:rPr lang="en-US" dirty="0"/>
              <a:t>Evidence that its </a:t>
            </a:r>
            <a:r>
              <a:rPr lang="en-US" dirty="0" smtClean="0"/>
              <a:t>hard: 30 years of knowledge, 20 years of policy, yet little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1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382000" cy="18288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science of climate change: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Chemistry</a:t>
            </a:r>
            <a:r>
              <a:rPr lang="en-US" dirty="0"/>
              <a:t>, causes, </a:t>
            </a:r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1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Basics of climate change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science: chemistry, causes, impacts</a:t>
            </a:r>
          </a:p>
          <a:p>
            <a:r>
              <a:rPr lang="en-US" dirty="0" smtClean="0"/>
              <a:t>Generating </a:t>
            </a:r>
            <a:r>
              <a:rPr lang="en-US" dirty="0"/>
              <a:t>concern: from Knowledge To Negotiation</a:t>
            </a:r>
          </a:p>
          <a:p>
            <a:r>
              <a:rPr lang="en-US" dirty="0" smtClean="0"/>
              <a:t>Generating </a:t>
            </a:r>
            <a:r>
              <a:rPr lang="en-US" dirty="0"/>
              <a:t>agreement: from Negotiation To Agreement</a:t>
            </a:r>
          </a:p>
          <a:p>
            <a:r>
              <a:rPr lang="en-US" dirty="0" smtClean="0"/>
              <a:t>Generating </a:t>
            </a:r>
            <a:r>
              <a:rPr lang="en-US" dirty="0"/>
              <a:t>action: from Agreement To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8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Why trust the science?</a:t>
            </a:r>
            <a:br>
              <a:rPr lang="en-US" sz="5400" dirty="0"/>
            </a:br>
            <a:r>
              <a:rPr lang="en-US" sz="5400" dirty="0"/>
              <a:t>Why do you trust your doctor</a:t>
            </a:r>
            <a:r>
              <a:rPr lang="en-US" sz="5400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Distinguish </a:t>
            </a:r>
            <a:r>
              <a:rPr lang="en-US" i="1" dirty="0"/>
              <a:t>fact-­‐based from value-­‐based claims</a:t>
            </a:r>
            <a:endParaRPr lang="en-US" dirty="0"/>
          </a:p>
          <a:p>
            <a:r>
              <a:rPr lang="en-US" dirty="0" smtClean="0"/>
              <a:t>Credible </a:t>
            </a:r>
            <a:r>
              <a:rPr lang="en-US" dirty="0"/>
              <a:t>sources: expertise and trustworthiness</a:t>
            </a:r>
          </a:p>
          <a:p>
            <a:r>
              <a:rPr lang="en-US" dirty="0" smtClean="0"/>
              <a:t>Individuals </a:t>
            </a:r>
            <a:r>
              <a:rPr lang="en-US" dirty="0"/>
              <a:t>using scientiﬁc method</a:t>
            </a:r>
          </a:p>
          <a:p>
            <a:r>
              <a:rPr lang="en-US" dirty="0" smtClean="0"/>
              <a:t>Sociology </a:t>
            </a:r>
            <a:r>
              <a:rPr lang="en-US" dirty="0"/>
              <a:t>of science and peer review; institutionally conservative IPCC</a:t>
            </a:r>
          </a:p>
          <a:p>
            <a:r>
              <a:rPr lang="en-US" dirty="0" smtClean="0"/>
              <a:t>Conﬁrmation </a:t>
            </a:r>
            <a:r>
              <a:rPr lang="en-US" dirty="0"/>
              <a:t>of predictions from theory</a:t>
            </a:r>
          </a:p>
          <a:p>
            <a:r>
              <a:rPr lang="en-US" dirty="0" smtClean="0"/>
              <a:t>Multiple </a:t>
            </a:r>
            <a:r>
              <a:rPr lang="en-US" dirty="0"/>
              <a:t>independent sources of same info</a:t>
            </a:r>
          </a:p>
          <a:p>
            <a:r>
              <a:rPr lang="en-US" dirty="0" smtClean="0"/>
              <a:t>Multiple </a:t>
            </a:r>
            <a:r>
              <a:rPr lang="en-US" dirty="0"/>
              <a:t>indicators of same trend</a:t>
            </a:r>
          </a:p>
          <a:p>
            <a:r>
              <a:rPr lang="en-US" i="1" dirty="0" smtClean="0"/>
              <a:t>Best </a:t>
            </a:r>
            <a:r>
              <a:rPr lang="en-US" dirty="0"/>
              <a:t>explanation, not just a possible explanation</a:t>
            </a:r>
          </a:p>
          <a:p>
            <a:r>
              <a:rPr lang="en-US" dirty="0" smtClean="0"/>
              <a:t>Accounting </a:t>
            </a:r>
            <a:r>
              <a:rPr lang="en-US" dirty="0"/>
              <a:t>for all data, not just selected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39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IPCC Summary’s of research:</a:t>
            </a:r>
            <a:br>
              <a:rPr lang="en-US" dirty="0" smtClean="0"/>
            </a:br>
            <a:r>
              <a:rPr lang="en-US" dirty="0" smtClean="0"/>
              <a:t>Evidence of CC is Getting Stronger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report (1990): </a:t>
            </a:r>
            <a:r>
              <a:rPr lang="en-US" dirty="0"/>
              <a:t>unequivocal detection of enhanced greenhouse gas effect not likely for decade or more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report (1995): </a:t>
            </a:r>
            <a:r>
              <a:rPr lang="en-US" dirty="0"/>
              <a:t>balance of evidence suggests a discernible human influence on global climate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report (2001): </a:t>
            </a:r>
            <a:r>
              <a:rPr lang="en-US" dirty="0"/>
              <a:t>new, stronger evidence that most warming observed of last 50 years is due to humans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report (2007): most of increase </a:t>
            </a:r>
            <a:r>
              <a:rPr lang="en-US" dirty="0"/>
              <a:t>in global average temps since 1950 is likely due to anthropogenic greenhouse </a:t>
            </a:r>
            <a:r>
              <a:rPr lang="en-US" dirty="0" smtClean="0"/>
              <a:t>emissions</a:t>
            </a:r>
          </a:p>
          <a:p>
            <a:pPr>
              <a:lnSpc>
                <a:spcPct val="80000"/>
              </a:lnSpc>
            </a:pPr>
            <a:r>
              <a:rPr lang="en-US" dirty="0"/>
              <a:t>5th report (2014): “It is </a:t>
            </a:r>
            <a:r>
              <a:rPr lang="en-US" i="1" dirty="0"/>
              <a:t>extremely likely </a:t>
            </a:r>
            <a:r>
              <a:rPr lang="en-US" dirty="0"/>
              <a:t>that human influence has been the dominant cause of the observed warming since the mid-20th century 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143000" y="6324600"/>
            <a:ext cx="647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Slide </a:t>
            </a:r>
            <a:r>
              <a:rPr lang="en-US" dirty="0"/>
              <a:t>courtesy of Greg Bothun, U of Oregon</a:t>
            </a:r>
          </a:p>
        </p:txBody>
      </p:sp>
    </p:spTree>
    <p:extLst>
      <p:ext uri="{BB962C8B-B14F-4D97-AF65-F5344CB8AC3E}">
        <p14:creationId xmlns:p14="http://schemas.microsoft.com/office/powerpoint/2010/main" val="1503543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Chart with Too Much Detail!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 descr="http://www.wri.org/image/view/9529/_origin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14400"/>
            <a:ext cx="7180543" cy="54546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64008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World Resources Institute: </a:t>
            </a:r>
            <a:r>
              <a:rPr lang="en-US" dirty="0" smtClean="0">
                <a:hlinkClick r:id="rId3"/>
              </a:rPr>
              <a:t>http://www.wri.org/image/view/9529/_original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Basics of that chart:</a:t>
            </a:r>
            <a:br>
              <a:rPr lang="en-US" dirty="0" smtClean="0"/>
            </a:br>
            <a:r>
              <a:rPr lang="en-US" sz="4000" dirty="0" smtClean="0"/>
              <a:t>3 main gases &amp; sources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35480"/>
            <a:ext cx="8229600" cy="4389120"/>
          </a:xfrm>
        </p:spPr>
        <p:txBody>
          <a:bodyPr/>
          <a:lstStyle/>
          <a:p>
            <a:r>
              <a:rPr lang="en-US" dirty="0" smtClean="0"/>
              <a:t>75%: Carbon Dioxide (CO2)</a:t>
            </a:r>
          </a:p>
          <a:p>
            <a:pPr lvl="1"/>
            <a:r>
              <a:rPr lang="en-US" dirty="0" smtClean="0"/>
              <a:t>Fossil fuels </a:t>
            </a:r>
            <a:r>
              <a:rPr lang="en-US" dirty="0"/>
              <a:t>for </a:t>
            </a:r>
            <a:r>
              <a:rPr lang="en-US" dirty="0" smtClean="0"/>
              <a:t>manufacturing,</a:t>
            </a:r>
            <a:br>
              <a:rPr lang="en-US" dirty="0" smtClean="0"/>
            </a:br>
            <a:r>
              <a:rPr lang="en-US" dirty="0" smtClean="0"/>
              <a:t>transport, heat/cool, electricity</a:t>
            </a:r>
          </a:p>
          <a:p>
            <a:pPr lvl="1"/>
            <a:r>
              <a:rPr lang="en-US" dirty="0" smtClean="0"/>
              <a:t>Deforestation</a:t>
            </a:r>
          </a:p>
          <a:p>
            <a:r>
              <a:rPr lang="en-US" dirty="0" smtClean="0"/>
              <a:t>15%: Methane (CH4)</a:t>
            </a:r>
          </a:p>
          <a:p>
            <a:pPr lvl="1"/>
            <a:r>
              <a:rPr lang="en-US" dirty="0" smtClean="0"/>
              <a:t>Livestock and manure</a:t>
            </a:r>
          </a:p>
          <a:p>
            <a:pPr lvl="1"/>
            <a:r>
              <a:rPr lang="en-US" dirty="0" smtClean="0"/>
              <a:t>Rice cultivation</a:t>
            </a:r>
          </a:p>
          <a:p>
            <a:r>
              <a:rPr lang="en-US" dirty="0" smtClean="0"/>
              <a:t>8%: Nitrous Oxide (N2O)</a:t>
            </a:r>
          </a:p>
          <a:p>
            <a:pPr lvl="1"/>
            <a:r>
              <a:rPr lang="en-US" dirty="0" smtClean="0"/>
              <a:t>Agricultural fertilizer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29" y="152400"/>
            <a:ext cx="3298825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581" y="3657600"/>
            <a:ext cx="4792663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8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those gases</a:t>
            </a:r>
            <a:br>
              <a:rPr lang="en-US" dirty="0" smtClean="0"/>
            </a:br>
            <a:r>
              <a:rPr lang="en-US" dirty="0" smtClean="0"/>
              <a:t>cause global warming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causes of greenhouse effect</a:t>
            </a:r>
          </a:p>
          <a:p>
            <a:r>
              <a:rPr lang="en-US" dirty="0" smtClean="0"/>
              <a:t>Very few non-human factors that </a:t>
            </a:r>
            <a:br>
              <a:rPr lang="en-US" dirty="0" smtClean="0"/>
            </a:br>
            <a:r>
              <a:rPr lang="en-US" dirty="0" smtClean="0"/>
              <a:t>can explain </a:t>
            </a:r>
            <a:r>
              <a:rPr lang="en-US" b="1" i="1" dirty="0" smtClean="0"/>
              <a:t>increases </a:t>
            </a:r>
            <a:r>
              <a:rPr lang="en-US" dirty="0" smtClean="0"/>
              <a:t>in the greenhouse effect</a:t>
            </a:r>
          </a:p>
          <a:p>
            <a:r>
              <a:rPr lang="en-US" dirty="0" smtClean="0"/>
              <a:t>CO2 and CH4:</a:t>
            </a:r>
          </a:p>
          <a:p>
            <a:pPr lvl="1"/>
            <a:r>
              <a:rPr lang="en-US" dirty="0" smtClean="0"/>
              <a:t>VERY small fraction of atmosphere</a:t>
            </a:r>
            <a:br>
              <a:rPr lang="en-US" dirty="0" smtClean="0"/>
            </a:br>
            <a:r>
              <a:rPr lang="en-US" sz="2400" dirty="0" smtClean="0"/>
              <a:t>N2: 78%; O2: 21%; </a:t>
            </a:r>
            <a:r>
              <a:rPr lang="en-US" sz="2400" dirty="0" err="1" smtClean="0"/>
              <a:t>Ar</a:t>
            </a:r>
            <a:r>
              <a:rPr lang="en-US" sz="2400" dirty="0" smtClean="0"/>
              <a:t>: 1%; CO2: 0.04%; CH4: 0.0002%</a:t>
            </a:r>
            <a:endParaRPr lang="en-US" dirty="0" smtClean="0"/>
          </a:p>
          <a:p>
            <a:pPr lvl="1"/>
            <a:r>
              <a:rPr lang="en-US" dirty="0" smtClean="0"/>
              <a:t>BUT atmosphere is in equilibrium</a:t>
            </a:r>
          </a:p>
          <a:p>
            <a:pPr lvl="1"/>
            <a:r>
              <a:rPr lang="en-US" dirty="0" smtClean="0"/>
              <a:t>Allow short wavelength light through but block long wavelength light and re-reflect it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316" y="0"/>
            <a:ext cx="3298825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5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know humans </a:t>
            </a:r>
            <a:br>
              <a:rPr lang="en-US" dirty="0" smtClean="0"/>
            </a:br>
            <a:r>
              <a:rPr lang="en-US" dirty="0" smtClean="0"/>
              <a:t>are the cause?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4953000"/>
            <a:ext cx="792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-- Correlation of changes with human activities</a:t>
            </a:r>
          </a:p>
          <a:p>
            <a:r>
              <a:rPr lang="en-US" sz="2800" dirty="0" smtClean="0"/>
              <a:t>-- Computer </a:t>
            </a:r>
            <a:r>
              <a:rPr lang="en-US" sz="2800" dirty="0"/>
              <a:t>models </a:t>
            </a:r>
            <a:r>
              <a:rPr lang="en-US" sz="2800" dirty="0" smtClean="0"/>
              <a:t>do not match </a:t>
            </a:r>
            <a:r>
              <a:rPr lang="en-US" sz="2800" dirty="0"/>
              <a:t>observations of temperature </a:t>
            </a:r>
            <a:r>
              <a:rPr lang="en-US" sz="2800" dirty="0" smtClean="0"/>
              <a:t>unless human </a:t>
            </a:r>
            <a:r>
              <a:rPr lang="en-US" sz="2800" dirty="0" err="1"/>
              <a:t>forcings</a:t>
            </a:r>
            <a:r>
              <a:rPr lang="en-US" sz="2800" dirty="0"/>
              <a:t> are </a:t>
            </a:r>
            <a:r>
              <a:rPr lang="en-US" sz="2800" dirty="0" smtClean="0"/>
              <a:t>included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08416"/>
            <a:ext cx="4156656" cy="331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67250"/>
            <a:ext cx="49911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8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mpacts of global warming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Temperature: most </a:t>
            </a:r>
            <a:r>
              <a:rPr lang="en-US" sz="2000" dirty="0"/>
              <a:t>areas warmer; some </a:t>
            </a:r>
            <a:r>
              <a:rPr lang="en-US" sz="2000" dirty="0" smtClean="0"/>
              <a:t>colder</a:t>
            </a:r>
            <a:r>
              <a:rPr lang="en-US" sz="2000" dirty="0"/>
              <a:t>; many </a:t>
            </a:r>
            <a:r>
              <a:rPr lang="en-US" sz="2000" dirty="0" smtClean="0"/>
              <a:t>different</a:t>
            </a:r>
            <a:endParaRPr lang="en-US" sz="2000" dirty="0"/>
          </a:p>
          <a:p>
            <a:r>
              <a:rPr lang="en-US" sz="2000" dirty="0" smtClean="0"/>
              <a:t>Precipitation: some </a:t>
            </a:r>
            <a:r>
              <a:rPr lang="en-US" sz="2000" dirty="0"/>
              <a:t>areas more; some </a:t>
            </a:r>
            <a:r>
              <a:rPr lang="en-US" sz="2000" dirty="0" smtClean="0"/>
              <a:t>less</a:t>
            </a:r>
            <a:r>
              <a:rPr lang="en-US" sz="2000" dirty="0"/>
              <a:t>; some </a:t>
            </a:r>
            <a:r>
              <a:rPr lang="en-US" sz="2000" dirty="0" smtClean="0"/>
              <a:t>different</a:t>
            </a:r>
            <a:endParaRPr lang="en-US" sz="2000" dirty="0"/>
          </a:p>
          <a:p>
            <a:r>
              <a:rPr lang="en-US" sz="2000" dirty="0"/>
              <a:t>Sea level rise and wave heights</a:t>
            </a:r>
          </a:p>
          <a:p>
            <a:r>
              <a:rPr lang="en-US" sz="2000" dirty="0"/>
              <a:t>More extreme weather: drought, floods, hurricanes</a:t>
            </a:r>
          </a:p>
          <a:p>
            <a:r>
              <a:rPr lang="en-US" sz="2000" dirty="0" smtClean="0"/>
              <a:t>Economic </a:t>
            </a:r>
            <a:r>
              <a:rPr lang="en-US" sz="2000" dirty="0"/>
              <a:t>losses</a:t>
            </a:r>
          </a:p>
          <a:p>
            <a:r>
              <a:rPr lang="en-US" sz="2000" dirty="0"/>
              <a:t>Species loss</a:t>
            </a:r>
          </a:p>
          <a:p>
            <a:r>
              <a:rPr lang="en-US" sz="2000" dirty="0"/>
              <a:t>Disease “vectors”</a:t>
            </a:r>
          </a:p>
          <a:p>
            <a:r>
              <a:rPr lang="en-US" sz="2000" dirty="0" smtClean="0"/>
              <a:t>Some abrupt changes or “surprises”</a:t>
            </a:r>
          </a:p>
          <a:p>
            <a:r>
              <a:rPr lang="en-US" sz="2000" dirty="0" smtClean="0"/>
              <a:t>FAQs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Climate vs. weather?</a:t>
            </a:r>
          </a:p>
          <a:p>
            <a:pPr lvl="1"/>
            <a:r>
              <a:rPr lang="en-US" sz="2000" dirty="0"/>
              <a:t>How can we predict climate?</a:t>
            </a:r>
          </a:p>
          <a:p>
            <a:pPr lvl="1"/>
            <a:r>
              <a:rPr lang="en-US" sz="2000" dirty="0"/>
              <a:t>Global warming but regional cooling</a:t>
            </a:r>
            <a:r>
              <a:rPr lang="en-US" sz="2000" dirty="0" smtClean="0"/>
              <a:t>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0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Impacts: </a:t>
            </a:r>
            <a:r>
              <a:rPr lang="en-US" sz="2800" dirty="0" smtClean="0"/>
              <a:t>Glacial Retreat</a:t>
            </a:r>
            <a:br>
              <a:rPr lang="en-US" sz="2800" dirty="0" smtClean="0"/>
            </a:br>
            <a:endParaRPr lang="en-US" dirty="0" smtClean="0"/>
          </a:p>
        </p:txBody>
      </p:sp>
      <p:pic>
        <p:nvPicPr>
          <p:cNvPr id="12" name="Picture 12" descr="Glacier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3000" y="1688432"/>
            <a:ext cx="3505200" cy="2336800"/>
          </a:xfrm>
          <a:noFill/>
        </p:spPr>
      </p:pic>
      <p:pic>
        <p:nvPicPr>
          <p:cNvPr id="13" name="Picture 13" descr="Glacier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53000" y="4026567"/>
            <a:ext cx="3505200" cy="2363057"/>
          </a:xfrm>
          <a:noFill/>
        </p:spPr>
      </p:pic>
      <p:pic>
        <p:nvPicPr>
          <p:cNvPr id="31747" name="Picture 6" descr="http://news.bbc.co.uk/shared/img/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525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7" descr="http://newsimg.bbc.co.uk/shared/img/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96240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8" descr="http://newsimg.bbc.co.uk/shared/img/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52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9" descr="http://newsimg.bbc.co.uk/shared/img/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93357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0" descr="http://news.bbc.co.uk/nol/shared/spl/hi/picture_gallery/05/sci_nat_how_the_world_is_changing/img/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654879"/>
            <a:ext cx="3733800" cy="4745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TextBox 16"/>
          <p:cNvSpPr txBox="1">
            <a:spLocks noChangeArrowheads="1"/>
          </p:cNvSpPr>
          <p:nvPr/>
        </p:nvSpPr>
        <p:spPr bwMode="auto">
          <a:xfrm>
            <a:off x="533400" y="6400800"/>
            <a:ext cx="83820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b="1" dirty="0" smtClean="0"/>
              <a:t>Source: </a:t>
            </a:r>
            <a:r>
              <a:rPr lang="en-US" sz="1100" dirty="0" smtClean="0"/>
              <a:t>Argentina: http://news.bbc.co.uk/2/shared/spl/hi/picture_gallery/05/sci_nat_how_the_world_is_changing/html/1.stm </a:t>
            </a:r>
            <a:r>
              <a:rPr lang="en-US" sz="1100" dirty="0" err="1" smtClean="0"/>
              <a:t>Gesellschaft</a:t>
            </a:r>
            <a:r>
              <a:rPr lang="en-US" sz="1100" dirty="0" smtClean="0"/>
              <a:t> </a:t>
            </a:r>
            <a:r>
              <a:rPr lang="en-US" sz="1100" dirty="0" err="1" smtClean="0"/>
              <a:t>für</a:t>
            </a:r>
            <a:r>
              <a:rPr lang="en-US" sz="1100" dirty="0" smtClean="0"/>
              <a:t> </a:t>
            </a:r>
            <a:r>
              <a:rPr lang="en-US" sz="1100" dirty="0" err="1" smtClean="0"/>
              <a:t>ökologische</a:t>
            </a:r>
            <a:r>
              <a:rPr lang="en-US" sz="1100" dirty="0" smtClean="0"/>
              <a:t> </a:t>
            </a:r>
            <a:r>
              <a:rPr lang="en-US" sz="1100" dirty="0" err="1" smtClean="0"/>
              <a:t>Forschung</a:t>
            </a:r>
            <a:r>
              <a:rPr lang="en-US" sz="1100" dirty="0" smtClean="0"/>
              <a:t> 2002. </a:t>
            </a:r>
            <a:r>
              <a:rPr lang="en-US" sz="1100" i="1" dirty="0" smtClean="0"/>
              <a:t>Das </a:t>
            </a:r>
            <a:r>
              <a:rPr lang="en-US" sz="1100" i="1" dirty="0" err="1" smtClean="0"/>
              <a:t>gletscherarchiv</a:t>
            </a:r>
            <a:r>
              <a:rPr lang="en-US" sz="1100" dirty="0" smtClean="0"/>
              <a:t>. http://www.gletscherarchiv.de/.</a:t>
            </a:r>
          </a:p>
          <a:p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1066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Argentina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9800" y="1066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Austria</a:t>
            </a:r>
            <a:endParaRPr lang="en-US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660104" y="3657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</a:rPr>
              <a:t>1900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660104" y="6034087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chemeClr val="bg1"/>
                </a:solidFill>
              </a:rPr>
              <a:t>2000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67600" y="3025914"/>
            <a:ext cx="152400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Free water storage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6248400" y="5867399"/>
            <a:ext cx="1106904" cy="533401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91400" y="5388114"/>
            <a:ext cx="167640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Costly water storage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Impacts: </a:t>
            </a:r>
            <a:r>
              <a:rPr lang="en-US" sz="2800" dirty="0" smtClean="0"/>
              <a:t>Thawing Rivers</a:t>
            </a:r>
            <a:br>
              <a:rPr lang="en-US" sz="28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86903"/>
            <a:ext cx="8305800" cy="438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7200" y="6149975"/>
            <a:ext cx="8305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>
                <a:latin typeface="Calibri" pitchFamily="34" charset="0"/>
              </a:rPr>
              <a:t>Picture: Hood River, Oregon, W. D. Rogers, 1/17/1907; Oregon Historical Society Photo </a:t>
            </a:r>
            <a:r>
              <a:rPr lang="en-US" sz="1000" dirty="0" err="1">
                <a:latin typeface="Calibri" pitchFamily="34" charset="0"/>
              </a:rPr>
              <a:t>OrHi</a:t>
            </a:r>
            <a:r>
              <a:rPr lang="en-US" sz="1000" dirty="0">
                <a:latin typeface="Calibri" pitchFamily="34" charset="0"/>
              </a:rPr>
              <a:t> 35431  (</a:t>
            </a:r>
            <a:r>
              <a:rPr lang="en-US" sz="1000" dirty="0">
                <a:latin typeface="Calibri" pitchFamily="34" charset="0"/>
                <a:hlinkClick r:id="rId3"/>
              </a:rPr>
              <a:t>http://librarycatalog.ohs.org/</a:t>
            </a:r>
            <a:r>
              <a:rPr lang="en-US" sz="1000" dirty="0">
                <a:latin typeface="Calibri" pitchFamily="34" charset="0"/>
              </a:rPr>
              <a:t>) </a:t>
            </a:r>
          </a:p>
          <a:p>
            <a:r>
              <a:rPr lang="en-US" sz="1000" dirty="0">
                <a:latin typeface="Calibri" pitchFamily="34" charset="0"/>
              </a:rPr>
              <a:t>Columbia “generally freezes up once in the winter” from a trial in 1882 at </a:t>
            </a:r>
            <a:r>
              <a:rPr lang="en-US" sz="1000" dirty="0">
                <a:latin typeface="Calibri" pitchFamily="34" charset="0"/>
                <a:hlinkClick r:id="rId4"/>
              </a:rPr>
              <a:t>http://books.google.com/books?id=wZA8AAAAIAAJ</a:t>
            </a:r>
            <a:r>
              <a:rPr lang="en-US" sz="1000" dirty="0">
                <a:latin typeface="Calibri" pitchFamily="34" charset="0"/>
              </a:rPr>
              <a:t>  (p. 1393)</a:t>
            </a:r>
          </a:p>
          <a:p>
            <a:r>
              <a:rPr lang="en-US" sz="1000" dirty="0">
                <a:latin typeface="Calibri" pitchFamily="34" charset="0"/>
              </a:rPr>
              <a:t>*Data on freezes compiled from: </a:t>
            </a:r>
            <a:r>
              <a:rPr lang="en-US" sz="1000" dirty="0">
                <a:latin typeface="Calibri" pitchFamily="34" charset="0"/>
                <a:hlinkClick r:id="rId5"/>
              </a:rPr>
              <a:t>http://www.pacificcohistory.org/columbia.htm</a:t>
            </a:r>
            <a:r>
              <a:rPr lang="en-US" sz="1000" dirty="0">
                <a:latin typeface="Calibri" pitchFamily="34" charset="0"/>
              </a:rPr>
              <a:t>; </a:t>
            </a:r>
            <a:r>
              <a:rPr lang="en-US" sz="1000" dirty="0">
                <a:latin typeface="Calibri" pitchFamily="34" charset="0"/>
                <a:hlinkClick r:id="rId6"/>
              </a:rPr>
              <a:t>http://historyink.com/results.cfm?keyword=Weather&amp;searchfield=topics</a:t>
            </a:r>
            <a:r>
              <a:rPr lang="en-US" sz="1000" dirty="0">
                <a:latin typeface="Calibri" pitchFamily="34" charset="0"/>
              </a:rPr>
              <a:t>; and </a:t>
            </a:r>
            <a:r>
              <a:rPr lang="en-US" sz="1000" dirty="0">
                <a:latin typeface="Calibri" pitchFamily="34" charset="0"/>
                <a:hlinkClick r:id="rId7"/>
              </a:rPr>
              <a:t>http://www.nwmapsco.com/ZybachB/Thesis/05-081_Chapter_3b.pdf</a:t>
            </a:r>
            <a:r>
              <a:rPr lang="en-US" sz="1000" dirty="0">
                <a:latin typeface="Calibri" pitchFamily="34" charset="0"/>
              </a:rPr>
              <a:t> (p. 86)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5864423"/>
            <a:ext cx="838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Columbia River froze over 23 times between 1830 &amp; 1930 but has not frozen over since.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827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Who’s responsible?</a:t>
            </a:r>
            <a:br>
              <a:rPr lang="en-US" sz="4800" dirty="0" smtClean="0"/>
            </a:br>
            <a:r>
              <a:rPr lang="en-US" sz="4800" dirty="0" smtClean="0"/>
              <a:t>Depends on how you count</a:t>
            </a:r>
            <a:endParaRPr lang="en-US" sz="48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7620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800100" y="6581001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http://www.wri.org/image/view/9255/_original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20%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2%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15%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5%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5%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6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20%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3657600"/>
            <a:ext cx="7620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5%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0" y="1981200"/>
            <a:ext cx="2057400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% of total global emissions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1981200"/>
            <a:ext cx="1261533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Where we need to be:</a:t>
            </a:r>
            <a:br>
              <a:rPr lang="en-US" sz="4800" dirty="0"/>
            </a:br>
            <a:r>
              <a:rPr lang="en-US" sz="4800" dirty="0"/>
              <a:t>450ppm=2 t/person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CO2:</a:t>
            </a:r>
          </a:p>
          <a:p>
            <a:pPr lvl="1"/>
            <a:r>
              <a:rPr lang="en-US" dirty="0" smtClean="0"/>
              <a:t>Pre-industrial: ~280ppm</a:t>
            </a:r>
          </a:p>
          <a:p>
            <a:pPr lvl="1"/>
            <a:r>
              <a:rPr lang="en-US" dirty="0" smtClean="0"/>
              <a:t>Current: ~380ppm</a:t>
            </a:r>
          </a:p>
          <a:p>
            <a:pPr lvl="1"/>
            <a:r>
              <a:rPr lang="en-US" dirty="0" smtClean="0"/>
              <a:t>Trajectory to 550ppm by 2100</a:t>
            </a:r>
          </a:p>
          <a:p>
            <a:r>
              <a:rPr lang="en-US" dirty="0" smtClean="0"/>
              <a:t>But major impacts at 450ppm ~4</a:t>
            </a:r>
            <a:r>
              <a:rPr lang="en-US" sz="2800" baseline="30000" dirty="0" smtClean="0"/>
              <a:t>o</a:t>
            </a:r>
            <a:r>
              <a:rPr lang="en-US" dirty="0" smtClean="0"/>
              <a:t>F</a:t>
            </a:r>
          </a:p>
          <a:p>
            <a:r>
              <a:rPr lang="en-US" dirty="0" smtClean="0"/>
              <a:t>And stopping at 450ppm is “</a:t>
            </a:r>
            <a:r>
              <a:rPr lang="en-GB" altLang="zh-CN" dirty="0" smtClean="0"/>
              <a:t>likely ... unachievable with current &amp; foreseeable technologies” (Stern report)</a:t>
            </a:r>
            <a:endParaRPr lang="en-US" sz="2000" dirty="0"/>
          </a:p>
        </p:txBody>
      </p:sp>
      <p:sp>
        <p:nvSpPr>
          <p:cNvPr id="5" name="Right Arrow 4"/>
          <p:cNvSpPr/>
          <p:nvPr/>
        </p:nvSpPr>
        <p:spPr>
          <a:xfrm rot="16200000">
            <a:off x="5844539" y="3756662"/>
            <a:ext cx="323090" cy="4297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61722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200" dirty="0" smtClean="0"/>
              <a:t>Sources: T. Wang</a:t>
            </a:r>
            <a:r>
              <a:rPr lang="en-US" altLang="zh-CN" sz="1200" dirty="0" smtClean="0"/>
              <a:t>. 2007. </a:t>
            </a:r>
            <a:r>
              <a:rPr lang="en-GB" altLang="zh-CN" sz="1200" u="sng" dirty="0" smtClean="0"/>
              <a:t>China’s </a:t>
            </a:r>
            <a:r>
              <a:rPr lang="en-GB" altLang="zh-CN" sz="1200" u="sng" dirty="0"/>
              <a:t>Cumulative Carbon Emission &amp; Pathways over the 21st </a:t>
            </a:r>
            <a:r>
              <a:rPr lang="en-GB" altLang="zh-CN" sz="1200" u="sng" dirty="0" smtClean="0"/>
              <a:t>Century</a:t>
            </a:r>
            <a:r>
              <a:rPr lang="en-GB" altLang="zh-CN" sz="1200" dirty="0" smtClean="0"/>
              <a:t>. Accessed: 19 March 2009. At: </a:t>
            </a:r>
            <a:r>
              <a:rPr lang="en-GB" altLang="zh-CN" sz="1200" dirty="0" smtClean="0">
                <a:hlinkClick r:id="rId2"/>
              </a:rPr>
              <a:t>http://www.sussex.ac.uk/sussexenergygroup/documents/tao_wang_china_s_carbon_emission_pathways_20070902.ppt</a:t>
            </a:r>
            <a:r>
              <a:rPr lang="en-GB" altLang="zh-CN" sz="1200" dirty="0" smtClean="0"/>
              <a:t> and US EPA, Recent Atmospheric Changes. Accessed 19 March 2009. At: </a:t>
            </a:r>
            <a:r>
              <a:rPr lang="en-US" sz="1200" dirty="0" smtClean="0">
                <a:hlinkClick r:id="rId3"/>
              </a:rPr>
              <a:t>http://www.epa.gov/climatechange/science/recentac.html</a:t>
            </a:r>
            <a:endParaRPr lang="en-GB" altLang="zh-CN" sz="1200" dirty="0" smtClean="0"/>
          </a:p>
        </p:txBody>
      </p:sp>
    </p:spTree>
    <p:extLst>
      <p:ext uri="{BB962C8B-B14F-4D97-AF65-F5344CB8AC3E}">
        <p14:creationId xmlns:p14="http://schemas.microsoft.com/office/powerpoint/2010/main" val="15087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Where we need to be:</a:t>
            </a:r>
            <a:br>
              <a:rPr lang="en-US" sz="4800" dirty="0"/>
            </a:br>
            <a:r>
              <a:rPr lang="en-US" sz="4800" dirty="0"/>
              <a:t>450ppm=2 t/person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7620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1219200" y="5168900"/>
            <a:ext cx="7010400" cy="15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0100" y="6502400"/>
            <a:ext cx="350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http://www.wri.org/image/view/9255/_original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981200"/>
            <a:ext cx="1261533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8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Climate Change Treaties and Protocols and Amendments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389120"/>
          </a:xfrm>
        </p:spPr>
        <p:txBody>
          <a:bodyPr/>
          <a:lstStyle/>
          <a:p>
            <a:r>
              <a:rPr lang="en-US" dirty="0" smtClean="0"/>
              <a:t>1992 UN Framework Convention on Climate Change (no targets)</a:t>
            </a:r>
          </a:p>
          <a:p>
            <a:r>
              <a:rPr lang="en-US" dirty="0" smtClean="0"/>
              <a:t>1997 Kyoto Protocol (agreed-upon targets from 1990 </a:t>
            </a:r>
            <a:br>
              <a:rPr lang="en-US" dirty="0" smtClean="0"/>
            </a:br>
            <a:r>
              <a:rPr lang="en-US" dirty="0" smtClean="0"/>
              <a:t>for developed countries for 2008 to 2012)</a:t>
            </a:r>
          </a:p>
          <a:p>
            <a:r>
              <a:rPr lang="en-US" dirty="0" smtClean="0"/>
              <a:t>2012 Doha Amendment (agreed-upon targets from 1990 for developed countries for 2013 to 2020)</a:t>
            </a:r>
          </a:p>
          <a:p>
            <a:r>
              <a:rPr lang="en-US" dirty="0" smtClean="0"/>
              <a:t>2015 Paris Agreement (voluntary targets for 165 countries for 2030 but different base 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Climate change’s problem </a:t>
            </a:r>
            <a:r>
              <a:rPr lang="en-US" dirty="0" smtClean="0"/>
              <a:t>structure</a:t>
            </a:r>
            <a:br>
              <a:rPr lang="en-US" dirty="0" smtClean="0"/>
            </a:br>
            <a:r>
              <a:rPr lang="en-US" dirty="0" smtClean="0"/>
              <a:t>Some obstacles to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Disincentives for unilateral </a:t>
            </a:r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“We” incur costs no to benefit others later</a:t>
            </a:r>
            <a:endParaRPr lang="en-US" dirty="0"/>
          </a:p>
          <a:p>
            <a:r>
              <a:rPr lang="en-US" dirty="0"/>
              <a:t>Obstacles to collective </a:t>
            </a:r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Tragedy of Commons + Upstream/Downstream problem </a:t>
            </a:r>
            <a:endParaRPr lang="en-US" dirty="0"/>
          </a:p>
          <a:p>
            <a:r>
              <a:rPr lang="en-US" dirty="0"/>
              <a:t>Epistemic and normative </a:t>
            </a:r>
            <a:r>
              <a:rPr lang="en-US" dirty="0" smtClean="0"/>
              <a:t>contestation</a:t>
            </a:r>
          </a:p>
          <a:p>
            <a:pPr lvl="1"/>
            <a:r>
              <a:rPr lang="en-US" dirty="0" smtClean="0"/>
              <a:t>Disagree over likelihood, benefits, and costs</a:t>
            </a:r>
            <a:endParaRPr lang="en-US" dirty="0"/>
          </a:p>
          <a:p>
            <a:r>
              <a:rPr lang="en-US" dirty="0"/>
              <a:t>Psychological barriers to </a:t>
            </a:r>
            <a:r>
              <a:rPr lang="en-US" dirty="0" smtClean="0"/>
              <a:t>action - many</a:t>
            </a:r>
            <a:endParaRPr lang="en-US" dirty="0"/>
          </a:p>
          <a:p>
            <a:r>
              <a:rPr lang="en-US" dirty="0" smtClean="0"/>
              <a:t>Population and affluence cause CC but hard to address</a:t>
            </a:r>
            <a:endParaRPr lang="en-US" dirty="0"/>
          </a:p>
          <a:p>
            <a:r>
              <a:rPr lang="en-US" dirty="0"/>
              <a:t>Technological solutions </a:t>
            </a:r>
            <a:r>
              <a:rPr lang="en-US" dirty="0" smtClean="0"/>
              <a:t>are not enough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0352" y="3438144"/>
            <a:ext cx="7772400" cy="1362456"/>
          </a:xfrm>
        </p:spPr>
        <p:txBody>
          <a:bodyPr/>
          <a:lstStyle/>
          <a:p>
            <a:r>
              <a:rPr lang="en-US" sz="6000" dirty="0"/>
              <a:t>Trends in Deep Social </a:t>
            </a:r>
            <a:r>
              <a:rPr lang="en-US" sz="6000" dirty="0" smtClean="0"/>
              <a:t>Causes of Climate Change and their 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smtClean="0"/>
              <a:t>Implications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924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Socio-economic causes of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IPAT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 smtClean="0"/>
              <a:t>Impact = Population * Affluence * Technology</a:t>
            </a:r>
          </a:p>
          <a:p>
            <a:pPr>
              <a:defRPr/>
            </a:pPr>
            <a:r>
              <a:rPr lang="en-US" dirty="0" smtClean="0"/>
              <a:t>Impact: environmental harm</a:t>
            </a:r>
          </a:p>
          <a:p>
            <a:pPr>
              <a:defRPr/>
            </a:pPr>
            <a:r>
              <a:rPr lang="en-US" dirty="0" smtClean="0"/>
              <a:t>Population: # of people</a:t>
            </a:r>
          </a:p>
          <a:p>
            <a:pPr>
              <a:defRPr/>
            </a:pPr>
            <a:r>
              <a:rPr lang="en-US" dirty="0" smtClean="0"/>
              <a:t>Affluence: $ per person (income)</a:t>
            </a:r>
          </a:p>
          <a:p>
            <a:pPr>
              <a:defRPr/>
            </a:pPr>
            <a:r>
              <a:rPr lang="en-US" dirty="0" smtClean="0"/>
              <a:t>Technology: impact per $ (carbon intensity)</a:t>
            </a:r>
          </a:p>
        </p:txBody>
      </p:sp>
    </p:spTree>
    <p:extLst>
      <p:ext uri="{BB962C8B-B14F-4D97-AF65-F5344CB8AC3E}">
        <p14:creationId xmlns:p14="http://schemas.microsoft.com/office/powerpoint/2010/main" val="39807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356942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549775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871513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573494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3" y="277095"/>
            <a:ext cx="8687553" cy="6303810"/>
          </a:xfrm>
          <a:prstGeom prst="rect">
            <a:avLst/>
          </a:prstGeom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52400" y="6596390"/>
            <a:ext cx="8153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100" dirty="0" smtClean="0"/>
              <a:t>Sources: Calculated using data from  World </a:t>
            </a:r>
            <a:r>
              <a:rPr lang="en-US" sz="1100" dirty="0"/>
              <a:t>Development Indicators, </a:t>
            </a:r>
            <a:r>
              <a:rPr lang="en-US" sz="1100" dirty="0" smtClean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262642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 Population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policies do influence population size, fertility</a:t>
            </a:r>
          </a:p>
          <a:p>
            <a:pPr lvl="1"/>
            <a:r>
              <a:rPr lang="en-US" dirty="0" smtClean="0"/>
              <a:t>Educating women</a:t>
            </a:r>
          </a:p>
          <a:p>
            <a:pPr lvl="1"/>
            <a:r>
              <a:rPr lang="en-US" dirty="0" smtClean="0"/>
              <a:t>Chinese one child</a:t>
            </a:r>
            <a:r>
              <a:rPr lang="en-US" dirty="0"/>
              <a:t> policy</a:t>
            </a:r>
            <a:r>
              <a:rPr lang="en-US" sz="1600" dirty="0"/>
              <a:t> (China 1.7/woman) </a:t>
            </a:r>
          </a:p>
          <a:p>
            <a:pPr lvl="1"/>
            <a:r>
              <a:rPr lang="en-US" dirty="0" smtClean="0"/>
              <a:t>French pro-</a:t>
            </a:r>
            <a:r>
              <a:rPr lang="en-US" dirty="0" err="1" smtClean="0"/>
              <a:t>natalist</a:t>
            </a:r>
            <a:r>
              <a:rPr lang="en-US" dirty="0" smtClean="0"/>
              <a:t> policy </a:t>
            </a:r>
            <a:r>
              <a:rPr lang="en-US" sz="1600" dirty="0" smtClean="0"/>
              <a:t>(France 1.98/woman vs.  UK 1.66/woman)</a:t>
            </a:r>
          </a:p>
          <a:p>
            <a:pPr lvl="1"/>
            <a:r>
              <a:rPr lang="en-US" dirty="0" smtClean="0"/>
              <a:t>Catholic position on contraception</a:t>
            </a:r>
          </a:p>
          <a:p>
            <a:r>
              <a:rPr lang="en-US" dirty="0" smtClean="0"/>
              <a:t>So do social norms</a:t>
            </a:r>
          </a:p>
          <a:p>
            <a:pPr lvl="1"/>
            <a:r>
              <a:rPr lang="en-US" dirty="0" smtClean="0"/>
              <a:t>“When are you going to have kids?”</a:t>
            </a:r>
          </a:p>
          <a:p>
            <a:pPr lvl="1"/>
            <a:r>
              <a:rPr lang="en-US" dirty="0" smtClean="0"/>
              <a:t>“I wonder why they don’t have any kids?”</a:t>
            </a:r>
          </a:p>
          <a:p>
            <a:pPr lvl="1"/>
            <a:r>
              <a:rPr lang="en-US" dirty="0" smtClean="0"/>
              <a:t>“Congratulations on your new baby!”</a:t>
            </a:r>
          </a:p>
          <a:p>
            <a:pPr lvl="1"/>
            <a:r>
              <a:rPr lang="en-US" dirty="0" smtClean="0"/>
              <a:t>“I want to live a nice long life.”</a:t>
            </a:r>
          </a:p>
          <a:p>
            <a:r>
              <a:rPr lang="en-US" dirty="0" smtClean="0"/>
              <a:t>Yet population appears “off limits” politically (not mentioned at Copenhagen)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2484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http://newedexcelgeography.blogspot.com/2008/01/france-pro-natalist-policy.html</a:t>
            </a:r>
            <a:endParaRPr lang="en-US" sz="1200" dirty="0" smtClean="0"/>
          </a:p>
          <a:p>
            <a:r>
              <a:rPr lang="en-US" sz="1200" dirty="0" smtClean="0">
                <a:hlinkClick r:id="rId3"/>
              </a:rPr>
              <a:t>http://www.vatican.va/holy_father/paul_vi/encyclicals/documents/hf_p-vi_enc_25071968_humanae-vitae_en.html</a:t>
            </a:r>
          </a:p>
        </p:txBody>
      </p:sp>
    </p:spTree>
    <p:extLst>
      <p:ext uri="{BB962C8B-B14F-4D97-AF65-F5344CB8AC3E}">
        <p14:creationId xmlns:p14="http://schemas.microsoft.com/office/powerpoint/2010/main" val="342929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 Affluence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policies do influence consumption patterns</a:t>
            </a:r>
          </a:p>
          <a:p>
            <a:pPr lvl="1"/>
            <a:r>
              <a:rPr lang="en-US" dirty="0" smtClean="0"/>
              <a:t>Buddhist monks</a:t>
            </a:r>
          </a:p>
          <a:p>
            <a:pPr lvl="1"/>
            <a:r>
              <a:rPr lang="en-US" dirty="0" smtClean="0"/>
              <a:t>Jewish observance of Shabbat</a:t>
            </a:r>
          </a:p>
          <a:p>
            <a:pPr lvl="1"/>
            <a:r>
              <a:rPr lang="en-US" dirty="0" smtClean="0"/>
              <a:t>Mormon tithing</a:t>
            </a:r>
          </a:p>
          <a:p>
            <a:pPr lvl="1"/>
            <a:r>
              <a:rPr lang="en-US" dirty="0" smtClean="0"/>
              <a:t>Voluntary simplicity: “frugality of consumption”</a:t>
            </a:r>
          </a:p>
          <a:p>
            <a:r>
              <a:rPr lang="en-US" dirty="0" smtClean="0"/>
              <a:t>So do social norms</a:t>
            </a:r>
          </a:p>
          <a:p>
            <a:pPr lvl="1"/>
            <a:r>
              <a:rPr lang="en-US" dirty="0" smtClean="0"/>
              <a:t>“More, More, More said the baby.”</a:t>
            </a:r>
          </a:p>
          <a:p>
            <a:pPr lvl="1"/>
            <a:r>
              <a:rPr lang="en-US" dirty="0" smtClean="0"/>
              <a:t>“I want a better life for my kids.”</a:t>
            </a:r>
          </a:p>
          <a:p>
            <a:pPr lvl="1"/>
            <a:r>
              <a:rPr lang="en-US" dirty="0" smtClean="0"/>
              <a:t>“I need a raise.”</a:t>
            </a:r>
          </a:p>
          <a:p>
            <a:pPr lvl="1"/>
            <a:r>
              <a:rPr lang="en-US" dirty="0" smtClean="0"/>
              <a:t>“I need a vacation.”</a:t>
            </a:r>
          </a:p>
          <a:p>
            <a:r>
              <a:rPr lang="en-US" dirty="0" smtClean="0"/>
              <a:t>Yet affluence also appears “off limits” politically (though see “Confronting Consumption”)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6172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>
                <a:hlinkClick r:id="rId2"/>
              </a:rPr>
              <a:t>http://www.simpleliving.net/voluntary_simplicity_part_1.asp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5000" b="0" kern="120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Technological solutions alone may be inadequate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3% per year net growth due to population and affluence requires 3% per year net decline from technology (CO2/$) just to </a:t>
            </a:r>
            <a:r>
              <a:rPr lang="en-US" i="1" dirty="0" smtClean="0"/>
              <a:t>stabilize</a:t>
            </a:r>
            <a:r>
              <a:rPr lang="en-US" dirty="0"/>
              <a:t> </a:t>
            </a:r>
            <a:r>
              <a:rPr lang="en-US" dirty="0" smtClean="0"/>
              <a:t>emissions</a:t>
            </a:r>
          </a:p>
          <a:p>
            <a:r>
              <a:rPr lang="en-US" dirty="0" smtClean="0"/>
              <a:t>Meeting 80% reduction by 2100 requires 2% per year reduction in emissions</a:t>
            </a:r>
          </a:p>
          <a:p>
            <a:r>
              <a:rPr lang="en-US" dirty="0" smtClean="0"/>
              <a:t>Technology must generate </a:t>
            </a:r>
            <a:r>
              <a:rPr lang="en-US" i="1" dirty="0" smtClean="0"/>
              <a:t>ongoing </a:t>
            </a:r>
            <a:r>
              <a:rPr lang="en-US" dirty="0" smtClean="0"/>
              <a:t>5% </a:t>
            </a:r>
            <a:r>
              <a:rPr lang="en-US" i="1" dirty="0" smtClean="0"/>
              <a:t>per year</a:t>
            </a:r>
            <a:r>
              <a:rPr lang="en-US" dirty="0" smtClean="0"/>
              <a:t> emission reductions to achieve required reductions but currently less than 1% per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policy options?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Mitigation</a:t>
            </a:r>
          </a:p>
          <a:p>
            <a:r>
              <a:rPr lang="en-US" dirty="0" smtClean="0"/>
              <a:t>Adaptation</a:t>
            </a:r>
          </a:p>
          <a:p>
            <a:r>
              <a:rPr lang="en-US" dirty="0" err="1" smtClean="0"/>
              <a:t>Geoengineering</a:t>
            </a:r>
            <a:endParaRPr lang="en-US" dirty="0" smtClean="0"/>
          </a:p>
          <a:p>
            <a:r>
              <a:rPr lang="en-US" dirty="0" smtClean="0"/>
              <a:t>Grieving</a:t>
            </a:r>
            <a:r>
              <a:rPr lang="en-US" baseline="0" dirty="0" smtClean="0"/>
              <a:t> and l</a:t>
            </a:r>
            <a:r>
              <a:rPr lang="en-US" dirty="0" smtClean="0"/>
              <a:t>oss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being done?</a:t>
            </a:r>
            <a:br>
              <a:rPr lang="en-US" dirty="0" smtClean="0"/>
            </a:br>
            <a:r>
              <a:rPr lang="en-US" dirty="0" smtClean="0"/>
              <a:t>Mitigation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 FCCC </a:t>
            </a:r>
            <a:r>
              <a:rPr lang="en-US" dirty="0" smtClean="0"/>
              <a:t>1992; Kyoto </a:t>
            </a:r>
            <a:r>
              <a:rPr lang="en-US" dirty="0"/>
              <a:t>Protocol </a:t>
            </a:r>
            <a:r>
              <a:rPr lang="en-US" dirty="0" smtClean="0"/>
              <a:t>1997; Paris 2015</a:t>
            </a:r>
            <a:endParaRPr lang="en-US" dirty="0"/>
          </a:p>
          <a:p>
            <a:r>
              <a:rPr lang="en-US" dirty="0"/>
              <a:t>Governments: India, China, US, Europe, Japan; Costa Rica: 3.5% carbon tax since 1997</a:t>
            </a:r>
          </a:p>
          <a:p>
            <a:r>
              <a:rPr lang="en-US" dirty="0"/>
              <a:t>States: Regional Greenhouse Gas Initiative; Western Climate Initiative</a:t>
            </a:r>
          </a:p>
          <a:p>
            <a:r>
              <a:rPr lang="en-US" dirty="0"/>
              <a:t>Cities: ICLEI-Local Governments for Sustainability: &gt;1000 cities, towns</a:t>
            </a:r>
          </a:p>
          <a:p>
            <a:r>
              <a:rPr lang="en-US" dirty="0"/>
              <a:t>NGOs/Corporations: WWF, Greenpeace, Nike, Levi’s, etc.</a:t>
            </a:r>
          </a:p>
          <a:p>
            <a:r>
              <a:rPr lang="en-US" dirty="0"/>
              <a:t>Multinational corporations</a:t>
            </a:r>
          </a:p>
          <a:p>
            <a:r>
              <a:rPr lang="en-US" dirty="0"/>
              <a:t>Religions: Faith Action on Climate Change, Interfaith Power &amp; Light, Evangelical Environmental Network, </a:t>
            </a:r>
          </a:p>
          <a:p>
            <a:r>
              <a:rPr lang="en-US" dirty="0"/>
              <a:t>Individuals: Voluntary Simplicity, direct action</a:t>
            </a:r>
          </a:p>
        </p:txBody>
      </p:sp>
    </p:spTree>
    <p:extLst>
      <p:ext uri="{BB962C8B-B14F-4D97-AF65-F5344CB8AC3E}">
        <p14:creationId xmlns:p14="http://schemas.microsoft.com/office/powerpoint/2010/main" val="19563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being done?</a:t>
            </a:r>
            <a:br>
              <a:rPr lang="en-US" dirty="0" smtClean="0"/>
            </a:br>
            <a:r>
              <a:rPr lang="en-US" dirty="0" smtClean="0"/>
              <a:t>Adaptation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074" name="Picture 2" descr="http://www.epa.gov/region9/climatechange/images/adaptat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0300"/>
            <a:ext cx="3800104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alkvietnam.com/uploads/2012/09/a-database-on-climate-change-and-rising-sea-level-will-be-updated-to-help-promote-socio-economic-development-and-implementation-of-adaptation-models-in-ben-tre-527192-khi-h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35" y="4191000"/>
            <a:ext cx="38100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RlkcjdmJk3OPVxbDe6YON_H-bTOgdV-mZ8Qtup-QwgThWWJwM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009" y="1524000"/>
            <a:ext cx="362878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8800" y="1066800"/>
            <a:ext cx="2314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Relocate and displace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1828800"/>
            <a:ext cx="2333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Protect infrastructure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4287" y="3733800"/>
            <a:ext cx="2001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Change behaviors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may be done?</a:t>
            </a:r>
            <a:br>
              <a:rPr lang="en-US" dirty="0" smtClean="0"/>
            </a:br>
            <a:r>
              <a:rPr lang="en-US" dirty="0" smtClean="0"/>
              <a:t>Geo-engineering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050" name="Picture 2" descr="http://thehoustonfreethinkers.com/hft/wp-content/uploads/2013/08/geoengineerin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2015331"/>
            <a:ext cx="63500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28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1976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25483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has been lost?</a:t>
            </a:r>
            <a:br>
              <a:rPr lang="en-US" dirty="0" smtClean="0"/>
            </a:br>
            <a:r>
              <a:rPr lang="en-US" dirty="0" smtClean="0"/>
              <a:t>Grieving and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4098" name="Picture 2" descr="http://www.gambassa.com/gambassafiles/images/images/averyl/ivory_billed_woodpecker_v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218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3028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Ivory-billed Woodpecker:</a:t>
            </a:r>
          </a:p>
          <a:p>
            <a:pPr algn="ctr"/>
            <a:r>
              <a:rPr lang="en-US" dirty="0" smtClean="0"/>
              <a:t>Killed by Hurricane Katrina?</a:t>
            </a:r>
            <a:endParaRPr lang="en-US" dirty="0"/>
          </a:p>
        </p:txBody>
      </p:sp>
      <p:pic>
        <p:nvPicPr>
          <p:cNvPr id="4100" name="Picture 4" descr="http://4.bp.blogspot.com/-2ypj2wGl3rs/TeQFMzRYPhI/AAAAAAAAAxY/uSUKcoCLbw4/s1600/mthoodtim5ex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167" y="4468827"/>
            <a:ext cx="2763716" cy="21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836" y="3819526"/>
            <a:ext cx="2149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Mt.Hood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Like this in Winter?</a:t>
            </a:r>
            <a:endParaRPr lang="en-US" dirty="0"/>
          </a:p>
        </p:txBody>
      </p:sp>
      <p:pic>
        <p:nvPicPr>
          <p:cNvPr id="4102" name="Picture 6" descr="http://earthshots.usgs.gov/earthshots/sites/all/files/earthshots/1-24-1976-glaci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earthshots.usgs.gov/earthshots/sites/all/files/earthshots/8-19-2010-glacier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828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34000" y="533400"/>
            <a:ext cx="273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Snows of Kilimanjaro</a:t>
            </a:r>
          </a:p>
          <a:p>
            <a:pPr algn="ctr"/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3594556"/>
            <a:ext cx="27783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http://earthshots.usgs.gov/earthshots/Mount-Kilimanjaro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6786" y="6596172"/>
            <a:ext cx="61964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http://mthoodrentals.blogspot.com/2011/05/schools-almost-out-have-you-planned.html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267200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http://www.gambassa.com/public/project/profile/0/0/2771/AveryHorne%27sIvoryBilledWoodpeckerreport.jpg</a:t>
            </a:r>
          </a:p>
        </p:txBody>
      </p:sp>
    </p:spTree>
    <p:extLst>
      <p:ext uri="{BB962C8B-B14F-4D97-AF65-F5344CB8AC3E}">
        <p14:creationId xmlns:p14="http://schemas.microsoft.com/office/powerpoint/2010/main" val="244321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is a hard and scary problem</a:t>
            </a:r>
            <a:br>
              <a:rPr lang="en-US" dirty="0" smtClean="0"/>
            </a:br>
            <a:r>
              <a:rPr lang="en-US" dirty="0" smtClean="0"/>
              <a:t>So, some words to live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Everyone thinks of changing the world, but no one thinks of changing himself. ~Leo Tolstoy</a:t>
            </a:r>
          </a:p>
          <a:p>
            <a:r>
              <a:rPr lang="en-US" sz="2800" dirty="0" smtClean="0"/>
              <a:t>Nobody made a greater mistake than he who did nothing because he could only do a little. ~Edmund Burke</a:t>
            </a:r>
          </a:p>
          <a:p>
            <a:r>
              <a:rPr lang="en-US" sz="2800" dirty="0" smtClean="0"/>
              <a:t>The true meaning of life is to plant trees, under whose shade you do not expect to sit. ~Nelson Henderson</a:t>
            </a:r>
          </a:p>
          <a:p>
            <a:r>
              <a:rPr lang="en-US" sz="2800" dirty="0" smtClean="0"/>
              <a:t>Unless someone like you cares a whole awful lot, nothing is going to get better.  It's not. ~Dr. Seuss</a:t>
            </a:r>
          </a:p>
        </p:txBody>
      </p:sp>
    </p:spTree>
    <p:extLst>
      <p:ext uri="{BB962C8B-B14F-4D97-AF65-F5344CB8AC3E}">
        <p14:creationId xmlns:p14="http://schemas.microsoft.com/office/powerpoint/2010/main" val="391832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21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78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politics and 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Animated video </a:t>
            </a:r>
            <a:r>
              <a:rPr lang="en-US" dirty="0" smtClean="0"/>
              <a:t>as brief intro to the politics of climate change in the US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1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concern: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From Knowledge To Negotiation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“Getting to the table”</a:t>
            </a:r>
          </a:p>
          <a:p>
            <a:r>
              <a:rPr lang="en-US" dirty="0" smtClean="0"/>
              <a:t>When </a:t>
            </a:r>
            <a:r>
              <a:rPr lang="en-US" dirty="0"/>
              <a:t>do politicians listen to “science” and “scientists”?  </a:t>
            </a:r>
          </a:p>
          <a:p>
            <a:pPr lvl="1"/>
            <a:r>
              <a:rPr lang="en-US" dirty="0"/>
              <a:t>Salient – relevant to policy-makers current decisions</a:t>
            </a:r>
          </a:p>
          <a:p>
            <a:pPr lvl="1"/>
            <a:r>
              <a:rPr lang="en-US" dirty="0"/>
              <a:t>Credible – generated by people with expertise and trustworthiness</a:t>
            </a:r>
          </a:p>
          <a:p>
            <a:pPr lvl="1"/>
            <a:r>
              <a:rPr lang="en-US" dirty="0"/>
              <a:t>Legitimate – developed through </a:t>
            </a:r>
            <a:r>
              <a:rPr lang="en-US" dirty="0" smtClean="0"/>
              <a:t>process </a:t>
            </a:r>
            <a:r>
              <a:rPr lang="en-US" dirty="0"/>
              <a:t>that reflects </a:t>
            </a:r>
            <a:r>
              <a:rPr lang="en-US" dirty="0" smtClean="0"/>
              <a:t>values</a:t>
            </a:r>
            <a:r>
              <a:rPr lang="en-US" dirty="0"/>
              <a:t>, perspectives, and concerns of those </a:t>
            </a:r>
            <a:r>
              <a:rPr lang="en-US" dirty="0" smtClean="0"/>
              <a:t>affected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agreement: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From Negotiation To Agreement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“Getting to </a:t>
            </a:r>
            <a:r>
              <a:rPr lang="en-US" dirty="0" smtClean="0"/>
              <a:t>Yes”</a:t>
            </a:r>
            <a:endParaRPr lang="en-US" dirty="0"/>
          </a:p>
          <a:p>
            <a:r>
              <a:rPr lang="en-US" dirty="0" smtClean="0"/>
              <a:t>Why are states Pushers, Draggers, Bystanders, Intermediates with respect to climate change?</a:t>
            </a:r>
            <a:endParaRPr lang="en-US" dirty="0"/>
          </a:p>
          <a:p>
            <a:pPr lvl="1"/>
            <a:r>
              <a:rPr lang="en-US" dirty="0" smtClean="0"/>
              <a:t>Ecological vulnerability: Costs countries face </a:t>
            </a:r>
            <a:r>
              <a:rPr lang="en-US" dirty="0"/>
              <a:t>if problem </a:t>
            </a:r>
            <a:r>
              <a:rPr lang="en-US" dirty="0" smtClean="0"/>
              <a:t>NOT addressed</a:t>
            </a:r>
          </a:p>
          <a:p>
            <a:pPr lvl="1"/>
            <a:r>
              <a:rPr lang="en-US" dirty="0" smtClean="0"/>
              <a:t>Abatement costs: Costs country </a:t>
            </a:r>
            <a:r>
              <a:rPr lang="en-US" dirty="0"/>
              <a:t>will incur if </a:t>
            </a:r>
            <a:r>
              <a:rPr lang="en-US" dirty="0" smtClean="0"/>
              <a:t>take </a:t>
            </a:r>
            <a:r>
              <a:rPr lang="en-US" dirty="0"/>
              <a:t>action to address the </a:t>
            </a:r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Negotiating position as DV; vulnerability and abatement costs as IV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9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Determinants of country negotiating positions</a:t>
            </a:r>
            <a:endParaRPr lang="en-US" dirty="0"/>
          </a:p>
        </p:txBody>
      </p:sp>
      <p:graphicFrame>
        <p:nvGraphicFramePr>
          <p:cNvPr id="14371" name="Group 35"/>
          <p:cNvGraphicFramePr>
            <a:graphicFrameLocks noGrp="1"/>
          </p:cNvGraphicFramePr>
          <p:nvPr>
            <p:extLst/>
          </p:nvPr>
        </p:nvGraphicFramePr>
        <p:xfrm>
          <a:off x="819150" y="1660523"/>
          <a:ext cx="7486650" cy="4443434"/>
        </p:xfrm>
        <a:graphic>
          <a:graphicData uri="http://schemas.openxmlformats.org/drawingml/2006/table">
            <a:tbl>
              <a:tblPr/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3626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Abatement Costs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23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LOW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HIGH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07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Ecological Vulnerability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vert="vert2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LOW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Bystander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(indifferent)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Dragger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(oppose action)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HIGH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Pusher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(call for action)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Intermediate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(unsure)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Actual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/>
          </a:bodyPr>
          <a:lstStyle/>
          <a:p>
            <a:r>
              <a:rPr lang="en-US" dirty="0"/>
              <a:t>Europeans: act now, </a:t>
            </a:r>
            <a:r>
              <a:rPr lang="en-US" dirty="0" smtClean="0"/>
              <a:t>strong supporters</a:t>
            </a:r>
            <a:endParaRPr lang="en-US" dirty="0"/>
          </a:p>
          <a:p>
            <a:r>
              <a:rPr lang="en-US" dirty="0"/>
              <a:t>US: </a:t>
            </a:r>
            <a:r>
              <a:rPr lang="en-US" dirty="0" smtClean="0"/>
              <a:t>unclear what our position will be</a:t>
            </a:r>
            <a:endParaRPr lang="en-US" dirty="0"/>
          </a:p>
          <a:p>
            <a:r>
              <a:rPr lang="en-US" dirty="0"/>
              <a:t>AOSIS: developing states pushing for action because their interests directly and clearly affected</a:t>
            </a:r>
          </a:p>
          <a:p>
            <a:r>
              <a:rPr lang="en-US" dirty="0"/>
              <a:t>OPEC: oppose action on fossil </a:t>
            </a:r>
            <a:r>
              <a:rPr lang="en-US" dirty="0" smtClean="0"/>
              <a:t>fuels because costly</a:t>
            </a:r>
            <a:endParaRPr lang="en-US" dirty="0"/>
          </a:p>
          <a:p>
            <a:r>
              <a:rPr lang="en-US" dirty="0"/>
              <a:t>Developing countries: avert problem but not the cause and lack capacities to respond</a:t>
            </a:r>
          </a:p>
          <a:p>
            <a:r>
              <a:rPr lang="en-US" dirty="0" smtClean="0"/>
              <a:t>Debates driven by concerns about the need for action, the costs of action, the equity of action, among other things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Find the </a:t>
            </a:r>
            <a:r>
              <a:rPr lang="en-US" dirty="0"/>
              <a:t>ZOPA (“zone of possible agreement</a:t>
            </a:r>
            <a:r>
              <a:rPr lang="en-US" dirty="0" smtClean="0"/>
              <a:t>”) -- intersection </a:t>
            </a:r>
            <a:r>
              <a:rPr lang="en-US" dirty="0"/>
              <a:t>of different countries’ positions</a:t>
            </a:r>
          </a:p>
          <a:p>
            <a:r>
              <a:rPr lang="en-US" dirty="0" smtClean="0"/>
              <a:t>Overcome “collective </a:t>
            </a:r>
            <a:r>
              <a:rPr lang="en-US" dirty="0"/>
              <a:t>action </a:t>
            </a:r>
            <a:r>
              <a:rPr lang="en-US" dirty="0" smtClean="0"/>
              <a:t>problems” (incentives </a:t>
            </a:r>
            <a:r>
              <a:rPr lang="en-US" dirty="0"/>
              <a:t>to cheat in Tragedy of the Commons </a:t>
            </a:r>
            <a:r>
              <a:rPr lang="en-US" dirty="0" smtClean="0"/>
              <a:t>problems)</a:t>
            </a:r>
            <a:endParaRPr lang="en-US" dirty="0"/>
          </a:p>
          <a:p>
            <a:r>
              <a:rPr lang="en-US" dirty="0" smtClean="0"/>
              <a:t>Write agreement </a:t>
            </a:r>
            <a:r>
              <a:rPr lang="en-US" dirty="0"/>
              <a:t>to reduce costs or increase benefits to make “pushers” out of draggers, bystanders, </a:t>
            </a:r>
            <a:r>
              <a:rPr lang="en-US" dirty="0" smtClean="0"/>
              <a:t>intermediates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4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kumimoji="0" lang="en-US" sz="5000" b="0" kern="120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Disincentives for unilateral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Costs of action: relatively large (     econ growth), certain, concentrated, </a:t>
            </a:r>
            <a:r>
              <a:rPr lang="en-US" dirty="0"/>
              <a:t>and </a:t>
            </a:r>
            <a:r>
              <a:rPr lang="en-US" dirty="0" smtClean="0"/>
              <a:t>immediate</a:t>
            </a:r>
            <a:endParaRPr lang="en-US" sz="2600" dirty="0" smtClean="0">
              <a:effectLst/>
            </a:endParaRPr>
          </a:p>
          <a:p>
            <a:pPr rtl="0" eaLnBrk="1" latinLnBrk="0" hangingPunct="1"/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Benefits of action: uncertain, diffuse, and “distant” future (and, hence, discounted even if large)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Beneficiaries: range of countries (and generations) other than those incurring costs; public good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5291136" y="2119312"/>
            <a:ext cx="3810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9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Obstacles to collective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wholly a Tragedy of the Commons</a:t>
            </a:r>
          </a:p>
          <a:p>
            <a:r>
              <a:rPr lang="en-US" dirty="0"/>
              <a:t>Collaboration game among concerned states</a:t>
            </a:r>
          </a:p>
          <a:p>
            <a:r>
              <a:rPr lang="en-US" dirty="0"/>
              <a:t>BUT with some “upstream” unconcerned states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i="1" u="sng" dirty="0" smtClean="0"/>
              <a:t>AND coupled </a:t>
            </a:r>
            <a:r>
              <a:rPr lang="en-US" i="1" u="sng" dirty="0"/>
              <a:t>to</a:t>
            </a:r>
            <a:endParaRPr lang="en-US" dirty="0"/>
          </a:p>
          <a:p>
            <a:r>
              <a:rPr lang="en-US" dirty="0"/>
              <a:t>Game against nature: outcomes/payoffs depend on nature’s response to strategic interaction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Changing Behavior:</a:t>
            </a:r>
            <a:br>
              <a:rPr lang="en-US" dirty="0" smtClean="0"/>
            </a:br>
            <a:r>
              <a:rPr lang="en-US" dirty="0" smtClean="0"/>
              <a:t>How Hard Can It Be?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 told you I had a new technology that could increase your car’s fuel efficiency by 20% and reduce your CO2 emissions by 20%, would you use it?</a:t>
            </a:r>
          </a:p>
          <a:p>
            <a:r>
              <a:rPr lang="en-US" dirty="0" smtClean="0"/>
              <a:t>How much would you pay for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1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Changing Behavior:</a:t>
            </a:r>
            <a:br>
              <a:rPr lang="en-US" dirty="0" smtClean="0"/>
            </a:br>
            <a:r>
              <a:rPr lang="en-US" dirty="0" smtClean="0"/>
              <a:t>How Hard Can It Be?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It’s the gas pedal</a:t>
            </a:r>
          </a:p>
          <a:p>
            <a:r>
              <a:rPr lang="en-US" dirty="0" smtClean="0"/>
              <a:t>Most people drive 75 mph on freeways</a:t>
            </a:r>
          </a:p>
          <a:p>
            <a:r>
              <a:rPr lang="en-US" dirty="0" smtClean="0"/>
              <a:t>Slowing to 65 mph decreases emissions by ~10%</a:t>
            </a:r>
          </a:p>
          <a:p>
            <a:r>
              <a:rPr lang="en-US" dirty="0" smtClean="0"/>
              <a:t>Slowing to 55 mph decreases emissions by ~20%</a:t>
            </a:r>
          </a:p>
          <a:p>
            <a:r>
              <a:rPr lang="en-US" dirty="0" smtClean="0"/>
              <a:t>No law is required!</a:t>
            </a:r>
          </a:p>
        </p:txBody>
      </p:sp>
      <p:pic>
        <p:nvPicPr>
          <p:cNvPr id="8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8413" y="1752600"/>
            <a:ext cx="4396987" cy="343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62000" y="62484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>
                <a:hlinkClick r:id="rId3"/>
              </a:rPr>
              <a:t>http://www.fueleconomy.gov/feg/driveHabits.shtml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8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action: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From Agreement To Action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 mechanisms</a:t>
            </a:r>
          </a:p>
          <a:p>
            <a:pPr lvl="1"/>
            <a:r>
              <a:rPr lang="en-US" dirty="0" smtClean="0"/>
              <a:t>Sticks – punishment </a:t>
            </a:r>
          </a:p>
          <a:p>
            <a:pPr lvl="1"/>
            <a:r>
              <a:rPr lang="en-US" dirty="0" smtClean="0"/>
              <a:t>Carrots – rewards </a:t>
            </a:r>
          </a:p>
          <a:p>
            <a:pPr lvl="1"/>
            <a:r>
              <a:rPr lang="en-US" dirty="0" smtClean="0"/>
              <a:t>Locks – prevention </a:t>
            </a:r>
          </a:p>
          <a:p>
            <a:pPr lvl="1"/>
            <a:r>
              <a:rPr lang="en-US" dirty="0" smtClean="0"/>
              <a:t>Fields of dreams – new opportunities </a:t>
            </a:r>
          </a:p>
          <a:p>
            <a:pPr lvl="1"/>
            <a:r>
              <a:rPr lang="en-US" dirty="0" smtClean="0"/>
              <a:t>Labels – information </a:t>
            </a:r>
          </a:p>
          <a:p>
            <a:pPr lvl="1"/>
            <a:r>
              <a:rPr lang="en-US" dirty="0" smtClean="0"/>
              <a:t>Sermons – norm development</a:t>
            </a:r>
          </a:p>
          <a:p>
            <a:r>
              <a:rPr lang="en-US" dirty="0" smtClean="0"/>
              <a:t>How do we change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7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kumimoji="0" lang="en-US" sz="5000" b="0" kern="120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Epistemic and normative contestation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marR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Epistemic</a:t>
            </a:r>
            <a:r>
              <a:rPr kumimoji="0" lang="en-US" sz="26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contestation: </a:t>
            </a:r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whether climate change is likely and whether benefits of action exceed its costs</a:t>
            </a:r>
            <a:endParaRPr lang="en-US" sz="2600" dirty="0" smtClean="0">
              <a:effectLst/>
            </a:endParaRPr>
          </a:p>
          <a:p>
            <a:pPr rtl="0" eaLnBrk="1" latinLnBrk="0" hangingPunct="1"/>
            <a:r>
              <a:rPr kumimoji="0" lang="en-US" sz="2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Normative</a:t>
            </a:r>
            <a:r>
              <a:rPr kumimoji="0" lang="en-US" sz="26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contestation: </a:t>
            </a:r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whether averting climate change is good or should be a high priority</a:t>
            </a:r>
            <a:endParaRPr lang="en-US" sz="2600" dirty="0" smtClean="0">
              <a:effectLst/>
            </a:endParaRPr>
          </a:p>
          <a:p>
            <a:pPr rtl="0" eaLnBrk="1" latinLnBrk="0" hangingPunct="1"/>
            <a:r>
              <a:rPr kumimoji="0" lang="en-US" sz="2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Normative “valence:” </a:t>
            </a:r>
            <a:endParaRPr lang="en-US" dirty="0" smtClean="0">
              <a:effectLst/>
            </a:endParaRPr>
          </a:p>
          <a:p>
            <a:pPr lvl="1" rtl="0" eaLnBrk="1" latinLnBrk="0" hangingPunct="1"/>
            <a:r>
              <a:rPr kumimoji="0" lang="en-US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</a:t>
            </a:r>
            <a:r>
              <a:rPr kumimoji="0" lang="en-US" sz="2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</a:t>
            </a:r>
            <a:r>
              <a:rPr kumimoji="0" lang="en-US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iscourse of $700B economic stimulus package vs. expected discourse of $700B climate change package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2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kumimoji="0" lang="en-US" sz="5000" b="0" kern="1200" dirty="0" smtClean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Psychological barriers to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Barriers to </a:t>
            </a:r>
            <a:r>
              <a:rPr lang="en-US" i="1" dirty="0" smtClean="0"/>
              <a:t>believing</a:t>
            </a:r>
            <a:r>
              <a:rPr lang="en-US" dirty="0" smtClean="0"/>
              <a:t> climate change is occurring</a:t>
            </a:r>
          </a:p>
          <a:p>
            <a:pPr lvl="1"/>
            <a:r>
              <a:rPr lang="en-US" dirty="0" smtClean="0"/>
              <a:t>Associative (“System 1”) processing dampens rather than heightens concern</a:t>
            </a:r>
          </a:p>
          <a:p>
            <a:pPr lvl="1"/>
            <a:r>
              <a:rPr lang="en-US" dirty="0" smtClean="0"/>
              <a:t>“Finite pool of worry”</a:t>
            </a:r>
          </a:p>
          <a:p>
            <a:r>
              <a:rPr lang="en-US" dirty="0" smtClean="0"/>
              <a:t>Barriers to acting on belief</a:t>
            </a:r>
          </a:p>
          <a:p>
            <a:pPr lvl="1"/>
            <a:r>
              <a:rPr lang="en-US" dirty="0" smtClean="0"/>
              <a:t>“Pro-environmental intent </a:t>
            </a:r>
            <a:r>
              <a:rPr lang="en-US" dirty="0"/>
              <a:t>may not correspond with pro-environmental impact” (Swim et al. 2009, 131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“Single action bias”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DAF25-7C8E-4C28-B058-51ABA35A18F8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6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1914</TotalTime>
  <Words>2076</Words>
  <Application>Microsoft Office PowerPoint</Application>
  <PresentationFormat>On-screen Show (4:3)</PresentationFormat>
  <Paragraphs>328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宋体</vt:lpstr>
      <vt:lpstr>Arial</vt:lpstr>
      <vt:lpstr>Calibri</vt:lpstr>
      <vt:lpstr>Constantia</vt:lpstr>
      <vt:lpstr>MS Mincho</vt:lpstr>
      <vt:lpstr>Times New Roman</vt:lpstr>
      <vt:lpstr>Wingdings</vt:lpstr>
      <vt:lpstr>Wingdings 2</vt:lpstr>
      <vt:lpstr>Flow</vt:lpstr>
      <vt:lpstr>Final Exam</vt:lpstr>
      <vt:lpstr>A Brief Introduction to Climate Change</vt:lpstr>
      <vt:lpstr>Climate change: An introduction</vt:lpstr>
      <vt:lpstr> Climate change is challenging</vt:lpstr>
      <vt:lpstr>Basic science of climate change:  Chemistry, causes, impacts</vt:lpstr>
      <vt:lpstr>Basics of climate change:</vt:lpstr>
      <vt:lpstr>Why trust the science? Why do you trust your doctor?</vt:lpstr>
      <vt:lpstr>IPCC Summary’s of research: Evidence of CC is Getting Stronger</vt:lpstr>
      <vt:lpstr>A Chart with Too Much Detail! </vt:lpstr>
      <vt:lpstr>Basics of that chart: 3 main gases &amp; sources</vt:lpstr>
      <vt:lpstr>How those gases cause global warming</vt:lpstr>
      <vt:lpstr>How do we know humans  are the cause?</vt:lpstr>
      <vt:lpstr>Impacts of global warming</vt:lpstr>
      <vt:lpstr>Impacts: Glacial Retreat </vt:lpstr>
      <vt:lpstr>Impacts: Thawing Rivers </vt:lpstr>
      <vt:lpstr>Who’s responsible? Depends on how you count</vt:lpstr>
      <vt:lpstr>Where we need to be: 450ppm=2 t/person</vt:lpstr>
      <vt:lpstr>Where we need to be: 450ppm=2 t/person</vt:lpstr>
      <vt:lpstr>Climate Change Treaties and Protocols and Amendments</vt:lpstr>
      <vt:lpstr>Climate change’s problem structure Some obstacles to progress</vt:lpstr>
      <vt:lpstr>Trends in Deep Social Causes of Climate Change and their  Implications</vt:lpstr>
      <vt:lpstr>Socio-economic causes of climate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Changing Population Growth</vt:lpstr>
      <vt:lpstr>Changing Affluence Growth</vt:lpstr>
      <vt:lpstr>Technological solutions alone may be inadequate</vt:lpstr>
      <vt:lpstr>What are the policy options?</vt:lpstr>
      <vt:lpstr>What is being done? Mitigation</vt:lpstr>
      <vt:lpstr>What is being done? Adaptation</vt:lpstr>
      <vt:lpstr>What may be done? Geo-engineering</vt:lpstr>
      <vt:lpstr>What has been lost? Grieving and loss</vt:lpstr>
      <vt:lpstr>What has been lost? Grieving and loss</vt:lpstr>
      <vt:lpstr>This is a hard and scary problem So, some words to live by</vt:lpstr>
      <vt:lpstr>PowerPoint Presentation</vt:lpstr>
      <vt:lpstr>PowerPoint Presentation</vt:lpstr>
      <vt:lpstr>US politics and climate change</vt:lpstr>
      <vt:lpstr>Generating concern: From Knowledge To Negotiation</vt:lpstr>
      <vt:lpstr>Generating agreement: From Negotiation To Agreement</vt:lpstr>
      <vt:lpstr>Determinants of country negotiating positions</vt:lpstr>
      <vt:lpstr>Actual positions</vt:lpstr>
      <vt:lpstr>Goal of negotiations</vt:lpstr>
      <vt:lpstr>Disincentives for unilateral action</vt:lpstr>
      <vt:lpstr>Obstacles to collective action</vt:lpstr>
      <vt:lpstr>Changing Behavior: How Hard Can It Be?</vt:lpstr>
      <vt:lpstr>Changing Behavior: How Hard Can It Be?</vt:lpstr>
      <vt:lpstr>Generating action: From Agreement To Action</vt:lpstr>
      <vt:lpstr>Epistemic and normative contestation</vt:lpstr>
      <vt:lpstr>Psychological barriers to 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Mitchell</dc:creator>
  <cp:lastModifiedBy>Ronald Mitchell</cp:lastModifiedBy>
  <cp:revision>394</cp:revision>
  <dcterms:created xsi:type="dcterms:W3CDTF">2010-10-03T03:46:34Z</dcterms:created>
  <dcterms:modified xsi:type="dcterms:W3CDTF">2019-05-24T20:54:19Z</dcterms:modified>
</cp:coreProperties>
</file>