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310" r:id="rId2"/>
    <p:sldId id="289" r:id="rId3"/>
    <p:sldId id="288" r:id="rId4"/>
    <p:sldId id="315" r:id="rId5"/>
    <p:sldId id="312" r:id="rId6"/>
    <p:sldId id="316" r:id="rId7"/>
    <p:sldId id="317" r:id="rId8"/>
    <p:sldId id="318" r:id="rId9"/>
    <p:sldId id="319" r:id="rId10"/>
    <p:sldId id="320" r:id="rId11"/>
    <p:sldId id="321" r:id="rId12"/>
    <p:sldId id="322" r:id="rId13"/>
    <p:sldId id="323" r:id="rId14"/>
    <p:sldId id="324" r:id="rId15"/>
    <p:sldId id="325" r:id="rId16"/>
    <p:sldId id="326" r:id="rId17"/>
    <p:sldId id="327" r:id="rId18"/>
    <p:sldId id="328" r:id="rId19"/>
    <p:sldId id="329" r:id="rId20"/>
    <p:sldId id="330" r:id="rId21"/>
    <p:sldId id="331" r:id="rId22"/>
    <p:sldId id="314" r:id="rId23"/>
    <p:sldId id="332" r:id="rId24"/>
    <p:sldId id="282" r:id="rId25"/>
    <p:sldId id="283" r:id="rId26"/>
    <p:sldId id="284" r:id="rId27"/>
    <p:sldId id="285" r:id="rId28"/>
    <p:sldId id="286" r:id="rId29"/>
    <p:sldId id="290" r:id="rId30"/>
    <p:sldId id="291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615" autoAdjust="0"/>
    <p:restoredTop sz="86387" autoAdjust="0"/>
  </p:normalViewPr>
  <p:slideViewPr>
    <p:cSldViewPr>
      <p:cViewPr varScale="1">
        <p:scale>
          <a:sx n="60" d="100"/>
          <a:sy n="60" d="100"/>
        </p:scale>
        <p:origin x="84" y="25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293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046D2-0FDB-4FD3-A64F-BF784667D2CF}" type="datetimeFigureOut">
              <a:rPr lang="en-US" smtClean="0"/>
              <a:pPr/>
              <a:t>6/1/2019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A09E-B34F-4808-BA3C-38C9FE3A9D7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046D2-0FDB-4FD3-A64F-BF784667D2CF}" type="datetimeFigureOut">
              <a:rPr lang="en-US" smtClean="0"/>
              <a:pPr/>
              <a:t>6/1/2019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A09E-B34F-4808-BA3C-38C9FE3A9D7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046D2-0FDB-4FD3-A64F-BF784667D2CF}" type="datetimeFigureOut">
              <a:rPr lang="en-US" smtClean="0"/>
              <a:pPr/>
              <a:t>6/1/2019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A09E-B34F-4808-BA3C-38C9FE3A9D7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046D2-0FDB-4FD3-A64F-BF784667D2CF}" type="datetimeFigureOut">
              <a:rPr lang="en-US" smtClean="0"/>
              <a:pPr/>
              <a:t>6/1/2019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A09E-B34F-4808-BA3C-38C9FE3A9D7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046D2-0FDB-4FD3-A64F-BF784667D2CF}" type="datetimeFigureOut">
              <a:rPr lang="en-US" smtClean="0"/>
              <a:pPr/>
              <a:t>6/1/2019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A09E-B34F-4808-BA3C-38C9FE3A9D7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046D2-0FDB-4FD3-A64F-BF784667D2CF}" type="datetimeFigureOut">
              <a:rPr lang="en-US" smtClean="0"/>
              <a:pPr/>
              <a:t>6/1/2019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A09E-B34F-4808-BA3C-38C9FE3A9D7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046D2-0FDB-4FD3-A64F-BF784667D2CF}" type="datetimeFigureOut">
              <a:rPr lang="en-US" smtClean="0"/>
              <a:pPr/>
              <a:t>6/1/2019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A09E-B34F-4808-BA3C-38C9FE3A9D7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046D2-0FDB-4FD3-A64F-BF784667D2CF}" type="datetimeFigureOut">
              <a:rPr lang="en-US" smtClean="0"/>
              <a:pPr/>
              <a:t>6/1/2019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A09E-B34F-4808-BA3C-38C9FE3A9D7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046D2-0FDB-4FD3-A64F-BF784667D2CF}" type="datetimeFigureOut">
              <a:rPr lang="en-US" smtClean="0"/>
              <a:pPr/>
              <a:t>6/1/2019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ECBA09E-B34F-4808-BA3C-38C9FE3A9D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046D2-0FDB-4FD3-A64F-BF784667D2CF}" type="datetimeFigureOut">
              <a:rPr lang="en-US" smtClean="0"/>
              <a:pPr/>
              <a:t>6/1/2019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A09E-B34F-4808-BA3C-38C9FE3A9D7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046D2-0FDB-4FD3-A64F-BF784667D2CF}" type="datetimeFigureOut">
              <a:rPr lang="en-US" smtClean="0"/>
              <a:pPr/>
              <a:t>6/1/2019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A09E-B34F-4808-BA3C-38C9FE3A9D7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B783C-D3C6-48C5-9897-C0336D7F5CD0}" type="datetimeFigureOut">
              <a:rPr lang="en-US" smtClean="0"/>
              <a:pPr/>
              <a:t>6/1/2019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D8931-077D-4966-8AA4-23F2A2DD0B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CE046D2-0FDB-4FD3-A64F-BF784667D2CF}" type="datetimeFigureOut">
              <a:rPr lang="en-US" smtClean="0"/>
              <a:pPr/>
              <a:t>6/1/2019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ECBA09E-B34F-4808-BA3C-38C9FE3A9D7E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atican.va/holy_father/paul_vi/encyclicals/documents/hf_p-vi_enc_25071968_humanae-vitae_en.html" TargetMode="External"/><Relationship Id="rId2" Type="http://schemas.openxmlformats.org/officeDocument/2006/relationships/hyperlink" Target="http://newedexcelgeography.blogspot.com/2008/01/france-pro-natalist-policy.html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impleliving.net/voluntary_simplicity_part_1.asp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Final exam – questions?</a:t>
            </a:r>
          </a:p>
          <a:p>
            <a:r>
              <a:rPr lang="en-US" dirty="0" smtClean="0"/>
              <a:t>Complete climate change lecture</a:t>
            </a:r>
          </a:p>
          <a:p>
            <a:r>
              <a:rPr lang="en-US" dirty="0" smtClean="0"/>
              <a:t>Ethics and IR</a:t>
            </a:r>
          </a:p>
          <a:p>
            <a:r>
              <a:rPr lang="en-US" dirty="0" smtClean="0"/>
              <a:t>The future of IR</a:t>
            </a:r>
          </a:p>
          <a:p>
            <a:r>
              <a:rPr lang="en-US" dirty="0" smtClean="0"/>
              <a:t>Post-midterm review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0235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Final Exam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Essay (55%) </a:t>
            </a:r>
          </a:p>
          <a:p>
            <a:r>
              <a:rPr lang="en-US" dirty="0" smtClean="0"/>
              <a:t>Medium </a:t>
            </a:r>
            <a:r>
              <a:rPr lang="en-US" dirty="0"/>
              <a:t>answer </a:t>
            </a:r>
            <a:r>
              <a:rPr lang="en-US" dirty="0" smtClean="0"/>
              <a:t>questions: (TWO at 15% each = 30%)</a:t>
            </a:r>
          </a:p>
          <a:p>
            <a:pPr lvl="1"/>
            <a:r>
              <a:rPr lang="en-US" dirty="0" smtClean="0"/>
              <a:t>STUDY FOR FIVE (5) but ONLY ANSWER TWO (2)</a:t>
            </a:r>
          </a:p>
          <a:p>
            <a:pPr lvl="1"/>
            <a:r>
              <a:rPr lang="en-US" dirty="0" smtClean="0"/>
              <a:t>Expect a good answer</a:t>
            </a:r>
          </a:p>
          <a:p>
            <a:pPr lvl="1"/>
            <a:r>
              <a:rPr lang="en-US" dirty="0" smtClean="0"/>
              <a:t>Length of each: something like 2</a:t>
            </a:r>
            <a:r>
              <a:rPr lang="en-US" dirty="0"/>
              <a:t>, 3, 4 </a:t>
            </a:r>
            <a:r>
              <a:rPr lang="en-US" dirty="0" smtClean="0"/>
              <a:t>pages</a:t>
            </a:r>
            <a:endParaRPr lang="en-US" dirty="0"/>
          </a:p>
          <a:p>
            <a:r>
              <a:rPr lang="en-US" dirty="0" smtClean="0"/>
              <a:t>15 multiple choice questions (15% total)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Final Essay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52578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Compare ability of realism, institutionalism, disenfranchised theories to explain patterns of international relations we observe in ONE PAIR of these four issue area pairs.  </a:t>
            </a:r>
          </a:p>
          <a:p>
            <a:pPr>
              <a:buNone/>
            </a:pPr>
            <a:r>
              <a:rPr lang="en-US" dirty="0" smtClean="0"/>
              <a:t>	a) security and human rights,</a:t>
            </a:r>
          </a:p>
          <a:p>
            <a:pPr>
              <a:buNone/>
            </a:pPr>
            <a:r>
              <a:rPr lang="en-US" dirty="0" smtClean="0"/>
              <a:t>	b) security and environmental affairs,</a:t>
            </a:r>
          </a:p>
          <a:p>
            <a:pPr>
              <a:buNone/>
            </a:pPr>
            <a:r>
              <a:rPr lang="en-US" dirty="0" smtClean="0"/>
              <a:t>	c) economic affairs and human rights,</a:t>
            </a:r>
          </a:p>
          <a:p>
            <a:pPr>
              <a:buNone/>
            </a:pPr>
            <a:r>
              <a:rPr lang="en-US" dirty="0" smtClean="0"/>
              <a:t>	d) economic affairs and environmental affairs.  </a:t>
            </a:r>
          </a:p>
          <a:p>
            <a:r>
              <a:rPr lang="en-US" dirty="0" smtClean="0"/>
              <a:t>Compare across 3 theories AND across 2 issue areas.</a:t>
            </a:r>
          </a:p>
          <a:p>
            <a:pPr lvl="1"/>
            <a:r>
              <a:rPr lang="en-US" dirty="0" smtClean="0"/>
              <a:t>what parts of a given issue area are best explained by one theory and which parts are better explained by another theory </a:t>
            </a:r>
          </a:p>
          <a:p>
            <a:pPr lvl="1"/>
            <a:r>
              <a:rPr lang="en-US" dirty="0" smtClean="0"/>
              <a:t>for each theory, whether it does better, worse, or equally well at explaining international relations in one issue area compared to the other issue area you have chosen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Climate Change </a:t>
            </a:r>
            <a:r>
              <a:rPr lang="en-US" dirty="0" err="1" smtClean="0"/>
              <a:t>Wrapup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378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I-Clicker</a:t>
            </a:r>
            <a:br>
              <a:rPr lang="en-US" dirty="0" smtClean="0"/>
            </a:br>
            <a:r>
              <a:rPr lang="en-US" dirty="0" smtClean="0"/>
              <a:t>Climate Change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dirty="0" smtClean="0"/>
              <a:t>I do not believe the climate is warming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 smtClean="0"/>
              <a:t>I believe the climate is warming but do not believe it is due to human actions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I believe the climate is warming </a:t>
            </a:r>
            <a:r>
              <a:rPr lang="en-US" dirty="0" smtClean="0"/>
              <a:t>and believe </a:t>
            </a:r>
            <a:r>
              <a:rPr lang="en-US" dirty="0"/>
              <a:t>it is due to human </a:t>
            </a:r>
            <a:r>
              <a:rPr lang="en-US" dirty="0" smtClean="0"/>
              <a:t>actions but DO NOT believe we should take action to avoid climate change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I believe the climate is warming and believe it is due to human actions </a:t>
            </a:r>
            <a:r>
              <a:rPr lang="en-US" dirty="0" smtClean="0"/>
              <a:t>and BELIEVE we </a:t>
            </a:r>
            <a:r>
              <a:rPr lang="en-US" dirty="0"/>
              <a:t>should take action to avoid climate </a:t>
            </a:r>
            <a:r>
              <a:rPr lang="en-US" dirty="0" smtClean="0"/>
              <a:t>change</a:t>
            </a:r>
          </a:p>
          <a:p>
            <a:pPr marL="514350" indent="-514350">
              <a:buFont typeface="+mj-lt"/>
              <a:buAutoNum type="alphaUcPeriod"/>
            </a:pPr>
            <a:endParaRPr lang="en-US" dirty="0"/>
          </a:p>
          <a:p>
            <a:pPr marL="514350" indent="-514350">
              <a:buFont typeface="+mj-lt"/>
              <a:buAutoNum type="alphaU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3221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30352" y="3438144"/>
            <a:ext cx="7772400" cy="1362456"/>
          </a:xfrm>
        </p:spPr>
        <p:txBody>
          <a:bodyPr/>
          <a:lstStyle/>
          <a:p>
            <a:r>
              <a:rPr lang="en-US" sz="6000" dirty="0"/>
              <a:t>Trends in Deep Social </a:t>
            </a:r>
            <a:r>
              <a:rPr lang="en-US" sz="6000" dirty="0" smtClean="0"/>
              <a:t>Causes of Climate Change and their </a:t>
            </a:r>
            <a:r>
              <a:rPr lang="en-US" sz="6000" dirty="0"/>
              <a:t/>
            </a:r>
            <a:br>
              <a:rPr lang="en-US" sz="6000" dirty="0"/>
            </a:br>
            <a:r>
              <a:rPr lang="en-US" sz="6000" dirty="0" smtClean="0"/>
              <a:t>Implications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0104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Socio-economic causes of climate change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IPAT</a:t>
            </a:r>
          </a:p>
          <a:p>
            <a:pPr algn="ctr">
              <a:buFont typeface="Wingdings" pitchFamily="2" charset="2"/>
              <a:buNone/>
              <a:defRPr/>
            </a:pPr>
            <a:r>
              <a:rPr lang="en-US" sz="2400" dirty="0" smtClean="0"/>
              <a:t>Impact = Population * Affluence * Technology</a:t>
            </a:r>
          </a:p>
          <a:p>
            <a:pPr>
              <a:defRPr/>
            </a:pPr>
            <a:r>
              <a:rPr lang="en-US" dirty="0" smtClean="0"/>
              <a:t>Impact: environmental harm</a:t>
            </a:r>
          </a:p>
          <a:p>
            <a:pPr>
              <a:defRPr/>
            </a:pPr>
            <a:r>
              <a:rPr lang="en-US" dirty="0" smtClean="0"/>
              <a:t>Population: # of people</a:t>
            </a:r>
          </a:p>
          <a:p>
            <a:pPr>
              <a:defRPr/>
            </a:pPr>
            <a:r>
              <a:rPr lang="en-US" dirty="0" smtClean="0"/>
              <a:t>Affluence: $ per person (income)</a:t>
            </a:r>
          </a:p>
          <a:p>
            <a:pPr>
              <a:defRPr/>
            </a:pPr>
            <a:r>
              <a:rPr lang="en-US" dirty="0" smtClean="0"/>
              <a:t>Technology: impact per $ (carbon intensity)</a:t>
            </a:r>
          </a:p>
        </p:txBody>
      </p:sp>
    </p:spTree>
    <p:extLst>
      <p:ext uri="{BB962C8B-B14F-4D97-AF65-F5344CB8AC3E}">
        <p14:creationId xmlns:p14="http://schemas.microsoft.com/office/powerpoint/2010/main" val="3068366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223" y="277095"/>
            <a:ext cx="8687553" cy="6303810"/>
          </a:xfrm>
          <a:prstGeom prst="rect">
            <a:avLst/>
          </a:prstGeom>
        </p:spPr>
      </p:pic>
      <p:sp>
        <p:nvSpPr>
          <p:cNvPr id="11" name="TextBox 3"/>
          <p:cNvSpPr txBox="1">
            <a:spLocks noChangeArrowheads="1"/>
          </p:cNvSpPr>
          <p:nvPr/>
        </p:nvSpPr>
        <p:spPr bwMode="auto">
          <a:xfrm>
            <a:off x="152400" y="6596390"/>
            <a:ext cx="81534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1100" dirty="0" smtClean="0"/>
              <a:t>Sources: Calculated using data from  World </a:t>
            </a:r>
            <a:r>
              <a:rPr lang="en-US" sz="1100" dirty="0"/>
              <a:t>Development Indicators, </a:t>
            </a:r>
            <a:r>
              <a:rPr lang="en-US" sz="1100" dirty="0" smtClean="0"/>
              <a:t>2018</a:t>
            </a:r>
          </a:p>
        </p:txBody>
      </p:sp>
    </p:spTree>
    <p:extLst>
      <p:ext uri="{BB962C8B-B14F-4D97-AF65-F5344CB8AC3E}">
        <p14:creationId xmlns:p14="http://schemas.microsoft.com/office/powerpoint/2010/main" val="3705310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223" y="277095"/>
            <a:ext cx="8687553" cy="6303810"/>
          </a:xfrm>
          <a:prstGeom prst="rect">
            <a:avLst/>
          </a:prstGeom>
        </p:spPr>
      </p:pic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152400" y="6596390"/>
            <a:ext cx="81534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1100" dirty="0" smtClean="0"/>
              <a:t>Sources: Calculated using data from  World </a:t>
            </a:r>
            <a:r>
              <a:rPr lang="en-US" sz="1100" dirty="0"/>
              <a:t>Development Indicators, </a:t>
            </a:r>
            <a:r>
              <a:rPr lang="en-US" sz="1100" dirty="0" smtClean="0"/>
              <a:t>2018</a:t>
            </a:r>
          </a:p>
        </p:txBody>
      </p:sp>
    </p:spTree>
    <p:extLst>
      <p:ext uri="{BB962C8B-B14F-4D97-AF65-F5344CB8AC3E}">
        <p14:creationId xmlns:p14="http://schemas.microsoft.com/office/powerpoint/2010/main" val="2952529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223" y="277095"/>
            <a:ext cx="8687553" cy="6303810"/>
          </a:xfrm>
          <a:prstGeom prst="rect">
            <a:avLst/>
          </a:prstGeom>
        </p:spPr>
      </p:pic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152400" y="6596390"/>
            <a:ext cx="81534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1100" dirty="0" smtClean="0"/>
              <a:t>Sources: Calculated using data from  World </a:t>
            </a:r>
            <a:r>
              <a:rPr lang="en-US" sz="1100" dirty="0"/>
              <a:t>Development Indicators, </a:t>
            </a:r>
            <a:r>
              <a:rPr lang="en-US" sz="1100" dirty="0" smtClean="0"/>
              <a:t>2018</a:t>
            </a:r>
          </a:p>
        </p:txBody>
      </p:sp>
    </p:spTree>
    <p:extLst>
      <p:ext uri="{BB962C8B-B14F-4D97-AF65-F5344CB8AC3E}">
        <p14:creationId xmlns:p14="http://schemas.microsoft.com/office/powerpoint/2010/main" val="2270085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223" y="277095"/>
            <a:ext cx="8687553" cy="6303810"/>
          </a:xfrm>
          <a:prstGeom prst="rect">
            <a:avLst/>
          </a:prstGeom>
        </p:spPr>
      </p:pic>
      <p:sp>
        <p:nvSpPr>
          <p:cNvPr id="9" name="TextBox 3"/>
          <p:cNvSpPr txBox="1">
            <a:spLocks noChangeArrowheads="1"/>
          </p:cNvSpPr>
          <p:nvPr/>
        </p:nvSpPr>
        <p:spPr bwMode="auto">
          <a:xfrm>
            <a:off x="152400" y="6596390"/>
            <a:ext cx="81534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1100" dirty="0" smtClean="0"/>
              <a:t>Sources: Calculated using data from  World </a:t>
            </a:r>
            <a:r>
              <a:rPr lang="en-US" sz="1100" dirty="0"/>
              <a:t>Development Indicators, </a:t>
            </a:r>
            <a:r>
              <a:rPr lang="en-US" sz="1100" dirty="0" smtClean="0"/>
              <a:t>2018</a:t>
            </a:r>
          </a:p>
        </p:txBody>
      </p:sp>
    </p:spTree>
    <p:extLst>
      <p:ext uri="{BB962C8B-B14F-4D97-AF65-F5344CB8AC3E}">
        <p14:creationId xmlns:p14="http://schemas.microsoft.com/office/powerpoint/2010/main" val="1002360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223" y="277095"/>
            <a:ext cx="8687553" cy="6303810"/>
          </a:xfrm>
          <a:prstGeom prst="rect">
            <a:avLst/>
          </a:prstGeom>
        </p:spPr>
      </p:pic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52400" y="6596390"/>
            <a:ext cx="81534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1100" dirty="0" smtClean="0"/>
              <a:t>Sources: Calculated using data from  World </a:t>
            </a:r>
            <a:r>
              <a:rPr lang="en-US" sz="1100" dirty="0"/>
              <a:t>Development Indicators, </a:t>
            </a:r>
            <a:r>
              <a:rPr lang="en-US" sz="1100" dirty="0" smtClean="0"/>
              <a:t>2018</a:t>
            </a:r>
          </a:p>
        </p:txBody>
      </p:sp>
    </p:spTree>
    <p:extLst>
      <p:ext uri="{BB962C8B-B14F-4D97-AF65-F5344CB8AC3E}">
        <p14:creationId xmlns:p14="http://schemas.microsoft.com/office/powerpoint/2010/main" val="2313253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Changing Population Growth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Some policies do influence population size, fertility</a:t>
            </a:r>
          </a:p>
          <a:p>
            <a:pPr lvl="1"/>
            <a:r>
              <a:rPr lang="en-US" dirty="0" smtClean="0"/>
              <a:t>Educating women</a:t>
            </a:r>
          </a:p>
          <a:p>
            <a:pPr lvl="1"/>
            <a:r>
              <a:rPr lang="en-US" dirty="0" smtClean="0"/>
              <a:t>Chinese one child</a:t>
            </a:r>
            <a:r>
              <a:rPr lang="en-US" dirty="0"/>
              <a:t> policy</a:t>
            </a:r>
            <a:r>
              <a:rPr lang="en-US" sz="1600" dirty="0"/>
              <a:t> (China 1.7/woman) </a:t>
            </a:r>
          </a:p>
          <a:p>
            <a:pPr lvl="1"/>
            <a:r>
              <a:rPr lang="en-US" dirty="0" smtClean="0"/>
              <a:t>French pro-</a:t>
            </a:r>
            <a:r>
              <a:rPr lang="en-US" dirty="0" err="1" smtClean="0"/>
              <a:t>natalist</a:t>
            </a:r>
            <a:r>
              <a:rPr lang="en-US" dirty="0" smtClean="0"/>
              <a:t> policy </a:t>
            </a:r>
            <a:r>
              <a:rPr lang="en-US" sz="1600" dirty="0" smtClean="0"/>
              <a:t>(France 1.98/woman vs.  UK 1.66/woman)</a:t>
            </a:r>
          </a:p>
          <a:p>
            <a:pPr lvl="1"/>
            <a:r>
              <a:rPr lang="en-US" dirty="0" smtClean="0"/>
              <a:t>Catholic position on contraception</a:t>
            </a:r>
          </a:p>
          <a:p>
            <a:r>
              <a:rPr lang="en-US" dirty="0" smtClean="0"/>
              <a:t>So do social norms</a:t>
            </a:r>
          </a:p>
          <a:p>
            <a:pPr lvl="1"/>
            <a:r>
              <a:rPr lang="en-US" dirty="0" smtClean="0"/>
              <a:t>“When are you going to have kids?”</a:t>
            </a:r>
          </a:p>
          <a:p>
            <a:pPr lvl="1"/>
            <a:r>
              <a:rPr lang="en-US" dirty="0" smtClean="0"/>
              <a:t>“I wonder why they don’t have any kids?”</a:t>
            </a:r>
          </a:p>
          <a:p>
            <a:pPr lvl="1"/>
            <a:r>
              <a:rPr lang="en-US" dirty="0" smtClean="0"/>
              <a:t>“Congratulations on your new baby!”</a:t>
            </a:r>
          </a:p>
          <a:p>
            <a:pPr lvl="1"/>
            <a:r>
              <a:rPr lang="en-US" dirty="0" smtClean="0"/>
              <a:t>“I want to live a nice long life.”</a:t>
            </a:r>
          </a:p>
          <a:p>
            <a:r>
              <a:rPr lang="en-US" dirty="0" smtClean="0"/>
              <a:t>Yet population appears “off limits” politically (not mentioned at Copenhagen)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6248400"/>
            <a:ext cx="861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Sources: </a:t>
            </a:r>
            <a:r>
              <a:rPr lang="en-US" sz="1200" dirty="0" smtClean="0">
                <a:hlinkClick r:id="rId2"/>
              </a:rPr>
              <a:t>http://newedexcelgeography.blogspot.com/2008/01/france-pro-natalist-policy.html</a:t>
            </a:r>
            <a:endParaRPr lang="en-US" sz="1200" dirty="0" smtClean="0"/>
          </a:p>
          <a:p>
            <a:r>
              <a:rPr lang="en-US" sz="1200" dirty="0" smtClean="0">
                <a:hlinkClick r:id="rId3"/>
              </a:rPr>
              <a:t>http://www.vatican.va/holy_father/paul_vi/encyclicals/documents/hf_p-vi_enc_25071968_humanae-vitae_en.html</a:t>
            </a:r>
          </a:p>
        </p:txBody>
      </p:sp>
    </p:spTree>
    <p:extLst>
      <p:ext uri="{BB962C8B-B14F-4D97-AF65-F5344CB8AC3E}">
        <p14:creationId xmlns:p14="http://schemas.microsoft.com/office/powerpoint/2010/main" val="2414295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Changing Affluence Growth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Some policies do influence consumption patterns</a:t>
            </a:r>
          </a:p>
          <a:p>
            <a:pPr lvl="1"/>
            <a:r>
              <a:rPr lang="en-US" dirty="0" smtClean="0"/>
              <a:t>Buddhist monks</a:t>
            </a:r>
          </a:p>
          <a:p>
            <a:pPr lvl="1"/>
            <a:r>
              <a:rPr lang="en-US" dirty="0" smtClean="0"/>
              <a:t>Jewish observance of Shabbat</a:t>
            </a:r>
          </a:p>
          <a:p>
            <a:pPr lvl="1"/>
            <a:r>
              <a:rPr lang="en-US" dirty="0" smtClean="0"/>
              <a:t>Mormon tithing</a:t>
            </a:r>
          </a:p>
          <a:p>
            <a:pPr lvl="1"/>
            <a:r>
              <a:rPr lang="en-US" dirty="0" smtClean="0"/>
              <a:t>Voluntary simplicity: “frugality of consumption”</a:t>
            </a:r>
          </a:p>
          <a:p>
            <a:r>
              <a:rPr lang="en-US" dirty="0" smtClean="0"/>
              <a:t>So do social norms</a:t>
            </a:r>
          </a:p>
          <a:p>
            <a:pPr lvl="1"/>
            <a:r>
              <a:rPr lang="en-US" dirty="0" smtClean="0"/>
              <a:t>“More, More, More said the baby.”</a:t>
            </a:r>
          </a:p>
          <a:p>
            <a:pPr lvl="1"/>
            <a:r>
              <a:rPr lang="en-US" dirty="0" smtClean="0"/>
              <a:t>“I want a better life for my kids.”</a:t>
            </a:r>
          </a:p>
          <a:p>
            <a:pPr lvl="1"/>
            <a:r>
              <a:rPr lang="en-US" dirty="0" smtClean="0"/>
              <a:t>“I need a raise.”</a:t>
            </a:r>
          </a:p>
          <a:p>
            <a:pPr lvl="1"/>
            <a:r>
              <a:rPr lang="en-US" dirty="0" smtClean="0"/>
              <a:t>“I need a vacation.”</a:t>
            </a:r>
          </a:p>
          <a:p>
            <a:r>
              <a:rPr lang="en-US" dirty="0" smtClean="0"/>
              <a:t>Yet affluence also appears “off limits” politically (though see “Confronting Consumption”)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1000" y="6172200"/>
            <a:ext cx="822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Source: </a:t>
            </a:r>
            <a:r>
              <a:rPr lang="en-US" dirty="0" smtClean="0">
                <a:hlinkClick r:id="rId2"/>
              </a:rPr>
              <a:t>http://www.simpleliving.net/voluntary_simplicity_part_1.asp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2354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en-US" sz="5000" b="0" kern="1200" dirty="0" smtClean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rPr>
              <a:t>Technological solutions alone may be inadequate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3% per year net growth due to population and affluence requires 3% per year net decline from technology (CO2/$) just to </a:t>
            </a:r>
            <a:r>
              <a:rPr lang="en-US" i="1" dirty="0" smtClean="0"/>
              <a:t>stabilize</a:t>
            </a:r>
            <a:r>
              <a:rPr lang="en-US" dirty="0"/>
              <a:t> </a:t>
            </a:r>
            <a:r>
              <a:rPr lang="en-US" dirty="0" smtClean="0"/>
              <a:t>emissions</a:t>
            </a:r>
          </a:p>
          <a:p>
            <a:r>
              <a:rPr lang="en-US" dirty="0" smtClean="0"/>
              <a:t>Meeting 80% reduction by 2100 requires 2% per year reduction in emissions</a:t>
            </a:r>
          </a:p>
          <a:p>
            <a:r>
              <a:rPr lang="en-US" dirty="0" smtClean="0"/>
              <a:t>Technology must generate </a:t>
            </a:r>
            <a:r>
              <a:rPr lang="en-US" i="1" dirty="0" smtClean="0"/>
              <a:t>ongoing </a:t>
            </a:r>
            <a:r>
              <a:rPr lang="en-US" dirty="0" smtClean="0"/>
              <a:t>5% </a:t>
            </a:r>
            <a:r>
              <a:rPr lang="en-US" i="1" dirty="0" smtClean="0"/>
              <a:t>per year</a:t>
            </a:r>
            <a:r>
              <a:rPr lang="en-US" dirty="0" smtClean="0"/>
              <a:t> emission reductions to achieve required reductions but currently less than 1% per year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4102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the policy options?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Mitigation</a:t>
            </a:r>
          </a:p>
          <a:p>
            <a:r>
              <a:rPr lang="en-US" dirty="0" smtClean="0"/>
              <a:t>Adaptation</a:t>
            </a:r>
          </a:p>
          <a:p>
            <a:r>
              <a:rPr lang="en-US" dirty="0" err="1" smtClean="0"/>
              <a:t>Geoengineering</a:t>
            </a:r>
            <a:endParaRPr lang="en-US" dirty="0" smtClean="0"/>
          </a:p>
          <a:p>
            <a:r>
              <a:rPr lang="en-US" dirty="0" smtClean="0"/>
              <a:t>Grieving</a:t>
            </a:r>
            <a:r>
              <a:rPr lang="en-US" baseline="0" dirty="0" smtClean="0"/>
              <a:t> and l</a:t>
            </a:r>
            <a:r>
              <a:rPr lang="en-US" dirty="0" smtClean="0"/>
              <a:t>oss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0450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is being done?</a:t>
            </a:r>
            <a:br>
              <a:rPr lang="en-US" dirty="0" smtClean="0"/>
            </a:br>
            <a:r>
              <a:rPr lang="en-US" dirty="0" smtClean="0"/>
              <a:t>Mitigation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UN FCCC </a:t>
            </a:r>
            <a:r>
              <a:rPr lang="en-US" dirty="0" smtClean="0"/>
              <a:t>1992; Kyoto </a:t>
            </a:r>
            <a:r>
              <a:rPr lang="en-US" dirty="0"/>
              <a:t>Protocol </a:t>
            </a:r>
            <a:r>
              <a:rPr lang="en-US" dirty="0" smtClean="0"/>
              <a:t>1997; Paris 2015</a:t>
            </a:r>
            <a:endParaRPr lang="en-US" dirty="0"/>
          </a:p>
          <a:p>
            <a:r>
              <a:rPr lang="en-US" dirty="0"/>
              <a:t>Governments: India, China, US, Europe, Japan; Costa Rica: 3.5% carbon tax since 1997</a:t>
            </a:r>
          </a:p>
          <a:p>
            <a:r>
              <a:rPr lang="en-US" dirty="0"/>
              <a:t>States: Regional Greenhouse Gas Initiative; Western Climate Initiative</a:t>
            </a:r>
          </a:p>
          <a:p>
            <a:r>
              <a:rPr lang="en-US" dirty="0"/>
              <a:t>Cities: ICLEI-Local Governments for Sustainability: &gt;1000 cities, towns</a:t>
            </a:r>
          </a:p>
          <a:p>
            <a:r>
              <a:rPr lang="en-US" dirty="0"/>
              <a:t>NGOs/Corporations: WWF, Greenpeace, Nike, Levi’s, etc.</a:t>
            </a:r>
          </a:p>
          <a:p>
            <a:r>
              <a:rPr lang="en-US" dirty="0"/>
              <a:t>Multinational corporations</a:t>
            </a:r>
          </a:p>
          <a:p>
            <a:r>
              <a:rPr lang="en-US" dirty="0"/>
              <a:t>Religions: Faith Action on Climate Change, Interfaith Power &amp; Light, Evangelical Environmental Network, </a:t>
            </a:r>
          </a:p>
          <a:p>
            <a:r>
              <a:rPr lang="en-US" dirty="0"/>
              <a:t>Individuals: Voluntary Simplicity, direct action</a:t>
            </a:r>
          </a:p>
        </p:txBody>
      </p:sp>
    </p:spTree>
    <p:extLst>
      <p:ext uri="{BB962C8B-B14F-4D97-AF65-F5344CB8AC3E}">
        <p14:creationId xmlns:p14="http://schemas.microsoft.com/office/powerpoint/2010/main" val="1172331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is being done?</a:t>
            </a:r>
            <a:br>
              <a:rPr lang="en-US" dirty="0" smtClean="0"/>
            </a:br>
            <a:r>
              <a:rPr lang="en-US" dirty="0" smtClean="0"/>
              <a:t>Adaptation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3074" name="Picture 2" descr="http://www.epa.gov/region9/climatechange/images/adaptation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400300"/>
            <a:ext cx="3800104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talkvietnam.com/uploads/2012/09/a-database-on-climate-change-and-rising-sea-level-will-be-updated-to-help-promote-socio-economic-development-and-implementation-of-adaptation-models-in-ben-tre-527192-khi-hau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6335" y="4191000"/>
            <a:ext cx="3810000" cy="2343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encrypted-tbn3.gstatic.com/images?q=tbn:ANd9GcRlkcjdmJk3OPVxbDe6YON_H-bTOgdV-mZ8Qtup-QwgThWWJwMb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5009" y="1524000"/>
            <a:ext cx="3628781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638800" y="1066800"/>
            <a:ext cx="23140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Relocate and displace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990600" y="1828800"/>
            <a:ext cx="2333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Protect infrastructure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484287" y="3733800"/>
            <a:ext cx="20018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Change behaviors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552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may be done?</a:t>
            </a:r>
            <a:br>
              <a:rPr lang="en-US" dirty="0" smtClean="0"/>
            </a:br>
            <a:r>
              <a:rPr lang="en-US" dirty="0" smtClean="0"/>
              <a:t>Geo-engineering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2050" name="Picture 2" descr="http://thehoustonfreethinkers.com/hft/wp-content/uploads/2013/08/geoengineering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000" y="2015331"/>
            <a:ext cx="6350000" cy="422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0121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has been lost?</a:t>
            </a:r>
            <a:br>
              <a:rPr lang="en-US" dirty="0" smtClean="0"/>
            </a:br>
            <a:r>
              <a:rPr lang="en-US" dirty="0" smtClean="0"/>
              <a:t>Grieving and loss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4098" name="Picture 2" descr="http://www.gambassa.com/gambassafiles/images/images/averyl/ivory_billed_woodpecker_v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057400"/>
            <a:ext cx="3276600" cy="2185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57200" y="1447800"/>
            <a:ext cx="30284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Ivory-billed Woodpecker:</a:t>
            </a:r>
          </a:p>
          <a:p>
            <a:pPr algn="ctr"/>
            <a:r>
              <a:rPr lang="en-US" dirty="0" smtClean="0"/>
              <a:t>Killed by Hurricane Katrina?</a:t>
            </a:r>
            <a:endParaRPr lang="en-US" dirty="0"/>
          </a:p>
        </p:txBody>
      </p:sp>
      <p:pic>
        <p:nvPicPr>
          <p:cNvPr id="4100" name="Picture 4" descr="http://4.bp.blogspot.com/-2ypj2wGl3rs/TeQFMzRYPhI/AAAAAAAAAxY/uSUKcoCLbw4/s1600/mthoodtim5expres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6167" y="4468827"/>
            <a:ext cx="2763716" cy="215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479836" y="3819526"/>
            <a:ext cx="21495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 smtClean="0"/>
              <a:t>Mt.Hood</a:t>
            </a:r>
            <a:r>
              <a:rPr lang="en-US" dirty="0" smtClean="0"/>
              <a:t>:</a:t>
            </a:r>
          </a:p>
          <a:p>
            <a:pPr algn="ctr"/>
            <a:r>
              <a:rPr lang="en-US" dirty="0" smtClean="0"/>
              <a:t>Like this in Winter?</a:t>
            </a:r>
            <a:endParaRPr lang="en-US" dirty="0"/>
          </a:p>
        </p:txBody>
      </p:sp>
      <p:pic>
        <p:nvPicPr>
          <p:cNvPr id="4102" name="Picture 6" descr="http://earthshots.usgs.gov/earthshots/sites/all/files/earthshots/1-24-1976-glaciers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295400"/>
            <a:ext cx="2828925" cy="2219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5334000" y="533400"/>
            <a:ext cx="27378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The Snows of Kilimanjaro</a:t>
            </a:r>
          </a:p>
          <a:p>
            <a:pPr algn="ctr"/>
            <a:r>
              <a:rPr lang="en-US" dirty="0" smtClean="0"/>
              <a:t>1976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324600" y="3594556"/>
            <a:ext cx="277832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http://earthshots.usgs.gov/earthshots/Mount-Kilimanjaro</a:t>
            </a:r>
          </a:p>
        </p:txBody>
      </p:sp>
      <p:sp>
        <p:nvSpPr>
          <p:cNvPr id="7" name="Rectangle 6"/>
          <p:cNvSpPr/>
          <p:nvPr/>
        </p:nvSpPr>
        <p:spPr>
          <a:xfrm>
            <a:off x="4166786" y="6596172"/>
            <a:ext cx="619641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/>
              <a:t>http://mthoodrentals.blogspot.com/2011/05/schools-almost-out-have-you-planned.html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4267200"/>
            <a:ext cx="4572000" cy="20005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700" dirty="0"/>
              <a:t>http://www.gambassa.com/public/project/profile/0/0/2771/AveryHorne%27sIvoryBilledWoodpeckerreport.jpg</a:t>
            </a:r>
          </a:p>
        </p:txBody>
      </p:sp>
    </p:spTree>
    <p:extLst>
      <p:ext uri="{BB962C8B-B14F-4D97-AF65-F5344CB8AC3E}">
        <p14:creationId xmlns:p14="http://schemas.microsoft.com/office/powerpoint/2010/main" val="937608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has been lost?</a:t>
            </a:r>
            <a:br>
              <a:rPr lang="en-US" dirty="0" smtClean="0"/>
            </a:br>
            <a:r>
              <a:rPr lang="en-US" dirty="0" smtClean="0"/>
              <a:t>Grieving and loss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4098" name="Picture 2" descr="http://www.gambassa.com/gambassafiles/images/images/averyl/ivory_billed_woodpecker_v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057400"/>
            <a:ext cx="3276600" cy="2185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57200" y="1447800"/>
            <a:ext cx="30284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Ivory-billed Woodpecker:</a:t>
            </a:r>
          </a:p>
          <a:p>
            <a:pPr algn="ctr"/>
            <a:r>
              <a:rPr lang="en-US" dirty="0" smtClean="0"/>
              <a:t>Killed by Hurricane Katrina?</a:t>
            </a:r>
            <a:endParaRPr lang="en-US" dirty="0"/>
          </a:p>
        </p:txBody>
      </p:sp>
      <p:pic>
        <p:nvPicPr>
          <p:cNvPr id="4100" name="Picture 4" descr="http://4.bp.blogspot.com/-2ypj2wGl3rs/TeQFMzRYPhI/AAAAAAAAAxY/uSUKcoCLbw4/s1600/mthoodtim5expres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6167" y="4468827"/>
            <a:ext cx="2763716" cy="215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479836" y="3819526"/>
            <a:ext cx="21495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 smtClean="0"/>
              <a:t>Mt.Hood</a:t>
            </a:r>
            <a:r>
              <a:rPr lang="en-US" dirty="0" smtClean="0"/>
              <a:t>:</a:t>
            </a:r>
          </a:p>
          <a:p>
            <a:pPr algn="ctr"/>
            <a:r>
              <a:rPr lang="en-US" dirty="0" smtClean="0"/>
              <a:t>Like this in Winter?</a:t>
            </a:r>
            <a:endParaRPr lang="en-US" dirty="0"/>
          </a:p>
        </p:txBody>
      </p:sp>
      <p:pic>
        <p:nvPicPr>
          <p:cNvPr id="4102" name="Picture 6" descr="http://earthshots.usgs.gov/earthshots/sites/all/files/earthshots/1-24-1976-glaciers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295400"/>
            <a:ext cx="2828925" cy="2219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://earthshots.usgs.gov/earthshots/sites/all/files/earthshots/8-19-2010-glaciers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295400"/>
            <a:ext cx="2828925" cy="2219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5334000" y="533400"/>
            <a:ext cx="27378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The Snows of Kilimanjaro</a:t>
            </a:r>
          </a:p>
          <a:p>
            <a:pPr algn="ctr"/>
            <a:r>
              <a:rPr lang="en-US" dirty="0" smtClean="0"/>
              <a:t>2010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324600" y="3594556"/>
            <a:ext cx="277832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http://earthshots.usgs.gov/earthshots/Mount-Kilimanjaro</a:t>
            </a:r>
          </a:p>
        </p:txBody>
      </p:sp>
      <p:sp>
        <p:nvSpPr>
          <p:cNvPr id="7" name="Rectangle 6"/>
          <p:cNvSpPr/>
          <p:nvPr/>
        </p:nvSpPr>
        <p:spPr>
          <a:xfrm>
            <a:off x="4166786" y="6596172"/>
            <a:ext cx="619641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/>
              <a:t>http://mthoodrentals.blogspot.com/2011/05/schools-almost-out-have-you-planned.html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4267200"/>
            <a:ext cx="4572000" cy="20005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700" dirty="0"/>
              <a:t>http://www.gambassa.com/public/project/profile/0/0/2771/AveryHorne%27sIvoryBilledWoodpeckerreport.jpg</a:t>
            </a:r>
          </a:p>
        </p:txBody>
      </p:sp>
    </p:spTree>
    <p:extLst>
      <p:ext uri="{BB962C8B-B14F-4D97-AF65-F5344CB8AC3E}">
        <p14:creationId xmlns:p14="http://schemas.microsoft.com/office/powerpoint/2010/main" val="4069958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Climate Change:</a:t>
            </a:r>
            <a:br>
              <a:rPr lang="en-US" dirty="0" smtClean="0"/>
            </a:br>
            <a:r>
              <a:rPr lang="en-US" dirty="0" smtClean="0"/>
              <a:t>Important </a:t>
            </a:r>
            <a:r>
              <a:rPr lang="en-US" smtClean="0"/>
              <a:t>to distinguish </a:t>
            </a:r>
            <a:r>
              <a:rPr lang="en-US" dirty="0" smtClean="0"/>
              <a:t>between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u="sng" dirty="0" smtClean="0"/>
              <a:t>KNOWLEDGE</a:t>
            </a:r>
            <a:r>
              <a:rPr lang="en-US" dirty="0" smtClean="0"/>
              <a:t>: Facts </a:t>
            </a:r>
            <a:r>
              <a:rPr lang="en-US" dirty="0"/>
              <a:t>and </a:t>
            </a:r>
            <a:r>
              <a:rPr lang="en-US" dirty="0" smtClean="0"/>
              <a:t>well-supported theories </a:t>
            </a:r>
            <a:r>
              <a:rPr lang="en-US" dirty="0"/>
              <a:t>of climate change </a:t>
            </a:r>
          </a:p>
          <a:p>
            <a:pPr marL="0" indent="0" algn="ctr">
              <a:buNone/>
            </a:pPr>
            <a:r>
              <a:rPr lang="en-US" dirty="0" smtClean="0"/>
              <a:t>ARE DIFFERENT THAN</a:t>
            </a:r>
            <a:endParaRPr lang="en-US" dirty="0"/>
          </a:p>
          <a:p>
            <a:r>
              <a:rPr lang="en-US" b="1" i="1" u="sng" dirty="0" smtClean="0"/>
              <a:t>VALUES</a:t>
            </a:r>
            <a:r>
              <a:rPr lang="en-US" dirty="0" smtClean="0"/>
              <a:t>: Judgements about whether the likely outcomes are good/bad or desirable/undesirable</a:t>
            </a:r>
          </a:p>
          <a:p>
            <a:pPr marL="0" indent="0" algn="ctr">
              <a:buNone/>
            </a:pPr>
            <a:r>
              <a:rPr lang="en-US" dirty="0" smtClean="0"/>
              <a:t>AND BOTH ARE DIFFERENT THAN</a:t>
            </a:r>
          </a:p>
          <a:p>
            <a:r>
              <a:rPr lang="en-US" b="1" i="1" u="sng" dirty="0" smtClean="0"/>
              <a:t>POLICIES</a:t>
            </a:r>
            <a:r>
              <a:rPr lang="en-US" dirty="0" smtClean="0"/>
              <a:t>: Prescriptions about what actions we should take and how much resources we should spend on them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6401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hard and scary problem</a:t>
            </a:r>
            <a:br>
              <a:rPr lang="en-US" dirty="0" smtClean="0"/>
            </a:br>
            <a:r>
              <a:rPr lang="en-US" dirty="0" smtClean="0"/>
              <a:t>So, some words to live by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/>
              <a:t>Everyone thinks of changing the world, but no one thinks of changing himself. ~Leo Tolstoy</a:t>
            </a:r>
          </a:p>
          <a:p>
            <a:r>
              <a:rPr lang="en-US" sz="2800" dirty="0" smtClean="0"/>
              <a:t>Nobody made a greater mistake than he who did nothing because he could only do a little. ~Edmund Burke</a:t>
            </a:r>
          </a:p>
          <a:p>
            <a:r>
              <a:rPr lang="en-US" sz="2800" dirty="0" smtClean="0"/>
              <a:t>The true meaning of life is to plant trees, under whose shade you do not expect to sit. ~Nelson Henderson</a:t>
            </a:r>
          </a:p>
          <a:p>
            <a:r>
              <a:rPr lang="en-US" sz="2800" dirty="0" smtClean="0"/>
              <a:t>Unless someone like you cares a whole awful lot, nothing is going to get better.  It's not. ~Dr. Seuss</a:t>
            </a:r>
          </a:p>
        </p:txBody>
      </p:sp>
    </p:spTree>
    <p:extLst>
      <p:ext uri="{BB962C8B-B14F-4D97-AF65-F5344CB8AC3E}">
        <p14:creationId xmlns:p14="http://schemas.microsoft.com/office/powerpoint/2010/main" val="2366027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en-US" sz="5400" dirty="0" smtClean="0"/>
              <a:t>Ethics and</a:t>
            </a:r>
            <a:br>
              <a:rPr lang="en-US" sz="5400" dirty="0" smtClean="0"/>
            </a:br>
            <a:r>
              <a:rPr lang="en-US" sz="5400" dirty="0" smtClean="0"/>
              <a:t>International Relations</a:t>
            </a:r>
            <a:endParaRPr lang="en-US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R="0" rtl="0"/>
            <a:r>
              <a:rPr lang="en-US" dirty="0" smtClean="0"/>
              <a:t>Ethics of war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What ethical responsibilities do we have to people of other nations during war?</a:t>
            </a:r>
          </a:p>
          <a:p>
            <a:pPr marR="0" lvl="0" rtl="0"/>
            <a:r>
              <a:rPr lang="en-US" dirty="0" smtClean="0"/>
              <a:t>Logic of war - inherently unlimited. Clausewitz’s notion that once go to war, placing limits is simply a sure way to lose.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R="0" lvl="0" rtl="0"/>
            <a:r>
              <a:rPr lang="en-US" dirty="0" smtClean="0"/>
              <a:t>Limit of consent - soldiers must have consented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0" lvl="0" rtl="0"/>
            <a:r>
              <a:rPr lang="en-US" dirty="0" smtClean="0"/>
              <a:t>Draft vs. all-volunteer army? What if all-volunteer army is recruited "from among desperately impoverished men, who can find no other way of feeding themselves and their families except by signing up" (Walzer).</a:t>
            </a:r>
          </a:p>
          <a:p>
            <a:pPr marR="0" lvl="0" rtl="0"/>
            <a:r>
              <a:rPr lang="en-US" dirty="0" smtClean="0"/>
              <a:t>Soldiers as victims of war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R="0" lvl="0" rtl="0"/>
            <a:r>
              <a:rPr lang="en-US" dirty="0" smtClean="0"/>
              <a:t>Just Ends of War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Jus Ad Bellum "Justice of War"</a:t>
            </a:r>
            <a:endParaRPr lang="en-US" sz="3200" dirty="0" smtClean="0"/>
          </a:p>
          <a:p>
            <a:pPr lvl="0"/>
            <a:r>
              <a:rPr lang="en-US" dirty="0" smtClean="0"/>
              <a:t>Just/moral reasons for going to war</a:t>
            </a:r>
          </a:p>
          <a:p>
            <a:pPr marR="0" lvl="1" rtl="0"/>
            <a:r>
              <a:rPr lang="en-US" dirty="0" smtClean="0"/>
              <a:t>Self-defense against overt aggression</a:t>
            </a:r>
          </a:p>
          <a:p>
            <a:pPr marR="0" lvl="1" rtl="0"/>
            <a:r>
              <a:rPr lang="en-US" dirty="0" smtClean="0"/>
              <a:t>Preemptive intervention</a:t>
            </a:r>
          </a:p>
          <a:p>
            <a:pPr marR="0" lvl="1" rtl="0"/>
            <a:r>
              <a:rPr lang="en-US" dirty="0" smtClean="0"/>
              <a:t>Balancing prior intervention</a:t>
            </a:r>
          </a:p>
          <a:p>
            <a:pPr marR="0" lvl="1" rtl="0"/>
            <a:r>
              <a:rPr lang="en-US" dirty="0" smtClean="0"/>
              <a:t>Rescue people threatened with massacre</a:t>
            </a:r>
          </a:p>
          <a:p>
            <a:pPr marR="0" lvl="1" rtl="0"/>
            <a:r>
              <a:rPr lang="en-US" dirty="0" smtClean="0"/>
              <a:t>Assist self-determination movements when they have demonstrated representative character.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R="0" lvl="0" rtl="0"/>
            <a:r>
              <a:rPr lang="en-US" dirty="0" smtClean="0"/>
              <a:t>Just Means of War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pPr lvl="0"/>
            <a:r>
              <a:rPr lang="en-US" dirty="0" smtClean="0"/>
              <a:t>Jus In Bello "Justice in War"</a:t>
            </a:r>
          </a:p>
          <a:p>
            <a:pPr marR="0" lvl="0" rtl="0"/>
            <a:r>
              <a:rPr lang="en-US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Just/moral methods of fighting war</a:t>
            </a:r>
          </a:p>
          <a:p>
            <a:pPr marR="0" lvl="0" rtl="0"/>
            <a:r>
              <a:rPr lang="en-US" dirty="0" smtClean="0"/>
              <a:t>How do we distinguish war from murder and massacre?</a:t>
            </a:r>
          </a:p>
          <a:p>
            <a:pPr marR="0" lvl="1" rtl="0"/>
            <a:r>
              <a:rPr lang="en-US" dirty="0" smtClean="0"/>
              <a:t>Last resort</a:t>
            </a:r>
          </a:p>
          <a:p>
            <a:pPr marR="0" lvl="1" rtl="0"/>
            <a:r>
              <a:rPr lang="en-US" dirty="0" smtClean="0"/>
              <a:t>Directed by competent authority</a:t>
            </a:r>
          </a:p>
          <a:p>
            <a:pPr marR="0" lvl="1" rtl="0"/>
            <a:r>
              <a:rPr lang="en-US" dirty="0" smtClean="0"/>
              <a:t>Probability of success</a:t>
            </a:r>
          </a:p>
          <a:p>
            <a:pPr marR="0" lvl="1" rtl="0"/>
            <a:r>
              <a:rPr lang="en-US" dirty="0" smtClean="0"/>
              <a:t>Proportionality </a:t>
            </a:r>
          </a:p>
          <a:p>
            <a:pPr marR="0" lvl="1" rtl="0"/>
            <a:r>
              <a:rPr lang="en-US" dirty="0" smtClean="0"/>
              <a:t>Discriminate </a:t>
            </a:r>
          </a:p>
          <a:p>
            <a:pPr marR="0" lvl="1" rtl="0"/>
            <a:r>
              <a:rPr lang="en-US" dirty="0" smtClean="0"/>
              <a:t>Self-defense </a:t>
            </a:r>
          </a:p>
          <a:p>
            <a:pPr marR="0" lvl="1" rtl="0"/>
            <a:r>
              <a:rPr lang="en-US" dirty="0" smtClean="0"/>
              <a:t>Soldiers not responsible for war itself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future of the </a:t>
            </a:r>
            <a:r>
              <a:rPr lang="en-US" dirty="0" smtClean="0"/>
              <a:t>world:</a:t>
            </a:r>
            <a:br>
              <a:rPr lang="en-US" dirty="0" smtClean="0"/>
            </a:br>
            <a:r>
              <a:rPr lang="en-US" dirty="0" smtClean="0"/>
              <a:t>Zakaria </a:t>
            </a:r>
            <a:r>
              <a:rPr lang="en-US" dirty="0"/>
              <a:t>article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Against realism</a:t>
            </a:r>
          </a:p>
          <a:p>
            <a:r>
              <a:rPr lang="en-US" dirty="0"/>
              <a:t>Interdependence leads to peace, as institutionalists argue</a:t>
            </a:r>
          </a:p>
          <a:p>
            <a:r>
              <a:rPr lang="en-US" dirty="0"/>
              <a:t>Actors</a:t>
            </a:r>
          </a:p>
          <a:p>
            <a:r>
              <a:rPr lang="en-US" dirty="0" smtClean="0"/>
              <a:t>Trade</a:t>
            </a:r>
          </a:p>
          <a:p>
            <a:r>
              <a:rPr lang="en-US" dirty="0" smtClean="0"/>
              <a:t>Nationalism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9192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 of post-midterm classes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European Union </a:t>
            </a:r>
            <a:endParaRPr lang="en-US" dirty="0" smtClean="0"/>
          </a:p>
          <a:p>
            <a:r>
              <a:rPr lang="en-US" dirty="0" smtClean="0"/>
              <a:t>Institutional </a:t>
            </a:r>
            <a:r>
              <a:rPr lang="en-US" dirty="0"/>
              <a:t>/ regime theory</a:t>
            </a:r>
          </a:p>
          <a:p>
            <a:r>
              <a:rPr lang="en-US" dirty="0"/>
              <a:t>Economic development</a:t>
            </a:r>
          </a:p>
          <a:p>
            <a:r>
              <a:rPr lang="en-US" dirty="0"/>
              <a:t>Human Rights and genocide</a:t>
            </a:r>
          </a:p>
          <a:p>
            <a:r>
              <a:rPr lang="en-US" dirty="0"/>
              <a:t>International environment and climate change </a:t>
            </a:r>
          </a:p>
        </p:txBody>
      </p:sp>
    </p:spTree>
    <p:extLst>
      <p:ext uri="{BB962C8B-B14F-4D97-AF65-F5344CB8AC3E}">
        <p14:creationId xmlns:p14="http://schemas.microsoft.com/office/powerpoint/2010/main" val="1242890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407</TotalTime>
  <Words>1033</Words>
  <Application>Microsoft Office PowerPoint</Application>
  <PresentationFormat>On-screen Show (4:3)</PresentationFormat>
  <Paragraphs>171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Arial</vt:lpstr>
      <vt:lpstr>Calibri</vt:lpstr>
      <vt:lpstr>Constantia</vt:lpstr>
      <vt:lpstr>Wingdings</vt:lpstr>
      <vt:lpstr>Wingdings 2</vt:lpstr>
      <vt:lpstr>Flow</vt:lpstr>
      <vt:lpstr>Overview</vt:lpstr>
      <vt:lpstr>Final Exam</vt:lpstr>
      <vt:lpstr>Final Essay </vt:lpstr>
      <vt:lpstr>Climate Change Wrapup</vt:lpstr>
      <vt:lpstr>I-Clicker Climate Change</vt:lpstr>
      <vt:lpstr>Trends in Deep Social Causes of Climate Change and their  Implications</vt:lpstr>
      <vt:lpstr>Socio-economic causes of climate change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Changing Population Growth</vt:lpstr>
      <vt:lpstr>Changing Affluence Growth</vt:lpstr>
      <vt:lpstr>Technological solutions alone may be inadequate</vt:lpstr>
      <vt:lpstr>What are the policy options?</vt:lpstr>
      <vt:lpstr>What is being done? Mitigation</vt:lpstr>
      <vt:lpstr>What is being done? Adaptation</vt:lpstr>
      <vt:lpstr>What may be done? Geo-engineering</vt:lpstr>
      <vt:lpstr>What has been lost? Grieving and loss</vt:lpstr>
      <vt:lpstr>What has been lost? Grieving and loss</vt:lpstr>
      <vt:lpstr>Climate Change: Important to distinguish between </vt:lpstr>
      <vt:lpstr>A hard and scary problem So, some words to live by</vt:lpstr>
      <vt:lpstr>PowerPoint Presentation</vt:lpstr>
      <vt:lpstr>Ethics of war</vt:lpstr>
      <vt:lpstr>Limit of consent - soldiers must have consented</vt:lpstr>
      <vt:lpstr>Just Ends of War</vt:lpstr>
      <vt:lpstr>Just Means of War</vt:lpstr>
      <vt:lpstr>The future of the world: Zakaria article</vt:lpstr>
      <vt:lpstr>Review of post-midterm classes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Tragedy of the Commons</dc:title>
  <dc:creator>Ron Mitchell</dc:creator>
  <cp:lastModifiedBy>Ronald Mitchell</cp:lastModifiedBy>
  <cp:revision>61</cp:revision>
  <dcterms:created xsi:type="dcterms:W3CDTF">2010-11-30T05:42:30Z</dcterms:created>
  <dcterms:modified xsi:type="dcterms:W3CDTF">2019-06-01T18:13:22Z</dcterms:modified>
</cp:coreProperties>
</file>